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87" r:id="rId2"/>
    <p:sldId id="337" r:id="rId3"/>
    <p:sldId id="338" r:id="rId4"/>
    <p:sldId id="388" r:id="rId5"/>
    <p:sldId id="389" r:id="rId6"/>
    <p:sldId id="390" r:id="rId7"/>
    <p:sldId id="391" r:id="rId8"/>
    <p:sldId id="343" r:id="rId9"/>
  </p:sldIdLst>
  <p:sldSz cx="13442950" cy="7561263"/>
  <p:notesSz cx="6858000" cy="9144000"/>
  <p:defaultTextStyle>
    <a:defPPr>
      <a:defRPr lang="ko-KR"/>
    </a:defPPr>
    <a:lvl1pPr marL="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1pPr>
    <a:lvl2pPr marL="52152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2pPr>
    <a:lvl3pPr marL="104305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3pPr>
    <a:lvl4pPr marL="156458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4pPr>
    <a:lvl5pPr marL="2086112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1" hangingPunct="1">
      <a:defRPr sz="21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381" userDrawn="1">
          <p15:clr>
            <a:srgbClr val="A4A3A4"/>
          </p15:clr>
        </p15:guide>
        <p15:guide id="2" pos="423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  <a:srgbClr val="2D9AB7"/>
    <a:srgbClr val="0A8BAB"/>
    <a:srgbClr val="B3EDFB"/>
    <a:srgbClr val="84E2F8"/>
    <a:srgbClr val="713641"/>
    <a:srgbClr val="B45456"/>
    <a:srgbClr val="E9CFD0"/>
    <a:srgbClr val="EDD7D8"/>
    <a:srgbClr val="C2747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530" autoAdjust="0"/>
    <p:restoredTop sz="94634" autoAdjust="0"/>
  </p:normalViewPr>
  <p:slideViewPr>
    <p:cSldViewPr snapToGrid="0">
      <p:cViewPr varScale="1">
        <p:scale>
          <a:sx n="99" d="100"/>
          <a:sy n="99" d="100"/>
        </p:scale>
        <p:origin x="780" y="90"/>
      </p:cViewPr>
      <p:guideLst>
        <p:guide orient="horz" pos="2381"/>
        <p:guide pos="423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3" d="2"/>
        <a:sy n="3" d="2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81" d="100"/>
          <a:sy n="81" d="100"/>
        </p:scale>
        <p:origin x="3042" y="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6B7C9288-D31B-4ABA-99A6-D7DCE2C0E77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581791AC-59A4-4090-996C-A2AD7FA64981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373DCD-5EF7-479C-AF94-46B1EA68C5C1}" type="datetimeFigureOut">
              <a:rPr lang="ko-KR" altLang="en-US" smtClean="0"/>
              <a:t>2021-11-12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799D6CC-0AD3-42CF-86B6-C221ADBE42E7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9325A0FD-CDB7-4757-BD8C-817BC34A1D3C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66C73E-33EF-4D1C-B506-F51A25769C8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5639125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1C7838-1921-4FBB-BD39-0D157D0E0C7F}" type="datetimeFigureOut">
              <a:rPr lang="ko-KR" altLang="en-US" smtClean="0"/>
              <a:pPr/>
              <a:t>2021-11-12</a:t>
            </a:fld>
            <a:endParaRPr lang="ko-KR" altLang="en-US" dirty="0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 dirty="0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 dirty="0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5C6072E-5F50-489B-A2A3-615447009C41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42805262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2214189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내용_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D79364-4BC3-4A5D-8089-D6F0374EE93B}" type="datetime1">
              <a:rPr lang="ko-KR" altLang="en-US" smtClean="0"/>
              <a:pPr/>
              <a:t>2021-11-12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10" name="텍스트 개체 틀 9"/>
          <p:cNvSpPr>
            <a:spLocks noGrp="1"/>
          </p:cNvSpPr>
          <p:nvPr>
            <p:ph type="body" sz="quarter" idx="13" hasCustomPrompt="1"/>
          </p:nvPr>
        </p:nvSpPr>
        <p:spPr>
          <a:xfrm>
            <a:off x="10133105" y="361955"/>
            <a:ext cx="2818832" cy="512552"/>
          </a:xfrm>
        </p:spPr>
        <p:txBody>
          <a:bodyPr anchor="ctr">
            <a:noAutofit/>
          </a:bodyPr>
          <a:lstStyle>
            <a:lvl1pPr algn="r">
              <a:buNone/>
              <a:defRPr lang="ko-KR" altLang="en-US" sz="1000" b="1" kern="1200" dirty="0" smtClean="0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  <a:lvl2pPr>
              <a:defRPr sz="800"/>
            </a:lvl2pPr>
            <a:lvl3pPr>
              <a:defRPr sz="800"/>
            </a:lvl3pPr>
            <a:lvl4pPr>
              <a:defRPr sz="800"/>
            </a:lvl4pPr>
            <a:lvl5pPr>
              <a:defRPr sz="800"/>
            </a:lvl5pPr>
          </a:lstStyle>
          <a:p>
            <a:pPr lvl="0"/>
            <a:r>
              <a:rPr lang="en-US" altLang="ko-KR" dirty="0"/>
              <a:t>Logo</a:t>
            </a:r>
            <a:endParaRPr lang="ko-KR" altLang="en-US" dirty="0"/>
          </a:p>
        </p:txBody>
      </p:sp>
      <p:sp>
        <p:nvSpPr>
          <p:cNvPr id="9" name="텍스트 개체 틀 14"/>
          <p:cNvSpPr>
            <a:spLocks noGrp="1"/>
          </p:cNvSpPr>
          <p:nvPr>
            <p:ph type="body" sz="quarter" idx="15" hasCustomPrompt="1"/>
          </p:nvPr>
        </p:nvSpPr>
        <p:spPr>
          <a:xfrm>
            <a:off x="491013" y="390855"/>
            <a:ext cx="8904276" cy="454756"/>
          </a:xfrm>
        </p:spPr>
        <p:txBody>
          <a:bodyPr wrap="square" anchor="ctr">
            <a:spAutoFit/>
          </a:bodyPr>
          <a:lstStyle>
            <a:lvl1pPr marL="0" indent="0">
              <a:spcBef>
                <a:spcPts val="0"/>
              </a:spcBef>
              <a:buNone/>
              <a:defRPr lang="ko-KR" altLang="en-US" sz="2201" b="1" kern="1200" dirty="0">
                <a:solidFill>
                  <a:schemeClr val="tx1">
                    <a:lumMod val="85000"/>
                    <a:lumOff val="15000"/>
                  </a:schemeClr>
                </a:solidFill>
                <a:latin typeface="맑은 고딕" pitchFamily="50" charset="-127"/>
                <a:ea typeface="맑은 고딕" pitchFamily="50" charset="-127"/>
                <a:cs typeface="+mn-cs"/>
              </a:defRPr>
            </a:lvl1pPr>
          </a:lstStyle>
          <a:p>
            <a:pPr lvl="0"/>
            <a:r>
              <a:rPr lang="ko-KR" altLang="en-US" dirty="0"/>
              <a:t>제목을 입력하세요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2705513" y="7008172"/>
            <a:ext cx="492848" cy="348035"/>
          </a:xfrm>
        </p:spPr>
        <p:txBody>
          <a:bodyPr anchor="ctr"/>
          <a:lstStyle>
            <a:lvl1pPr algn="ctr">
              <a:defRPr sz="1000" b="1">
                <a:solidFill>
                  <a:schemeClr val="bg1">
                    <a:lumMod val="75000"/>
                  </a:schemeClr>
                </a:solidFill>
                <a:latin typeface="맑은 고딕" pitchFamily="50" charset="-127"/>
                <a:ea typeface="맑은 고딕" pitchFamily="50" charset="-127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030524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672148" y="1764295"/>
            <a:ext cx="12098655" cy="4990084"/>
          </a:xfrm>
          <a:prstGeom prst="rect">
            <a:avLst/>
          </a:prstGeom>
        </p:spPr>
        <p:txBody>
          <a:bodyPr vert="horz" lIns="104306" tIns="52153" rIns="104306" bIns="52153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672148" y="7008172"/>
            <a:ext cx="3136689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6E96F52-F86E-4AA0-95A8-A48469C23559}" type="datetime1">
              <a:rPr lang="ko-KR" altLang="en-US" smtClean="0"/>
              <a:t>2021-11-12</a:t>
            </a:fld>
            <a:endParaRPr lang="ko-KR" altLang="en-US" dirty="0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593009" y="7008172"/>
            <a:ext cx="4256934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>
              <a:defRPr sz="14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9634114" y="7008172"/>
            <a:ext cx="3136689" cy="40256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r">
              <a:defRPr lang="ko-KR" altLang="en-US" sz="1200" b="1" kern="120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</a:lstStyle>
          <a:p>
            <a:fld id="{9DB1A714-22B6-415B-B621-748EF96EC691}" type="slidenum">
              <a:rPr lang="en-US" altLang="ko-KR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74" r:id="rId2"/>
  </p:sldLayoutIdLst>
  <p:hf hdr="0" ftr="0" dt="0"/>
  <p:txStyles>
    <p:titleStyle>
      <a:lvl1pPr algn="l" defTabSz="1043056" rtl="0" eaLnBrk="1" latinLnBrk="1" hangingPunct="1">
        <a:spcBef>
          <a:spcPct val="0"/>
        </a:spcBef>
        <a:buNone/>
        <a:defRPr lang="ko-KR" altLang="en-US" sz="2200" b="1" kern="1200" dirty="0">
          <a:solidFill>
            <a:schemeClr val="bg1">
              <a:lumMod val="95000"/>
            </a:schemeClr>
          </a:solidFill>
          <a:latin typeface="맑은 고딕" pitchFamily="50" charset="-127"/>
          <a:ea typeface="맑은 고딕" pitchFamily="50" charset="-127"/>
          <a:cs typeface="+mn-cs"/>
        </a:defRPr>
      </a:lvl1pPr>
    </p:titleStyle>
    <p:bodyStyle>
      <a:lvl1pPr marL="391146" indent="-391146" algn="l" defTabSz="1043056" rtl="0" eaLnBrk="1" latinLnBrk="1" hangingPunct="1">
        <a:spcBef>
          <a:spcPct val="20000"/>
        </a:spcBef>
        <a:buFont typeface="Arial" pitchFamily="34" charset="0"/>
        <a:buChar char="•"/>
        <a:defRPr sz="3700" kern="1200">
          <a:solidFill>
            <a:schemeClr val="tx1"/>
          </a:solidFill>
          <a:latin typeface="+mn-lt"/>
          <a:ea typeface="+mn-ea"/>
          <a:cs typeface="+mn-cs"/>
        </a:defRPr>
      </a:lvl1pPr>
      <a:lvl2pPr marL="847483" indent="-325955" algn="l" defTabSz="1043056" rtl="0" eaLnBrk="1" latinLnBrk="1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2pPr>
      <a:lvl3pPr marL="130382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1825348" indent="-260764" algn="l" defTabSz="1043056" rtl="0" eaLnBrk="1" latinLnBrk="1" hangingPunct="1">
        <a:spcBef>
          <a:spcPct val="20000"/>
        </a:spcBef>
        <a:buFont typeface="Arial" pitchFamily="34" charset="0"/>
        <a:buChar char="–"/>
        <a:defRPr sz="2300" kern="1200">
          <a:solidFill>
            <a:schemeClr val="tx1"/>
          </a:solidFill>
          <a:latin typeface="+mn-lt"/>
          <a:ea typeface="+mn-ea"/>
          <a:cs typeface="+mn-cs"/>
        </a:defRPr>
      </a:lvl4pPr>
      <a:lvl5pPr marL="2346876" indent="-260764" algn="l" defTabSz="1043056" rtl="0" eaLnBrk="1" latinLnBrk="1" hangingPunct="1">
        <a:spcBef>
          <a:spcPct val="20000"/>
        </a:spcBef>
        <a:buFont typeface="Arial" pitchFamily="34" charset="0"/>
        <a:buChar char="»"/>
        <a:defRPr sz="2300" kern="1200">
          <a:solidFill>
            <a:schemeClr val="tx1"/>
          </a:solidFill>
          <a:latin typeface="+mn-lt"/>
          <a:ea typeface="+mn-ea"/>
          <a:cs typeface="+mn-cs"/>
        </a:defRPr>
      </a:lvl5pPr>
      <a:lvl6pPr marL="2868404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1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1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G"/><Relationship Id="rId4" Type="http://schemas.openxmlformats.org/officeDocument/2006/relationships/hyperlink" Target="http://www.bizforms.co.kr/bms/check.asp?code=bs3217338750418&amp;go_url=http%3a%2f%2fpowerpoint.bizforms.co.kr%2fform_view%2fview.asp%3fnumber%3d188450%26v_flag%3d0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hyperlink" Target="http://www.bizforms.co.kr/bms/check.asp?code=bs3217338750418&amp;go_url=http%3a%2f%2fpowerpoint.bizforms.co.kr%2fform_view%2fview.asp%3fnumber%3d187861%26v_flag%3d0" TargetMode="External"/><Relationship Id="rId18" Type="http://schemas.openxmlformats.org/officeDocument/2006/relationships/image" Target="../media/image15.jpeg"/><Relationship Id="rId3" Type="http://schemas.openxmlformats.org/officeDocument/2006/relationships/hyperlink" Target="http://www.bizforms.co.kr/bms/check.asp?code=bs3217338750418&amp;go_url=http%3a%2f%2fpowerpoint.bizforms.co.kr%2fform_view%2fview.asp%3fnumber%3d188454%26v_flag%3d0" TargetMode="External"/><Relationship Id="rId7" Type="http://schemas.openxmlformats.org/officeDocument/2006/relationships/hyperlink" Target="http://www.bizforms.co.kr/bms/check.asp?code=bs3217338750418&amp;go_url=http%3a%2f%2fpowerpoint.bizforms.co.kr%2fform_view%2fview.asp%3fnumber%3d188456%26v_flag%3d0" TargetMode="External"/><Relationship Id="rId12" Type="http://schemas.openxmlformats.org/officeDocument/2006/relationships/image" Target="../media/image12.jpeg"/><Relationship Id="rId17" Type="http://schemas.openxmlformats.org/officeDocument/2006/relationships/hyperlink" Target="http://www.bizforms.co.kr/bms/check.asp?code=bs3217338750418&amp;go_url=http%3a%2f%2fpowerpoint.bizforms.co.kr%2fform_view%2fview.asp%3fnumber%3d188176%26v_flag%3d0" TargetMode="External"/><Relationship Id="rId2" Type="http://schemas.openxmlformats.org/officeDocument/2006/relationships/image" Target="../media/image7.jpg"/><Relationship Id="rId16" Type="http://schemas.openxmlformats.org/officeDocument/2006/relationships/image" Target="../media/image14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11" Type="http://schemas.openxmlformats.org/officeDocument/2006/relationships/hyperlink" Target="http://www.bizforms.co.kr/bms/check.asp?code=bs3217338750418&amp;go_url=http%3a%2f%2fpowerpoint.bizforms.co.kr%2fform_view%2fview.asp%3fnumber%3d188451%26v_flag%3d0" TargetMode="External"/><Relationship Id="rId5" Type="http://schemas.openxmlformats.org/officeDocument/2006/relationships/hyperlink" Target="http://www.bizforms.co.kr/bms/check.asp?code=bs3217338750418&amp;go_url=http%3a%2f%2fpowerpoint.bizforms.co.kr%2fform_view%2fview.asp%3fnumber%3d188455%26v_flag%3d0" TargetMode="External"/><Relationship Id="rId15" Type="http://schemas.openxmlformats.org/officeDocument/2006/relationships/hyperlink" Target="http://www.bizforms.co.kr/bms/check.asp?code=bs3217338750418&amp;go_url=http%3a%2f%2fpowerpoint.bizforms.co.kr%2fform_view%2fview.asp%3fnumber%3d188175%26v_flag%3d0" TargetMode="External"/><Relationship Id="rId10" Type="http://schemas.openxmlformats.org/officeDocument/2006/relationships/image" Target="../media/image11.jpeg"/><Relationship Id="rId4" Type="http://schemas.openxmlformats.org/officeDocument/2006/relationships/image" Target="../media/image8.jpeg"/><Relationship Id="rId9" Type="http://schemas.openxmlformats.org/officeDocument/2006/relationships/hyperlink" Target="http://www.bizforms.co.kr/bms/check.asp?code=bs3217338750418&amp;go_url=http%3a%2f%2fpowerpoint.bizforms.co.kr%2fform_view%2fview.asp%3fnumber%3d188449%26v_flag%3d0" TargetMode="External"/><Relationship Id="rId14" Type="http://schemas.openxmlformats.org/officeDocument/2006/relationships/image" Target="../media/image13.gif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직사각형 12">
            <a:extLst>
              <a:ext uri="{FF2B5EF4-FFF2-40B4-BE49-F238E27FC236}">
                <a16:creationId xmlns:a16="http://schemas.microsoft.com/office/drawing/2014/main" id="{AA2ADD71-D50B-4810-8134-97126ACB71AC}"/>
              </a:ext>
            </a:extLst>
          </p:cNvPr>
          <p:cNvSpPr/>
          <p:nvPr/>
        </p:nvSpPr>
        <p:spPr>
          <a:xfrm>
            <a:off x="-1" y="234"/>
            <a:ext cx="6721475" cy="7560797"/>
          </a:xfrm>
          <a:prstGeom prst="rect">
            <a:avLst/>
          </a:prstGeom>
          <a:solidFill>
            <a:schemeClr val="tx1">
              <a:alpha val="6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>
              <a:latin typeface="+mn-ea"/>
            </a:endParaRPr>
          </a:p>
        </p:txBody>
      </p:sp>
      <p:pic>
        <p:nvPicPr>
          <p:cNvPr id="39" name="그림 38">
            <a:extLst>
              <a:ext uri="{FF2B5EF4-FFF2-40B4-BE49-F238E27FC236}">
                <a16:creationId xmlns:a16="http://schemas.microsoft.com/office/drawing/2014/main" id="{7FA16340-DCA7-4F6A-9672-9756009A47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34086" y="829054"/>
            <a:ext cx="5096253" cy="5821677"/>
          </a:xfrm>
          <a:prstGeom prst="rect">
            <a:avLst/>
          </a:prstGeom>
        </p:spPr>
      </p:pic>
      <p:sp>
        <p:nvSpPr>
          <p:cNvPr id="16" name="직사각형 15">
            <a:hlinkClick r:id="rId4"/>
            <a:extLst>
              <a:ext uri="{FF2B5EF4-FFF2-40B4-BE49-F238E27FC236}">
                <a16:creationId xmlns:a16="http://schemas.microsoft.com/office/drawing/2014/main" id="{5800A7EE-587E-4A21-83BF-590411BD5D76}"/>
              </a:ext>
            </a:extLst>
          </p:cNvPr>
          <p:cNvSpPr/>
          <p:nvPr/>
        </p:nvSpPr>
        <p:spPr>
          <a:xfrm>
            <a:off x="812612" y="5849465"/>
            <a:ext cx="5096250" cy="39600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원본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PPT </a:t>
            </a:r>
            <a:r>
              <a:rPr lang="ko-KR" altLang="en-US" sz="1200" b="1" dirty="0">
                <a:solidFill>
                  <a:schemeClr val="tx1"/>
                </a:solidFill>
                <a:latin typeface="+mn-ea"/>
              </a:rPr>
              <a:t>바로가기     </a:t>
            </a:r>
            <a:r>
              <a:rPr lang="en-US" altLang="ko-KR" sz="1200" b="1" dirty="0">
                <a:solidFill>
                  <a:schemeClr val="tx1"/>
                </a:solidFill>
                <a:latin typeface="+mn-ea"/>
              </a:rPr>
              <a:t>&gt;</a:t>
            </a:r>
            <a:endParaRPr lang="ko-KR" altLang="en-US" sz="1200" b="1" dirty="0">
              <a:solidFill>
                <a:schemeClr val="tx1"/>
              </a:solidFill>
              <a:latin typeface="+mn-ea"/>
            </a:endParaRPr>
          </a:p>
        </p:txBody>
      </p:sp>
      <p:sp>
        <p:nvSpPr>
          <p:cNvPr id="17" name="직사각형 16">
            <a:extLst>
              <a:ext uri="{FF2B5EF4-FFF2-40B4-BE49-F238E27FC236}">
                <a16:creationId xmlns:a16="http://schemas.microsoft.com/office/drawing/2014/main" id="{F9C56FEF-00C1-47C8-A86D-A833AEF3153E}"/>
              </a:ext>
            </a:extLst>
          </p:cNvPr>
          <p:cNvSpPr/>
          <p:nvPr/>
        </p:nvSpPr>
        <p:spPr>
          <a:xfrm>
            <a:off x="823711" y="6363201"/>
            <a:ext cx="507405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ko-KR" sz="900" dirty="0">
                <a:solidFill>
                  <a:schemeClr val="bg1">
                    <a:lumMod val="50000"/>
                  </a:schemeClr>
                </a:solidFill>
                <a:latin typeface="+mn-ea"/>
              </a:rPr>
              <a:t>http://www.bizforms.co.kr/bms/check.asp?code=bs3217338750418&amp;go_url=http%3a%2f%2fpowerpoint.bizforms.co.kr%2fform_view%2fview.asp%3fnumber%3d188450%26v_flag%3d0</a:t>
            </a:r>
          </a:p>
        </p:txBody>
      </p:sp>
      <p:grpSp>
        <p:nvGrpSpPr>
          <p:cNvPr id="2" name="그룹 1">
            <a:extLst>
              <a:ext uri="{FF2B5EF4-FFF2-40B4-BE49-F238E27FC236}">
                <a16:creationId xmlns:a16="http://schemas.microsoft.com/office/drawing/2014/main" id="{9D691809-C695-4A84-86F2-EE7B77BA4524}"/>
              </a:ext>
            </a:extLst>
          </p:cNvPr>
          <p:cNvGrpSpPr/>
          <p:nvPr/>
        </p:nvGrpSpPr>
        <p:grpSpPr>
          <a:xfrm>
            <a:off x="812611" y="4046322"/>
            <a:ext cx="5299430" cy="1439934"/>
            <a:chOff x="2002579" y="3897822"/>
            <a:chExt cx="3179135" cy="1439934"/>
          </a:xfrm>
        </p:grpSpPr>
        <p:sp>
          <p:nvSpPr>
            <p:cNvPr id="15" name="직사각형 14">
              <a:extLst>
                <a:ext uri="{FF2B5EF4-FFF2-40B4-BE49-F238E27FC236}">
                  <a16:creationId xmlns:a16="http://schemas.microsoft.com/office/drawing/2014/main" id="{E6DFFE9E-E0DE-40D2-BA63-B62A982DE822}"/>
                </a:ext>
              </a:extLst>
            </p:cNvPr>
            <p:cNvSpPr/>
            <p:nvPr/>
          </p:nvSpPr>
          <p:spPr>
            <a:xfrm>
              <a:off x="2002579" y="4783676"/>
              <a:ext cx="3057247" cy="55408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85734" indent="-85734">
                <a:buFont typeface="Arial" panose="020B0604020202020204" pitchFamily="34" charset="0"/>
                <a:buChar char="•"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파워포인트 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&gt;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표준작성법 </a:t>
              </a: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&gt; </a:t>
              </a: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신년도 사업계획서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85734" indent="-85734">
                <a:buFont typeface="Arial" panose="020B0604020202020204" pitchFamily="34" charset="0"/>
                <a:buChar char="•"/>
              </a:pPr>
              <a:r>
                <a:rPr lang="ko-KR" altLang="en-US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사업계획서 표준작성 샘플 포함</a:t>
              </a:r>
              <a:endParaRPr lang="en-US" altLang="ko-KR" sz="10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  <a:p>
              <a:pPr marL="85734" indent="-85734">
                <a:buFont typeface="Arial" panose="020B0604020202020204" pitchFamily="34" charset="0"/>
                <a:buChar char="•"/>
              </a:pPr>
              <a:r>
                <a:rPr lang="en-US" altLang="ko-KR" sz="10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32 page</a:t>
              </a:r>
              <a:endParaRPr lang="ko-KR" altLang="en-US" sz="10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D7B09B65-3514-4A86-81E6-D02F6653155B}"/>
                </a:ext>
              </a:extLst>
            </p:cNvPr>
            <p:cNvSpPr/>
            <p:nvPr/>
          </p:nvSpPr>
          <p:spPr>
            <a:xfrm>
              <a:off x="2002580" y="4235592"/>
              <a:ext cx="3179134" cy="43088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ko-KR" altLang="en-US" sz="2200" b="1" dirty="0">
                  <a:solidFill>
                    <a:schemeClr val="bg1"/>
                  </a:solidFill>
                  <a:latin typeface="+mn-ea"/>
                </a:rPr>
                <a:t>표준 신년도 사업계획서</a:t>
              </a:r>
              <a:r>
                <a:rPr lang="en-US" altLang="ko-KR" sz="2200" b="1" dirty="0">
                  <a:solidFill>
                    <a:schemeClr val="bg1"/>
                  </a:solidFill>
                  <a:latin typeface="+mn-ea"/>
                </a:rPr>
                <a:t>(</a:t>
              </a:r>
              <a:r>
                <a:rPr lang="ko-KR" altLang="en-US" sz="2200" b="1" dirty="0">
                  <a:solidFill>
                    <a:schemeClr val="bg1"/>
                  </a:solidFill>
                  <a:latin typeface="+mn-ea"/>
                </a:rPr>
                <a:t>자동차부품제조</a:t>
              </a:r>
              <a:r>
                <a:rPr lang="en-US" altLang="ko-KR" sz="2200" b="1" dirty="0">
                  <a:solidFill>
                    <a:schemeClr val="bg1"/>
                  </a:solidFill>
                  <a:latin typeface="+mn-ea"/>
                </a:rPr>
                <a:t>)</a:t>
              </a:r>
            </a:p>
          </p:txBody>
        </p:sp>
        <p:sp>
          <p:nvSpPr>
            <p:cNvPr id="19" name="직사각형 18">
              <a:extLst>
                <a:ext uri="{FF2B5EF4-FFF2-40B4-BE49-F238E27FC236}">
                  <a16:creationId xmlns:a16="http://schemas.microsoft.com/office/drawing/2014/main" id="{8F594FA3-F0DC-4268-9B62-A54E231EC508}"/>
                </a:ext>
              </a:extLst>
            </p:cNvPr>
            <p:cNvSpPr/>
            <p:nvPr/>
          </p:nvSpPr>
          <p:spPr>
            <a:xfrm>
              <a:off x="2002579" y="3897822"/>
              <a:ext cx="2090690" cy="30777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r>
                <a:rPr lang="en-US" altLang="ko-KR" sz="1400" dirty="0">
                  <a:solidFill>
                    <a:schemeClr val="bg1">
                      <a:lumMod val="50000"/>
                    </a:schemeClr>
                  </a:solidFill>
                  <a:latin typeface="+mn-ea"/>
                </a:rPr>
                <a:t>Bizforms PowerPoint</a:t>
              </a:r>
              <a:endParaRPr lang="ko-KR" altLang="en-US" sz="1400" dirty="0">
                <a:solidFill>
                  <a:schemeClr val="bg1">
                    <a:lumMod val="50000"/>
                  </a:schemeClr>
                </a:solidFill>
                <a:latin typeface="+mn-ea"/>
              </a:endParaRPr>
            </a:p>
          </p:txBody>
        </p:sp>
      </p:grpSp>
      <p:pic>
        <p:nvPicPr>
          <p:cNvPr id="4" name="그림 3">
            <a:hlinkClick r:id="rId4"/>
            <a:extLst>
              <a:ext uri="{FF2B5EF4-FFF2-40B4-BE49-F238E27FC236}">
                <a16:creationId xmlns:a16="http://schemas.microsoft.com/office/drawing/2014/main" id="{CFF7DFEF-CF96-4055-80DB-375FF61C2F97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12611" y="829293"/>
            <a:ext cx="5096252" cy="2866641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521836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텍스트 개체 틀 44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2022</a:t>
            </a:r>
            <a:r>
              <a:rPr lang="ko-KR" altLang="en-US" dirty="0"/>
              <a:t>년 제조업 사업계획서</a:t>
            </a:r>
            <a:endParaRPr lang="en-US" altLang="ko-KR" dirty="0"/>
          </a:p>
          <a:p>
            <a:r>
              <a:rPr lang="en-US" altLang="ko-KR" dirty="0"/>
              <a:t>BIZFORMS</a:t>
            </a:r>
            <a:endParaRPr lang="ko-KR" altLang="en-US" dirty="0"/>
          </a:p>
        </p:txBody>
      </p:sp>
      <p:sp>
        <p:nvSpPr>
          <p:cNvPr id="79" name="텍스트 개체 틀 78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/>
              <a:t>인원 현황</a:t>
            </a:r>
          </a:p>
        </p:txBody>
      </p:sp>
      <p:sp>
        <p:nvSpPr>
          <p:cNvPr id="48" name="슬라이드 번호 개체 틀 4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2</a:t>
            </a:fld>
            <a:endParaRPr lang="en-US" dirty="0"/>
          </a:p>
        </p:txBody>
      </p:sp>
      <p:grpSp>
        <p:nvGrpSpPr>
          <p:cNvPr id="10" name="그룹 9">
            <a:extLst>
              <a:ext uri="{FF2B5EF4-FFF2-40B4-BE49-F238E27FC236}">
                <a16:creationId xmlns:a16="http://schemas.microsoft.com/office/drawing/2014/main" id="{A78C9562-3FC6-4FDC-BF80-B6A31B020FF6}"/>
              </a:ext>
            </a:extLst>
          </p:cNvPr>
          <p:cNvGrpSpPr/>
          <p:nvPr/>
        </p:nvGrpSpPr>
        <p:grpSpPr>
          <a:xfrm>
            <a:off x="2822337" y="2580235"/>
            <a:ext cx="7798278" cy="2867595"/>
            <a:chOff x="2442963" y="2614189"/>
            <a:chExt cx="5805890" cy="2867068"/>
          </a:xfrm>
        </p:grpSpPr>
        <p:grpSp>
          <p:nvGrpSpPr>
            <p:cNvPr id="227" name="그룹 226">
              <a:extLst>
                <a:ext uri="{FF2B5EF4-FFF2-40B4-BE49-F238E27FC236}">
                  <a16:creationId xmlns:a16="http://schemas.microsoft.com/office/drawing/2014/main" id="{E61A5927-2BBD-469D-9D0A-F15E1FF867C1}"/>
                </a:ext>
              </a:extLst>
            </p:cNvPr>
            <p:cNvGrpSpPr/>
            <p:nvPr/>
          </p:nvGrpSpPr>
          <p:grpSpPr>
            <a:xfrm rot="5400000">
              <a:off x="4267798" y="1471330"/>
              <a:ext cx="2156219" cy="5805890"/>
              <a:chOff x="3838575" y="2511090"/>
              <a:chExt cx="1400177" cy="3300437"/>
            </a:xfrm>
          </p:grpSpPr>
          <p:cxnSp>
            <p:nvCxnSpPr>
              <p:cNvPr id="218" name="직선 연결선 217">
                <a:extLst>
                  <a:ext uri="{FF2B5EF4-FFF2-40B4-BE49-F238E27FC236}">
                    <a16:creationId xmlns:a16="http://schemas.microsoft.com/office/drawing/2014/main" id="{A50590D5-B894-490D-BE0D-34147BF083FD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8575" y="2511090"/>
                <a:ext cx="0" cy="3300437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5" name="직선 연결선 224">
                <a:extLst>
                  <a:ext uri="{FF2B5EF4-FFF2-40B4-BE49-F238E27FC236}">
                    <a16:creationId xmlns:a16="http://schemas.microsoft.com/office/drawing/2014/main" id="{B1FF38EA-A60C-4AF5-A02F-40190ADEFCEC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8575" y="5811527"/>
                <a:ext cx="1400175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직선 연결선 39">
                <a:extLst>
                  <a:ext uri="{FF2B5EF4-FFF2-40B4-BE49-F238E27FC236}">
                    <a16:creationId xmlns:a16="http://schemas.microsoft.com/office/drawing/2014/main" id="{FE92C8D0-0A7A-4C23-858F-5891B756FAA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3838578" y="2511090"/>
                <a:ext cx="1400174" cy="0"/>
              </a:xfrm>
              <a:prstGeom prst="line">
                <a:avLst/>
              </a:prstGeom>
              <a:ln w="12700">
                <a:solidFill>
                  <a:schemeClr val="bg1">
                    <a:lumMod val="8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cxnSp>
          <p:nvCxnSpPr>
            <p:cNvPr id="44" name="직선 연결선 43">
              <a:extLst>
                <a:ext uri="{FF2B5EF4-FFF2-40B4-BE49-F238E27FC236}">
                  <a16:creationId xmlns:a16="http://schemas.microsoft.com/office/drawing/2014/main" id="{099D13D8-C0AB-471F-BFEF-E33E0AA8DCE5}"/>
                </a:ext>
              </a:extLst>
            </p:cNvPr>
            <p:cNvCxnSpPr>
              <a:cxnSpLocks/>
              <a:endCxn id="197" idx="0"/>
            </p:cNvCxnSpPr>
            <p:nvPr/>
          </p:nvCxnSpPr>
          <p:spPr>
            <a:xfrm flipH="1">
              <a:off x="5345906" y="2614189"/>
              <a:ext cx="6" cy="2867068"/>
            </a:xfrm>
            <a:prstGeom prst="line">
              <a:avLst/>
            </a:prstGeom>
            <a:ln w="12700">
              <a:solidFill>
                <a:schemeClr val="bg1">
                  <a:lumMod val="8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1" name="직사각형 180">
            <a:extLst>
              <a:ext uri="{FF2B5EF4-FFF2-40B4-BE49-F238E27FC236}">
                <a16:creationId xmlns:a16="http://schemas.microsoft.com/office/drawing/2014/main" id="{D00B002A-CA38-42ED-B640-26F0A8E96301}"/>
              </a:ext>
            </a:extLst>
          </p:cNvPr>
          <p:cNvSpPr/>
          <p:nvPr/>
        </p:nvSpPr>
        <p:spPr>
          <a:xfrm>
            <a:off x="5384040" y="1817395"/>
            <a:ext cx="2674866" cy="733961"/>
          </a:xfrm>
          <a:prstGeom prst="rect">
            <a:avLst/>
          </a:prstGeom>
          <a:solidFill>
            <a:schemeClr val="accent1"/>
          </a:solidFill>
          <a:ln>
            <a:noFill/>
          </a:ln>
          <a:effectLst>
            <a:outerShdw blurRad="50800" dist="38100" dir="5400000" algn="t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1400" b="1" dirty="0">
                <a:solidFill>
                  <a:schemeClr val="bg1"/>
                </a:solidFill>
                <a:latin typeface="+mn-ea"/>
              </a:rPr>
              <a:t>대표이사 김○○</a:t>
            </a:r>
          </a:p>
        </p:txBody>
      </p:sp>
      <p:grpSp>
        <p:nvGrpSpPr>
          <p:cNvPr id="6" name="그룹 5">
            <a:extLst>
              <a:ext uri="{FF2B5EF4-FFF2-40B4-BE49-F238E27FC236}">
                <a16:creationId xmlns:a16="http://schemas.microsoft.com/office/drawing/2014/main" id="{F5B3386F-BD91-4852-87D1-26EA0550602B}"/>
              </a:ext>
            </a:extLst>
          </p:cNvPr>
          <p:cNvGrpSpPr/>
          <p:nvPr/>
        </p:nvGrpSpPr>
        <p:grpSpPr>
          <a:xfrm>
            <a:off x="1538132" y="3934418"/>
            <a:ext cx="10366687" cy="2605760"/>
            <a:chOff x="1437114" y="3968122"/>
            <a:chExt cx="7718095" cy="2605281"/>
          </a:xfrm>
        </p:grpSpPr>
        <p:grpSp>
          <p:nvGrpSpPr>
            <p:cNvPr id="32" name="그룹 31">
              <a:extLst>
                <a:ext uri="{FF2B5EF4-FFF2-40B4-BE49-F238E27FC236}">
                  <a16:creationId xmlns:a16="http://schemas.microsoft.com/office/drawing/2014/main" id="{96974A07-7979-407D-849A-6B5E4FFFBA07}"/>
                </a:ext>
              </a:extLst>
            </p:cNvPr>
            <p:cNvGrpSpPr/>
            <p:nvPr/>
          </p:nvGrpSpPr>
          <p:grpSpPr>
            <a:xfrm>
              <a:off x="1437114" y="3968122"/>
              <a:ext cx="1991480" cy="1121021"/>
              <a:chOff x="1242504" y="4589918"/>
              <a:chExt cx="1873926" cy="1121021"/>
            </a:xfrm>
          </p:grpSpPr>
          <p:sp>
            <p:nvSpPr>
              <p:cNvPr id="8" name="직사각형 7">
                <a:extLst>
                  <a:ext uri="{FF2B5EF4-FFF2-40B4-BE49-F238E27FC236}">
                    <a16:creationId xmlns:a16="http://schemas.microsoft.com/office/drawing/2014/main" id="{47B1CFB2-0CF8-462A-9F82-92E2AE2AA646}"/>
                  </a:ext>
                </a:extLst>
              </p:cNvPr>
              <p:cNvSpPr/>
              <p:nvPr/>
            </p:nvSpPr>
            <p:spPr>
              <a:xfrm>
                <a:off x="1242504" y="4589918"/>
                <a:ext cx="1873926" cy="43973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ko-KR" altLang="en-US" sz="1201" b="1" dirty="0">
                    <a:solidFill>
                      <a:schemeClr val="bg1"/>
                    </a:solidFill>
                    <a:latin typeface="+mn-ea"/>
                  </a:rPr>
                  <a:t>품질관리부</a:t>
                </a:r>
              </a:p>
            </p:txBody>
          </p:sp>
          <p:sp>
            <p:nvSpPr>
              <p:cNvPr id="97" name="직사각형 96">
                <a:extLst>
                  <a:ext uri="{FF2B5EF4-FFF2-40B4-BE49-F238E27FC236}">
                    <a16:creationId xmlns:a16="http://schemas.microsoft.com/office/drawing/2014/main" id="{2E1EB7BC-E620-4052-9088-ADDFC919CC7E}"/>
                  </a:ext>
                </a:extLst>
              </p:cNvPr>
              <p:cNvSpPr/>
              <p:nvPr/>
            </p:nvSpPr>
            <p:spPr>
              <a:xfrm>
                <a:off x="1242504" y="5018013"/>
                <a:ext cx="1873926" cy="6929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905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58" name="Text Box 47">
                <a:extLst>
                  <a:ext uri="{FF2B5EF4-FFF2-40B4-BE49-F238E27FC236}">
                    <a16:creationId xmlns:a16="http://schemas.microsoft.com/office/drawing/2014/main" id="{433B3B3D-3A79-4701-9FE4-893E607EA6E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54860" y="5104370"/>
                <a:ext cx="1649215" cy="5010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인원 </a:t>
                </a: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: 134</a:t>
                </a: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명</a:t>
                </a: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업무 </a:t>
                </a: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: </a:t>
                </a: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상품 품질 관리 </a:t>
                </a:r>
              </a:p>
            </p:txBody>
          </p:sp>
        </p:grpSp>
        <p:grpSp>
          <p:nvGrpSpPr>
            <p:cNvPr id="31" name="그룹 30">
              <a:extLst>
                <a:ext uri="{FF2B5EF4-FFF2-40B4-BE49-F238E27FC236}">
                  <a16:creationId xmlns:a16="http://schemas.microsoft.com/office/drawing/2014/main" id="{B950A716-6DEA-4BE7-8D89-EA62D14485E0}"/>
                </a:ext>
              </a:extLst>
            </p:cNvPr>
            <p:cNvGrpSpPr/>
            <p:nvPr/>
          </p:nvGrpSpPr>
          <p:grpSpPr>
            <a:xfrm>
              <a:off x="4300421" y="5452382"/>
              <a:ext cx="1991480" cy="1121021"/>
              <a:chOff x="3471980" y="4589918"/>
              <a:chExt cx="1873926" cy="1121021"/>
            </a:xfrm>
          </p:grpSpPr>
          <p:sp>
            <p:nvSpPr>
              <p:cNvPr id="197" name="직사각형 196">
                <a:extLst>
                  <a:ext uri="{FF2B5EF4-FFF2-40B4-BE49-F238E27FC236}">
                    <a16:creationId xmlns:a16="http://schemas.microsoft.com/office/drawing/2014/main" id="{801DE984-37E5-499D-8795-9F2A5CC3E090}"/>
                  </a:ext>
                </a:extLst>
              </p:cNvPr>
              <p:cNvSpPr/>
              <p:nvPr/>
            </p:nvSpPr>
            <p:spPr>
              <a:xfrm>
                <a:off x="3471980" y="4589918"/>
                <a:ext cx="1873926" cy="43973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ko-KR" altLang="en-US" sz="1201" b="1">
                    <a:solidFill>
                      <a:schemeClr val="bg1"/>
                    </a:solidFill>
                    <a:latin typeface="+mn-ea"/>
                  </a:rPr>
                  <a:t>기술연구소</a:t>
                </a:r>
              </a:p>
            </p:txBody>
          </p:sp>
          <p:sp>
            <p:nvSpPr>
              <p:cNvPr id="198" name="직사각형 197">
                <a:extLst>
                  <a:ext uri="{FF2B5EF4-FFF2-40B4-BE49-F238E27FC236}">
                    <a16:creationId xmlns:a16="http://schemas.microsoft.com/office/drawing/2014/main" id="{353ECD71-AB49-4CF5-8DEB-D037563BD5E1}"/>
                  </a:ext>
                </a:extLst>
              </p:cNvPr>
              <p:cNvSpPr/>
              <p:nvPr/>
            </p:nvSpPr>
            <p:spPr>
              <a:xfrm>
                <a:off x="3471980" y="5018013"/>
                <a:ext cx="1873926" cy="6929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905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199" name="Text Box 47">
                <a:extLst>
                  <a:ext uri="{FF2B5EF4-FFF2-40B4-BE49-F238E27FC236}">
                    <a16:creationId xmlns:a16="http://schemas.microsoft.com/office/drawing/2014/main" id="{9D21990C-9C22-4CE0-B4C4-760ACD0189E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84336" y="5104370"/>
                <a:ext cx="1649215" cy="5010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인원 </a:t>
                </a: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: 51</a:t>
                </a: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명</a:t>
                </a: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업무 </a:t>
                </a: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: </a:t>
                </a: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상품 개발</a:t>
                </a:r>
              </a:p>
            </p:txBody>
          </p:sp>
        </p:grpSp>
        <p:grpSp>
          <p:nvGrpSpPr>
            <p:cNvPr id="200" name="그룹 199">
              <a:extLst>
                <a:ext uri="{FF2B5EF4-FFF2-40B4-BE49-F238E27FC236}">
                  <a16:creationId xmlns:a16="http://schemas.microsoft.com/office/drawing/2014/main" id="{9833E4C7-31BE-4EC3-AC49-05150603B90F}"/>
                </a:ext>
              </a:extLst>
            </p:cNvPr>
            <p:cNvGrpSpPr/>
            <p:nvPr/>
          </p:nvGrpSpPr>
          <p:grpSpPr>
            <a:xfrm>
              <a:off x="1437114" y="5452382"/>
              <a:ext cx="1991480" cy="1121021"/>
              <a:chOff x="1242504" y="4589918"/>
              <a:chExt cx="1873926" cy="1121021"/>
            </a:xfrm>
          </p:grpSpPr>
          <p:sp>
            <p:nvSpPr>
              <p:cNvPr id="201" name="직사각형 200">
                <a:extLst>
                  <a:ext uri="{FF2B5EF4-FFF2-40B4-BE49-F238E27FC236}">
                    <a16:creationId xmlns:a16="http://schemas.microsoft.com/office/drawing/2014/main" id="{E8B0911C-1877-41F2-AB88-83AA54639485}"/>
                  </a:ext>
                </a:extLst>
              </p:cNvPr>
              <p:cNvSpPr/>
              <p:nvPr/>
            </p:nvSpPr>
            <p:spPr>
              <a:xfrm>
                <a:off x="1242504" y="4589918"/>
                <a:ext cx="1873926" cy="43973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ko-KR" altLang="en-US" sz="1201" b="1">
                    <a:solidFill>
                      <a:schemeClr val="bg1"/>
                    </a:solidFill>
                    <a:latin typeface="+mn-ea"/>
                  </a:rPr>
                  <a:t>경영 분석</a:t>
                </a:r>
              </a:p>
            </p:txBody>
          </p:sp>
          <p:sp>
            <p:nvSpPr>
              <p:cNvPr id="202" name="직사각형 201">
                <a:extLst>
                  <a:ext uri="{FF2B5EF4-FFF2-40B4-BE49-F238E27FC236}">
                    <a16:creationId xmlns:a16="http://schemas.microsoft.com/office/drawing/2014/main" id="{88CE7757-239C-4A5B-A1D0-21194048E660}"/>
                  </a:ext>
                </a:extLst>
              </p:cNvPr>
              <p:cNvSpPr/>
              <p:nvPr/>
            </p:nvSpPr>
            <p:spPr>
              <a:xfrm>
                <a:off x="1242504" y="5018013"/>
                <a:ext cx="1873926" cy="6929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905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3" name="Text Box 47">
                <a:extLst>
                  <a:ext uri="{FF2B5EF4-FFF2-40B4-BE49-F238E27FC236}">
                    <a16:creationId xmlns:a16="http://schemas.microsoft.com/office/drawing/2014/main" id="{BB6AE275-6C4E-4711-9C71-E95CB31FC8D3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54860" y="5104370"/>
                <a:ext cx="1649215" cy="5010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인원 </a:t>
                </a: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: 88</a:t>
                </a: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명</a:t>
                </a: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업무 </a:t>
                </a: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: </a:t>
                </a: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기업 내 업무</a:t>
                </a:r>
              </a:p>
            </p:txBody>
          </p:sp>
        </p:grpSp>
        <p:grpSp>
          <p:nvGrpSpPr>
            <p:cNvPr id="204" name="그룹 203">
              <a:extLst>
                <a:ext uri="{FF2B5EF4-FFF2-40B4-BE49-F238E27FC236}">
                  <a16:creationId xmlns:a16="http://schemas.microsoft.com/office/drawing/2014/main" id="{91F0AC18-6D92-4DCD-8CD7-F9948B0B9FC9}"/>
                </a:ext>
              </a:extLst>
            </p:cNvPr>
            <p:cNvGrpSpPr/>
            <p:nvPr/>
          </p:nvGrpSpPr>
          <p:grpSpPr>
            <a:xfrm>
              <a:off x="4300421" y="3968122"/>
              <a:ext cx="1991480" cy="1121021"/>
              <a:chOff x="3471980" y="4589918"/>
              <a:chExt cx="1873926" cy="1121021"/>
            </a:xfrm>
          </p:grpSpPr>
          <p:sp>
            <p:nvSpPr>
              <p:cNvPr id="205" name="직사각형 204">
                <a:extLst>
                  <a:ext uri="{FF2B5EF4-FFF2-40B4-BE49-F238E27FC236}">
                    <a16:creationId xmlns:a16="http://schemas.microsoft.com/office/drawing/2014/main" id="{8E104BEF-D705-4998-A176-065833AE55B6}"/>
                  </a:ext>
                </a:extLst>
              </p:cNvPr>
              <p:cNvSpPr/>
              <p:nvPr/>
            </p:nvSpPr>
            <p:spPr>
              <a:xfrm>
                <a:off x="3471980" y="4589918"/>
                <a:ext cx="1873926" cy="43973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ko-KR" altLang="en-US" sz="1201" b="1" dirty="0">
                    <a:solidFill>
                      <a:schemeClr val="bg1"/>
                    </a:solidFill>
                    <a:latin typeface="+mn-ea"/>
                  </a:rPr>
                  <a:t>생산부</a:t>
                </a:r>
              </a:p>
            </p:txBody>
          </p:sp>
          <p:sp>
            <p:nvSpPr>
              <p:cNvPr id="206" name="직사각형 205">
                <a:extLst>
                  <a:ext uri="{FF2B5EF4-FFF2-40B4-BE49-F238E27FC236}">
                    <a16:creationId xmlns:a16="http://schemas.microsoft.com/office/drawing/2014/main" id="{359AA5EF-A650-48B4-9764-F5CABDC7B77D}"/>
                  </a:ext>
                </a:extLst>
              </p:cNvPr>
              <p:cNvSpPr/>
              <p:nvPr/>
            </p:nvSpPr>
            <p:spPr>
              <a:xfrm>
                <a:off x="3471980" y="5018013"/>
                <a:ext cx="1873926" cy="6929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905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07" name="Text Box 47">
                <a:extLst>
                  <a:ext uri="{FF2B5EF4-FFF2-40B4-BE49-F238E27FC236}">
                    <a16:creationId xmlns:a16="http://schemas.microsoft.com/office/drawing/2014/main" id="{76F9390C-1AB5-4D38-B744-1D5A00FE0965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84336" y="5104370"/>
                <a:ext cx="1649215" cy="5010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인원 </a:t>
                </a: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: 457</a:t>
                </a: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명</a:t>
                </a: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업무 </a:t>
                </a:r>
                <a:r>
                  <a:rPr lang="en-US" altLang="ko-KR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: </a:t>
                </a:r>
                <a:r>
                  <a:rPr lang="ko-KR" altLang="en-US" sz="100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상품 생산</a:t>
                </a:r>
              </a:p>
            </p:txBody>
          </p:sp>
        </p:grpSp>
        <p:grpSp>
          <p:nvGrpSpPr>
            <p:cNvPr id="208" name="그룹 207">
              <a:extLst>
                <a:ext uri="{FF2B5EF4-FFF2-40B4-BE49-F238E27FC236}">
                  <a16:creationId xmlns:a16="http://schemas.microsoft.com/office/drawing/2014/main" id="{8B7B27C3-240B-4141-B822-7C88A31C6A31}"/>
                </a:ext>
              </a:extLst>
            </p:cNvPr>
            <p:cNvGrpSpPr/>
            <p:nvPr/>
          </p:nvGrpSpPr>
          <p:grpSpPr>
            <a:xfrm>
              <a:off x="7163729" y="3968122"/>
              <a:ext cx="1991480" cy="1121021"/>
              <a:chOff x="1242504" y="4589918"/>
              <a:chExt cx="1873926" cy="1121021"/>
            </a:xfrm>
          </p:grpSpPr>
          <p:sp>
            <p:nvSpPr>
              <p:cNvPr id="209" name="직사각형 208">
                <a:extLst>
                  <a:ext uri="{FF2B5EF4-FFF2-40B4-BE49-F238E27FC236}">
                    <a16:creationId xmlns:a16="http://schemas.microsoft.com/office/drawing/2014/main" id="{7F5187EE-183A-466D-9DDE-F887293D33C2}"/>
                  </a:ext>
                </a:extLst>
              </p:cNvPr>
              <p:cNvSpPr/>
              <p:nvPr/>
            </p:nvSpPr>
            <p:spPr>
              <a:xfrm>
                <a:off x="1242504" y="4589918"/>
                <a:ext cx="1873926" cy="43973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ko-KR" altLang="en-US" sz="1201" b="1">
                    <a:solidFill>
                      <a:schemeClr val="bg1"/>
                    </a:solidFill>
                    <a:latin typeface="+mn-ea"/>
                  </a:rPr>
                  <a:t>해외법인</a:t>
                </a:r>
              </a:p>
            </p:txBody>
          </p:sp>
          <p:sp>
            <p:nvSpPr>
              <p:cNvPr id="210" name="직사각형 209">
                <a:extLst>
                  <a:ext uri="{FF2B5EF4-FFF2-40B4-BE49-F238E27FC236}">
                    <a16:creationId xmlns:a16="http://schemas.microsoft.com/office/drawing/2014/main" id="{7422B7FA-D2ED-4F6E-B0A5-E6EDE9835114}"/>
                  </a:ext>
                </a:extLst>
              </p:cNvPr>
              <p:cNvSpPr/>
              <p:nvPr/>
            </p:nvSpPr>
            <p:spPr>
              <a:xfrm>
                <a:off x="1242504" y="5018013"/>
                <a:ext cx="1873926" cy="6929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905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1" name="Text Box 47">
                <a:extLst>
                  <a:ext uri="{FF2B5EF4-FFF2-40B4-BE49-F238E27FC236}">
                    <a16:creationId xmlns:a16="http://schemas.microsoft.com/office/drawing/2014/main" id="{CA3F4ADE-A037-46FD-9040-785961A618E4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1354860" y="5104370"/>
                <a:ext cx="1649215" cy="5010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ko-KR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인원 </a:t>
                </a:r>
                <a:r>
                  <a:rPr lang="en-US" altLang="ko-KR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: 45</a:t>
                </a:r>
                <a:r>
                  <a:rPr lang="ko-KR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명</a:t>
                </a: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ko-KR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업무 </a:t>
                </a:r>
                <a:r>
                  <a:rPr lang="en-US" altLang="ko-KR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: </a:t>
                </a:r>
                <a:r>
                  <a:rPr lang="ko-KR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해외법인 업무</a:t>
                </a:r>
              </a:p>
            </p:txBody>
          </p:sp>
        </p:grpSp>
        <p:grpSp>
          <p:nvGrpSpPr>
            <p:cNvPr id="212" name="그룹 211">
              <a:extLst>
                <a:ext uri="{FF2B5EF4-FFF2-40B4-BE49-F238E27FC236}">
                  <a16:creationId xmlns:a16="http://schemas.microsoft.com/office/drawing/2014/main" id="{4B374461-5543-4555-AF21-4FA61517B33D}"/>
                </a:ext>
              </a:extLst>
            </p:cNvPr>
            <p:cNvGrpSpPr/>
            <p:nvPr/>
          </p:nvGrpSpPr>
          <p:grpSpPr>
            <a:xfrm>
              <a:off x="7163729" y="5452382"/>
              <a:ext cx="1991480" cy="1121021"/>
              <a:chOff x="3471980" y="4589918"/>
              <a:chExt cx="1873926" cy="1121021"/>
            </a:xfrm>
          </p:grpSpPr>
          <p:sp>
            <p:nvSpPr>
              <p:cNvPr id="213" name="직사각형 212">
                <a:extLst>
                  <a:ext uri="{FF2B5EF4-FFF2-40B4-BE49-F238E27FC236}">
                    <a16:creationId xmlns:a16="http://schemas.microsoft.com/office/drawing/2014/main" id="{BE20F29B-6C2C-4EE6-89EB-0B26AFCB1C2B}"/>
                  </a:ext>
                </a:extLst>
              </p:cNvPr>
              <p:cNvSpPr/>
              <p:nvPr/>
            </p:nvSpPr>
            <p:spPr>
              <a:xfrm>
                <a:off x="3471980" y="4589918"/>
                <a:ext cx="1873926" cy="43973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rtlCol="0" anchor="ctr"/>
              <a:lstStyle/>
              <a:p>
                <a:pPr algn="ctr"/>
                <a:r>
                  <a:rPr lang="ko-KR" altLang="en-US" sz="1201" b="1">
                    <a:solidFill>
                      <a:schemeClr val="bg1"/>
                    </a:solidFill>
                    <a:latin typeface="+mn-ea"/>
                  </a:rPr>
                  <a:t>지제양압</a:t>
                </a:r>
              </a:p>
            </p:txBody>
          </p:sp>
          <p:sp>
            <p:nvSpPr>
              <p:cNvPr id="214" name="직사각형 213">
                <a:extLst>
                  <a:ext uri="{FF2B5EF4-FFF2-40B4-BE49-F238E27FC236}">
                    <a16:creationId xmlns:a16="http://schemas.microsoft.com/office/drawing/2014/main" id="{1637A33C-9F88-4810-8ABC-220F0DA51065}"/>
                  </a:ext>
                </a:extLst>
              </p:cNvPr>
              <p:cNvSpPr/>
              <p:nvPr/>
            </p:nvSpPr>
            <p:spPr>
              <a:xfrm>
                <a:off x="3471980" y="5018013"/>
                <a:ext cx="1873926" cy="69292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ffectLst>
                <a:outerShdw blurRad="50800" dist="38100" dir="5400000" algn="t" rotWithShape="0">
                  <a:schemeClr val="bg1">
                    <a:lumMod val="50000"/>
                    <a:alpha val="40000"/>
                  </a:scheme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 sz="1905">
                  <a:solidFill>
                    <a:schemeClr val="tx1">
                      <a:lumMod val="85000"/>
                      <a:lumOff val="15000"/>
                    </a:schemeClr>
                  </a:solidFill>
                </a:endParaRPr>
              </a:p>
            </p:txBody>
          </p:sp>
          <p:sp>
            <p:nvSpPr>
              <p:cNvPr id="215" name="Text Box 47">
                <a:extLst>
                  <a:ext uri="{FF2B5EF4-FFF2-40B4-BE49-F238E27FC236}">
                    <a16:creationId xmlns:a16="http://schemas.microsoft.com/office/drawing/2014/main" id="{753502EF-2CD4-466E-B2A1-25B476693699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3584336" y="5104370"/>
                <a:ext cx="1649215" cy="50107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bg1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1pPr>
                <a:lvl2pPr marL="742950" indent="-28575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2pPr>
                <a:lvl3pPr marL="11430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3pPr>
                <a:lvl4pPr marL="16002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4pPr>
                <a:lvl5pPr marL="2057400" indent="-228600" algn="l"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굴림" panose="020B0600000101010101" pitchFamily="50" charset="-127"/>
                    <a:ea typeface="굴림" panose="020B0600000101010101" pitchFamily="50" charset="-127"/>
                  </a:defRPr>
                </a:lvl9pPr>
              </a:lstStyle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ko-KR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인원 </a:t>
                </a:r>
                <a:r>
                  <a:rPr lang="en-US" altLang="ko-KR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: 101</a:t>
                </a:r>
                <a:r>
                  <a:rPr lang="ko-KR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명</a:t>
                </a:r>
              </a:p>
              <a:p>
                <a:pPr>
                  <a:lnSpc>
                    <a:spcPct val="130000"/>
                  </a:lnSpc>
                  <a:spcBef>
                    <a:spcPct val="20000"/>
                  </a:spcBef>
                </a:pPr>
                <a:r>
                  <a:rPr lang="ko-KR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업무 </a:t>
                </a:r>
                <a:r>
                  <a:rPr lang="en-US" altLang="ko-KR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: </a:t>
                </a:r>
                <a:r>
                  <a:rPr lang="ko-KR" altLang="en-US" sz="1000" dirty="0">
                    <a:solidFill>
                      <a:schemeClr val="tx1">
                        <a:lumMod val="85000"/>
                        <a:lumOff val="15000"/>
                      </a:schemeClr>
                    </a:solidFill>
                    <a:latin typeface="+mn-ea"/>
                    <a:ea typeface="+mn-ea"/>
                  </a:rPr>
                  <a:t>자재 구매 및 영업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448203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사각형: 둥근 모서리 17">
            <a:extLst>
              <a:ext uri="{FF2B5EF4-FFF2-40B4-BE49-F238E27FC236}">
                <a16:creationId xmlns:a16="http://schemas.microsoft.com/office/drawing/2014/main" id="{9908DDCC-3758-4AF4-B5A7-59D99866A019}"/>
              </a:ext>
            </a:extLst>
          </p:cNvPr>
          <p:cNvSpPr/>
          <p:nvPr/>
        </p:nvSpPr>
        <p:spPr>
          <a:xfrm>
            <a:off x="8526417" y="1412077"/>
            <a:ext cx="3879696" cy="1031679"/>
          </a:xfrm>
          <a:prstGeom prst="round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89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독자적 기술 확보로 국내 </a:t>
            </a:r>
            <a:r>
              <a:rPr kumimoji="1" lang="ko-KR" altLang="en-US" sz="1400" b="1" dirty="0" err="1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초우량</a:t>
            </a:r>
            <a:r>
              <a:rPr kumimoji="1"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 </a:t>
            </a:r>
            <a:endParaRPr kumimoji="1" lang="en-US" altLang="ko-KR" sz="1400" b="1" dirty="0">
              <a:solidFill>
                <a:srgbClr val="0070C0"/>
              </a:solidFill>
              <a:latin typeface="맑은 고딕" pitchFamily="50" charset="-127"/>
              <a:ea typeface="맑은 고딕" pitchFamily="50" charset="-127"/>
              <a:cs typeface="굴림" pitchFamily="50" charset="-127"/>
            </a:endParaRPr>
          </a:p>
          <a:p>
            <a:pPr algn="ctr" defTabSz="914389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kumimoji="1"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자동차 부품회사로서 연 매출 </a:t>
            </a:r>
            <a:r>
              <a:rPr kumimoji="1" lang="en-US" altLang="ko-KR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6</a:t>
            </a:r>
            <a:r>
              <a:rPr kumimoji="1" lang="ko-KR" altLang="en-US" sz="1400" b="1" dirty="0">
                <a:solidFill>
                  <a:srgbClr val="0070C0"/>
                </a:solidFill>
                <a:latin typeface="맑은 고딕" pitchFamily="50" charset="-127"/>
                <a:ea typeface="맑은 고딕" pitchFamily="50" charset="-127"/>
                <a:cs typeface="굴림" pitchFamily="50" charset="-127"/>
              </a:rPr>
              <a:t>천억 달성</a:t>
            </a:r>
            <a:endParaRPr kumimoji="1" lang="ko-KR" altLang="en-US" sz="1400" dirty="0">
              <a:solidFill>
                <a:srgbClr val="0070C0"/>
              </a:solidFill>
              <a:latin typeface="굴림" pitchFamily="50" charset="-127"/>
              <a:ea typeface="굴림" pitchFamily="50" charset="-127"/>
              <a:cs typeface="굴림" pitchFamily="50" charset="-127"/>
            </a:endParaRPr>
          </a:p>
        </p:txBody>
      </p:sp>
      <p:sp>
        <p:nvSpPr>
          <p:cNvPr id="8" name="Rectangle 51">
            <a:extLst>
              <a:ext uri="{FF2B5EF4-FFF2-40B4-BE49-F238E27FC236}">
                <a16:creationId xmlns:a16="http://schemas.microsoft.com/office/drawing/2014/main" id="{3D758DEF-28CA-4B07-AFBF-D562EFF682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266" y="5426489"/>
            <a:ext cx="2340430" cy="662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108021" indent="-108021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경영효율성 제고</a:t>
            </a:r>
            <a:r>
              <a:rPr lang="en-US" altLang="ko-KR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/</a:t>
            </a: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핵심인재 육성 발굴</a:t>
            </a:r>
            <a:endParaRPr lang="en-US" altLang="ko-KR" sz="1000" kern="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108021" indent="-108021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주요 협력업체와의 파트너쉽</a:t>
            </a:r>
          </a:p>
          <a:p>
            <a:pPr marL="108021" indent="-108021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선진 인적자원관리 시스템 구축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564382AD-F23B-4481-AA22-6BCF53DB8D00}"/>
              </a:ext>
            </a:extLst>
          </p:cNvPr>
          <p:cNvSpPr txBox="1"/>
          <p:nvPr/>
        </p:nvSpPr>
        <p:spPr>
          <a:xfrm>
            <a:off x="1226594" y="5078900"/>
            <a:ext cx="21787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572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굴림" pitchFamily="50" charset="-127"/>
              </a:rPr>
              <a:t>운영 및 사업비전</a:t>
            </a:r>
          </a:p>
        </p:txBody>
      </p:sp>
      <p:sp>
        <p:nvSpPr>
          <p:cNvPr id="62" name="텍스트 개체 틀 61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altLang="ko-KR" dirty="0"/>
              <a:t>2022</a:t>
            </a:r>
            <a:r>
              <a:rPr lang="ko-KR" altLang="en-US" dirty="0"/>
              <a:t>년 제조업 사업계획서</a:t>
            </a:r>
            <a:endParaRPr lang="en-US" altLang="ko-KR" dirty="0"/>
          </a:p>
          <a:p>
            <a:r>
              <a:rPr lang="en-US" altLang="ko-KR" dirty="0"/>
              <a:t>BIZFORMS</a:t>
            </a:r>
            <a:endParaRPr lang="ko-KR" altLang="en-US" dirty="0"/>
          </a:p>
        </p:txBody>
      </p:sp>
      <p:sp>
        <p:nvSpPr>
          <p:cNvPr id="70" name="텍스트 개체 틀 69"/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ko-KR" altLang="en-US" dirty="0"/>
              <a:t>신년도 사업목표 및 전략</a:t>
            </a:r>
          </a:p>
        </p:txBody>
      </p:sp>
      <p:sp>
        <p:nvSpPr>
          <p:cNvPr id="45" name="슬라이드 번호 개체 틀 4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DB1A714-22B6-415B-B621-748EF96EC691}" type="slidenum">
              <a:rPr lang="en-US" altLang="ko-KR" smtClean="0"/>
              <a:pPr/>
              <a:t>3</a:t>
            </a:fld>
            <a:endParaRPr lang="en-US" dirty="0"/>
          </a:p>
        </p:txBody>
      </p:sp>
      <p:sp>
        <p:nvSpPr>
          <p:cNvPr id="6" name="Rectangle 51">
            <a:extLst>
              <a:ext uri="{FF2B5EF4-FFF2-40B4-BE49-F238E27FC236}">
                <a16:creationId xmlns:a16="http://schemas.microsoft.com/office/drawing/2014/main" id="{AF6912C1-BBF0-4A8B-9B11-C2AA672A41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82191" y="2261251"/>
            <a:ext cx="2340430" cy="662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108021" indent="-108021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열간단조</a:t>
            </a:r>
            <a:r>
              <a:rPr lang="en-US" altLang="ko-KR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, </a:t>
            </a: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냉각 등 소재 연구</a:t>
            </a:r>
            <a:r>
              <a:rPr lang="en-US" altLang="ko-KR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/</a:t>
            </a: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개발</a:t>
            </a:r>
            <a:endParaRPr lang="en-US" altLang="ko-KR" sz="1000" kern="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108021" indent="-108021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전 부품 초경량화 및 대량생산 실현</a:t>
            </a:r>
          </a:p>
          <a:p>
            <a:pPr marL="108021" indent="-108021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ko-KR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DATA</a:t>
            </a: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사용 및 </a:t>
            </a:r>
            <a:r>
              <a:rPr lang="en-US" altLang="ko-KR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IT</a:t>
            </a: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기술 연계</a:t>
            </a:r>
            <a:endParaRPr lang="en-US" altLang="ko-KR" sz="1000" kern="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7" name="Rectangle 51">
            <a:extLst>
              <a:ext uri="{FF2B5EF4-FFF2-40B4-BE49-F238E27FC236}">
                <a16:creationId xmlns:a16="http://schemas.microsoft.com/office/drawing/2014/main" id="{798EE65E-9174-4DBD-922E-FEF2048F58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77598" y="4579707"/>
            <a:ext cx="2340430" cy="662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  <a:spAutoFit/>
          </a:bodyPr>
          <a:lstStyle/>
          <a:p>
            <a:pPr marL="108021" indent="-108021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en-US" altLang="ko-KR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2022</a:t>
            </a: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년 목표 매출 </a:t>
            </a:r>
            <a:r>
              <a:rPr lang="en-US" altLang="ko-KR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: 6</a:t>
            </a: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천 억 원</a:t>
            </a:r>
            <a:endParaRPr lang="en-US" altLang="ko-KR" sz="1000" kern="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108021" indent="-108021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국내 최대 초우량 자동차부품 회사</a:t>
            </a:r>
            <a:endParaRPr lang="en-US" altLang="ko-KR" sz="1000" kern="0" dirty="0">
              <a:solidFill>
                <a:prstClr val="black">
                  <a:lumMod val="75000"/>
                  <a:lumOff val="25000"/>
                </a:prstClr>
              </a:solidFill>
            </a:endParaRPr>
          </a:p>
          <a:p>
            <a:pPr marL="108021" indent="-108021" fontAlgn="base" latinLnBrk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Char char="•"/>
            </a:pPr>
            <a:r>
              <a:rPr lang="ko-KR" altLang="en-US" sz="1000" kern="0" dirty="0">
                <a:solidFill>
                  <a:prstClr val="black">
                    <a:lumMod val="75000"/>
                    <a:lumOff val="25000"/>
                  </a:prstClr>
                </a:solidFill>
              </a:rPr>
              <a:t>핵심기술 및 제품 시장 경쟁력 강화</a:t>
            </a:r>
            <a:endParaRPr lang="en-US" altLang="ko-KR" sz="1000" kern="0" dirty="0">
              <a:solidFill>
                <a:prstClr val="black">
                  <a:lumMod val="75000"/>
                  <a:lumOff val="25000"/>
                </a:prstClr>
              </a:solidFill>
            </a:endParaRPr>
          </a:p>
        </p:txBody>
      </p:sp>
      <p:sp>
        <p:nvSpPr>
          <p:cNvPr id="63" name="TextBox 62">
            <a:extLst>
              <a:ext uri="{FF2B5EF4-FFF2-40B4-BE49-F238E27FC236}">
                <a16:creationId xmlns:a16="http://schemas.microsoft.com/office/drawing/2014/main" id="{F2EB9749-4E4E-4D16-AB21-0167652C60CF}"/>
              </a:ext>
            </a:extLst>
          </p:cNvPr>
          <p:cNvSpPr txBox="1"/>
          <p:nvPr/>
        </p:nvSpPr>
        <p:spPr>
          <a:xfrm>
            <a:off x="10132926" y="4227354"/>
            <a:ext cx="21787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572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굴림" pitchFamily="50" charset="-127"/>
              </a:rPr>
              <a:t>매출 </a:t>
            </a:r>
            <a:r>
              <a:rPr kumimoji="1" lang="en-US" altLang="ko-KR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굴림" pitchFamily="50" charset="-127"/>
              </a:rPr>
              <a:t>6</a:t>
            </a:r>
            <a:r>
              <a:rPr kumimoji="1" lang="ko-KR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굴림" pitchFamily="50" charset="-127"/>
              </a:rPr>
              <a:t>천 억 달성</a:t>
            </a:r>
            <a:endParaRPr kumimoji="1" lang="ko-KR" altLang="ko-KR" sz="1400" b="1" kern="0" dirty="0">
              <a:solidFill>
                <a:schemeClr val="tx1">
                  <a:lumMod val="85000"/>
                  <a:lumOff val="15000"/>
                </a:schemeClr>
              </a:solidFill>
              <a:cs typeface="굴림" pitchFamily="50" charset="-127"/>
            </a:endParaRP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F8FE90AC-2B3A-48FB-BF7B-49B884534911}"/>
              </a:ext>
            </a:extLst>
          </p:cNvPr>
          <p:cNvSpPr txBox="1"/>
          <p:nvPr/>
        </p:nvSpPr>
        <p:spPr>
          <a:xfrm>
            <a:off x="2337519" y="1910657"/>
            <a:ext cx="2178731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572" fontAlgn="base" latinLnBrk="0">
              <a:spcBef>
                <a:spcPct val="0"/>
              </a:spcBef>
              <a:spcAft>
                <a:spcPct val="0"/>
              </a:spcAft>
              <a:defRPr/>
            </a:pPr>
            <a:r>
              <a:rPr kumimoji="1" lang="ko-KR" altLang="en-US" sz="1400" b="1" kern="0" dirty="0">
                <a:solidFill>
                  <a:schemeClr val="tx1">
                    <a:lumMod val="85000"/>
                    <a:lumOff val="15000"/>
                  </a:schemeClr>
                </a:solidFill>
                <a:cs typeface="굴림" pitchFamily="50" charset="-127"/>
              </a:rPr>
              <a:t>핵심기술 독자적 확보</a:t>
            </a:r>
          </a:p>
        </p:txBody>
      </p:sp>
      <p:grpSp>
        <p:nvGrpSpPr>
          <p:cNvPr id="17" name="그룹 16">
            <a:extLst>
              <a:ext uri="{FF2B5EF4-FFF2-40B4-BE49-F238E27FC236}">
                <a16:creationId xmlns:a16="http://schemas.microsoft.com/office/drawing/2014/main" id="{981AD23C-0FC3-4BD6-9F30-F6A5C1DE9FF0}"/>
              </a:ext>
            </a:extLst>
          </p:cNvPr>
          <p:cNvGrpSpPr/>
          <p:nvPr/>
        </p:nvGrpSpPr>
        <p:grpSpPr>
          <a:xfrm>
            <a:off x="4166573" y="1813283"/>
            <a:ext cx="5394016" cy="4828140"/>
            <a:chOff x="3144987" y="1407762"/>
            <a:chExt cx="4669636" cy="4179753"/>
          </a:xfrm>
        </p:grpSpPr>
        <p:sp>
          <p:nvSpPr>
            <p:cNvPr id="79" name="Oval 18">
              <a:extLst>
                <a:ext uri="{FF2B5EF4-FFF2-40B4-BE49-F238E27FC236}">
                  <a16:creationId xmlns:a16="http://schemas.microsoft.com/office/drawing/2014/main" id="{80AB80BD-4608-48D3-B244-8D4BD8800A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37652" y="2224529"/>
              <a:ext cx="3216509" cy="3252380"/>
            </a:xfrm>
            <a:prstGeom prst="ellipse">
              <a:avLst/>
            </a:prstGeom>
            <a:noFill/>
            <a:ln w="25400" algn="ctr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1pPr>
              <a:lvl2pPr marL="742950" indent="-28575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2pPr>
              <a:lvl3pPr marL="11430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3pPr>
              <a:lvl4pPr marL="16002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4pPr>
              <a:lvl5pPr marL="20574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9pPr>
            </a:lstStyle>
            <a:p>
              <a:pPr algn="ctr" eaLnBrk="1" hangingPunct="1"/>
              <a:endParaRPr lang="ko-KR" altLang="en-US" sz="1300" dirty="0">
                <a:latin typeface="맑은 고딕" pitchFamily="50" charset="-127"/>
                <a:ea typeface="맑은 고딕" pitchFamily="50" charset="-127"/>
              </a:endParaRPr>
            </a:p>
          </p:txBody>
        </p:sp>
        <p:sp>
          <p:nvSpPr>
            <p:cNvPr id="88" name="Oval 15">
              <a:extLst>
                <a:ext uri="{FF2B5EF4-FFF2-40B4-BE49-F238E27FC236}">
                  <a16:creationId xmlns:a16="http://schemas.microsoft.com/office/drawing/2014/main" id="{64171C74-B8B2-41C2-B504-79BDAC8FC5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14307" y="1407762"/>
              <a:ext cx="1494662" cy="1470746"/>
            </a:xfrm>
            <a:prstGeom prst="ellipse">
              <a:avLst/>
            </a:prstGeom>
            <a:solidFill>
              <a:schemeClr val="bg1"/>
            </a:solidFill>
            <a:ln w="57150" algn="ctr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>
              <a:lvl1pPr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1pPr>
              <a:lvl2pPr marL="742950" indent="-28575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2pPr>
              <a:lvl3pPr marL="11430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3pPr>
              <a:lvl4pPr marL="16002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4pPr>
              <a:lvl5pPr marL="20574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9pPr>
            </a:lstStyle>
            <a:p>
              <a:pPr lvl="0" algn="ctr" eaLnBrk="1" fontAlgn="base" hangingPunct="1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1201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TECHNOLOGY</a:t>
              </a:r>
            </a:p>
          </p:txBody>
        </p:sp>
        <p:sp>
          <p:nvSpPr>
            <p:cNvPr id="89" name="Oval 16">
              <a:extLst>
                <a:ext uri="{FF2B5EF4-FFF2-40B4-BE49-F238E27FC236}">
                  <a16:creationId xmlns:a16="http://schemas.microsoft.com/office/drawing/2014/main" id="{D14E6DD5-2E0F-4489-8CC9-28AB4B731B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44987" y="4116769"/>
              <a:ext cx="1494662" cy="1470746"/>
            </a:xfrm>
            <a:prstGeom prst="ellipse">
              <a:avLst/>
            </a:prstGeom>
            <a:solidFill>
              <a:schemeClr val="bg1"/>
            </a:solidFill>
            <a:ln w="57150" algn="ctr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1201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VISION</a:t>
              </a:r>
            </a:p>
          </p:txBody>
        </p:sp>
        <p:sp>
          <p:nvSpPr>
            <p:cNvPr id="90" name="Oval 17">
              <a:extLst>
                <a:ext uri="{FF2B5EF4-FFF2-40B4-BE49-F238E27FC236}">
                  <a16:creationId xmlns:a16="http://schemas.microsoft.com/office/drawing/2014/main" id="{E7260A03-80A0-4DDF-9669-D02C38017F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319961" y="3494990"/>
              <a:ext cx="1494662" cy="1470746"/>
            </a:xfrm>
            <a:prstGeom prst="ellipse">
              <a:avLst/>
            </a:prstGeom>
            <a:solidFill>
              <a:schemeClr val="bg1"/>
            </a:solidFill>
            <a:ln w="57150" algn="ctr">
              <a:solidFill>
                <a:schemeClr val="bg1">
                  <a:lumMod val="75000"/>
                </a:schemeClr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ko-KR" sz="1201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맑은 고딕" pitchFamily="50" charset="-127"/>
                  <a:ea typeface="맑은 고딕" pitchFamily="50" charset="-127"/>
                </a:rPr>
                <a:t>SALES</a:t>
              </a:r>
            </a:p>
          </p:txBody>
        </p:sp>
        <p:sp>
          <p:nvSpPr>
            <p:cNvPr id="12" name="Oval 19">
              <a:extLst>
                <a:ext uri="{FF2B5EF4-FFF2-40B4-BE49-F238E27FC236}">
                  <a16:creationId xmlns:a16="http://schemas.microsoft.com/office/drawing/2014/main" id="{61CCA99A-3F95-4643-BE10-7788657741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3091" y="3091462"/>
              <a:ext cx="1485632" cy="1485632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algn="ctr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lIns="36007" tIns="36007" rIns="36007" bIns="36007" anchor="ctr"/>
            <a:lstStyle>
              <a:lvl1pPr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1pPr>
              <a:lvl2pPr marL="742950" indent="-28575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2pPr>
              <a:lvl3pPr marL="11430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3pPr>
              <a:lvl4pPr marL="16002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4pPr>
              <a:lvl5pPr marL="2057400" indent="-228600" eaLnBrk="0" hangingPunct="0"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 sz="1000">
                  <a:solidFill>
                    <a:schemeClr val="tx1"/>
                  </a:solidFill>
                  <a:latin typeface="돋움" pitchFamily="50" charset="-127"/>
                  <a:ea typeface="돋움" pitchFamily="50" charset="-127"/>
                </a:defRPr>
              </a:lvl9pPr>
            </a:lstStyle>
            <a:p>
              <a:pPr algn="ctr" eaLnBrk="1" hangingPunct="1">
                <a:lnSpc>
                  <a:spcPct val="120000"/>
                </a:lnSpc>
              </a:pPr>
              <a:r>
                <a:rPr lang="ko-KR" altLang="en-US" sz="1601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독자적</a:t>
              </a:r>
            </a:p>
            <a:p>
              <a:pPr algn="ctr" eaLnBrk="1" hangingPunct="1">
                <a:lnSpc>
                  <a:spcPct val="120000"/>
                </a:lnSpc>
              </a:pPr>
              <a:r>
                <a:rPr lang="ko-KR" altLang="en-US" sz="1601" b="1" dirty="0">
                  <a:solidFill>
                    <a:schemeClr val="bg1"/>
                  </a:solidFill>
                  <a:latin typeface="맑은 고딕" pitchFamily="50" charset="-127"/>
                  <a:ea typeface="맑은 고딕" pitchFamily="50" charset="-127"/>
                </a:rPr>
                <a:t>기술 확보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411678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02453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870432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85160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직사각형 22">
            <a:extLst>
              <a:ext uri="{FF2B5EF4-FFF2-40B4-BE49-F238E27FC236}">
                <a16:creationId xmlns:a16="http://schemas.microsoft.com/office/drawing/2014/main" id="{C1602A35-F7D5-486A-B088-6E9E878FF436}"/>
              </a:ext>
            </a:extLst>
          </p:cNvPr>
          <p:cNvSpPr/>
          <p:nvPr/>
        </p:nvSpPr>
        <p:spPr>
          <a:xfrm>
            <a:off x="874815" y="1180051"/>
            <a:ext cx="3826689" cy="461665"/>
          </a:xfrm>
          <a:prstGeom prst="rect">
            <a:avLst/>
          </a:prstGeom>
        </p:spPr>
        <p:txBody>
          <a:bodyPr wrap="none" anchor="t">
            <a:spAutoFit/>
          </a:bodyPr>
          <a:lstStyle/>
          <a:p>
            <a:r>
              <a:rPr lang="ko-KR" altLang="en-US" sz="2400" b="1" spc="-150" dirty="0">
                <a:solidFill>
                  <a:srgbClr val="FFFF00"/>
                </a:solidFill>
                <a:latin typeface="+mn-ea"/>
              </a:rPr>
              <a:t>신년도 사업계획서</a:t>
            </a:r>
            <a:r>
              <a:rPr lang="ko-KR" altLang="en-US" sz="2400" b="1" spc="-150" dirty="0">
                <a:solidFill>
                  <a:schemeClr val="bg1"/>
                </a:solidFill>
                <a:latin typeface="+mn-ea"/>
              </a:rPr>
              <a:t> 추천서식</a:t>
            </a:r>
          </a:p>
        </p:txBody>
      </p:sp>
      <p:sp>
        <p:nvSpPr>
          <p:cNvPr id="27" name="직사각형 26">
            <a:extLst>
              <a:ext uri="{FF2B5EF4-FFF2-40B4-BE49-F238E27FC236}">
                <a16:creationId xmlns:a16="http://schemas.microsoft.com/office/drawing/2014/main" id="{06D412D3-B811-401D-BA25-A121A0EE9044}"/>
              </a:ext>
            </a:extLst>
          </p:cNvPr>
          <p:cNvSpPr/>
          <p:nvPr/>
        </p:nvSpPr>
        <p:spPr>
          <a:xfrm>
            <a:off x="874815" y="897615"/>
            <a:ext cx="1984496" cy="3297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ko-KR" sz="1400" dirty="0">
                <a:solidFill>
                  <a:schemeClr val="bg1">
                    <a:lumMod val="65000"/>
                  </a:schemeClr>
                </a:solidFill>
                <a:latin typeface="+mn-ea"/>
              </a:rPr>
              <a:t>Bizforms PowerPoint</a:t>
            </a:r>
            <a:endParaRPr lang="ko-KR" altLang="en-US" sz="1400" dirty="0">
              <a:solidFill>
                <a:schemeClr val="bg1">
                  <a:lumMod val="65000"/>
                </a:schemeClr>
              </a:solidFill>
              <a:latin typeface="+mn-ea"/>
            </a:endParaRPr>
          </a:p>
        </p:txBody>
      </p:sp>
      <p:sp>
        <p:nvSpPr>
          <p:cNvPr id="28" name="직사각형 27">
            <a:extLst>
              <a:ext uri="{FF2B5EF4-FFF2-40B4-BE49-F238E27FC236}">
                <a16:creationId xmlns:a16="http://schemas.microsoft.com/office/drawing/2014/main" id="{8E4C8009-0D18-4BD4-95E0-5EAE04D3CBAA}"/>
              </a:ext>
            </a:extLst>
          </p:cNvPr>
          <p:cNvSpPr/>
          <p:nvPr/>
        </p:nvSpPr>
        <p:spPr>
          <a:xfrm>
            <a:off x="10004766" y="1278977"/>
            <a:ext cx="2432357" cy="263811"/>
          </a:xfrm>
          <a:prstGeom prst="rect">
            <a:avLst/>
          </a:prstGeom>
        </p:spPr>
        <p:txBody>
          <a:bodyPr wrap="none" anchor="ctr">
            <a:spAutoFit/>
          </a:bodyPr>
          <a:lstStyle/>
          <a:p>
            <a:pPr algn="r"/>
            <a:r>
              <a:rPr lang="en-US" altLang="ko-KR" sz="1000">
                <a:solidFill>
                  <a:schemeClr val="bg1"/>
                </a:solidFill>
                <a:latin typeface="+mn-ea"/>
              </a:rPr>
              <a:t>Ctrl + </a:t>
            </a:r>
            <a:r>
              <a:rPr lang="ko-KR" altLang="en-US" sz="1000">
                <a:solidFill>
                  <a:schemeClr val="bg1"/>
                </a:solidFill>
                <a:latin typeface="+mn-ea"/>
              </a:rPr>
              <a:t>클릭 시 페이지로 이동합니다</a:t>
            </a:r>
            <a:r>
              <a:rPr lang="en-US" altLang="ko-KR" sz="1000">
                <a:solidFill>
                  <a:schemeClr val="bg1"/>
                </a:solidFill>
                <a:latin typeface="+mn-ea"/>
              </a:rPr>
              <a:t>.</a:t>
            </a:r>
            <a:endParaRPr lang="ko-KR" altLang="en-US" sz="1000">
              <a:solidFill>
                <a:schemeClr val="bg1"/>
              </a:solidFill>
              <a:latin typeface="+mn-ea"/>
            </a:endParaRPr>
          </a:p>
        </p:txBody>
      </p:sp>
      <p:sp>
        <p:nvSpPr>
          <p:cNvPr id="29" name="직사각형 28">
            <a:hlinkClick r:id="rId3"/>
            <a:extLst>
              <a:ext uri="{FF2B5EF4-FFF2-40B4-BE49-F238E27FC236}">
                <a16:creationId xmlns:a16="http://schemas.microsoft.com/office/drawing/2014/main" id="{97FBEB14-10D3-44E0-8D5E-C0673CB8D5C6}"/>
              </a:ext>
            </a:extLst>
          </p:cNvPr>
          <p:cNvSpPr>
            <a:spLocks/>
          </p:cNvSpPr>
          <p:nvPr/>
        </p:nvSpPr>
        <p:spPr>
          <a:xfrm>
            <a:off x="1005828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0" name="그림 29">
            <a:extLst>
              <a:ext uri="{FF2B5EF4-FFF2-40B4-BE49-F238E27FC236}">
                <a16:creationId xmlns:a16="http://schemas.microsoft.com/office/drawing/2014/main" id="{21108AB7-F4EA-4DE2-AE5B-09FF353ED6A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28" y="2518873"/>
            <a:ext cx="2558992" cy="1439999"/>
          </a:xfrm>
          <a:prstGeom prst="rect">
            <a:avLst/>
          </a:prstGeom>
        </p:spPr>
      </p:pic>
      <p:sp>
        <p:nvSpPr>
          <p:cNvPr id="31" name="직사각형 30">
            <a:hlinkClick r:id="rId5"/>
            <a:extLst>
              <a:ext uri="{FF2B5EF4-FFF2-40B4-BE49-F238E27FC236}">
                <a16:creationId xmlns:a16="http://schemas.microsoft.com/office/drawing/2014/main" id="{927EF1A2-F498-4FCA-8EB1-84A3165CC791}"/>
              </a:ext>
            </a:extLst>
          </p:cNvPr>
          <p:cNvSpPr>
            <a:spLocks/>
          </p:cNvSpPr>
          <p:nvPr/>
        </p:nvSpPr>
        <p:spPr>
          <a:xfrm>
            <a:off x="3963262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2" name="그림 31">
            <a:extLst>
              <a:ext uri="{FF2B5EF4-FFF2-40B4-BE49-F238E27FC236}">
                <a16:creationId xmlns:a16="http://schemas.microsoft.com/office/drawing/2014/main" id="{9B681F03-60E9-4A93-93E4-7ED57C9A57F0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3262" y="2518873"/>
            <a:ext cx="2558992" cy="1439999"/>
          </a:xfrm>
          <a:prstGeom prst="rect">
            <a:avLst/>
          </a:prstGeom>
        </p:spPr>
      </p:pic>
      <p:sp>
        <p:nvSpPr>
          <p:cNvPr id="33" name="직사각형 32">
            <a:hlinkClick r:id="rId7"/>
            <a:extLst>
              <a:ext uri="{FF2B5EF4-FFF2-40B4-BE49-F238E27FC236}">
                <a16:creationId xmlns:a16="http://schemas.microsoft.com/office/drawing/2014/main" id="{5FFD95BB-DDE3-4C78-9825-094D5C460C8E}"/>
              </a:ext>
            </a:extLst>
          </p:cNvPr>
          <p:cNvSpPr>
            <a:spLocks/>
          </p:cNvSpPr>
          <p:nvPr/>
        </p:nvSpPr>
        <p:spPr>
          <a:xfrm>
            <a:off x="6920696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4" name="그림 33">
            <a:extLst>
              <a:ext uri="{FF2B5EF4-FFF2-40B4-BE49-F238E27FC236}">
                <a16:creationId xmlns:a16="http://schemas.microsoft.com/office/drawing/2014/main" id="{FC6DF985-A6C3-47BA-AB01-E5AEC5C13B4A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920696" y="2518873"/>
            <a:ext cx="2558992" cy="1439999"/>
          </a:xfrm>
          <a:prstGeom prst="rect">
            <a:avLst/>
          </a:prstGeom>
        </p:spPr>
      </p:pic>
      <p:sp>
        <p:nvSpPr>
          <p:cNvPr id="35" name="직사각형 34">
            <a:hlinkClick r:id="rId9"/>
            <a:extLst>
              <a:ext uri="{FF2B5EF4-FFF2-40B4-BE49-F238E27FC236}">
                <a16:creationId xmlns:a16="http://schemas.microsoft.com/office/drawing/2014/main" id="{A0C83725-1142-4088-9F93-9ADC5452356C}"/>
              </a:ext>
            </a:extLst>
          </p:cNvPr>
          <p:cNvSpPr>
            <a:spLocks/>
          </p:cNvSpPr>
          <p:nvPr/>
        </p:nvSpPr>
        <p:spPr>
          <a:xfrm>
            <a:off x="9878131" y="4016161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6" name="그림 35">
            <a:extLst>
              <a:ext uri="{FF2B5EF4-FFF2-40B4-BE49-F238E27FC236}">
                <a16:creationId xmlns:a16="http://schemas.microsoft.com/office/drawing/2014/main" id="{ED1B2EF7-8176-47C4-9C8B-E6F3E0B57370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78635" y="2519156"/>
            <a:ext cx="2557984" cy="1439433"/>
          </a:xfrm>
          <a:prstGeom prst="rect">
            <a:avLst/>
          </a:prstGeom>
          <a:ln>
            <a:solidFill>
              <a:schemeClr val="tx1">
                <a:lumMod val="65000"/>
                <a:lumOff val="35000"/>
              </a:schemeClr>
            </a:solidFill>
          </a:ln>
        </p:spPr>
      </p:pic>
      <p:sp>
        <p:nvSpPr>
          <p:cNvPr id="37" name="직사각형 36">
            <a:hlinkClick r:id="rId11"/>
            <a:extLst>
              <a:ext uri="{FF2B5EF4-FFF2-40B4-BE49-F238E27FC236}">
                <a16:creationId xmlns:a16="http://schemas.microsoft.com/office/drawing/2014/main" id="{F07FC203-F59A-44A9-A366-85F964E3009A}"/>
              </a:ext>
            </a:extLst>
          </p:cNvPr>
          <p:cNvSpPr>
            <a:spLocks/>
          </p:cNvSpPr>
          <p:nvPr/>
        </p:nvSpPr>
        <p:spPr>
          <a:xfrm>
            <a:off x="1005828" y="6303648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38" name="그림 37">
            <a:extLst>
              <a:ext uri="{FF2B5EF4-FFF2-40B4-BE49-F238E27FC236}">
                <a16:creationId xmlns:a16="http://schemas.microsoft.com/office/drawing/2014/main" id="{EC00B06D-9D07-4BA3-BB8C-072B5E471731}"/>
              </a:ext>
            </a:extLst>
          </p:cNvPr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005828" y="4806360"/>
            <a:ext cx="2558992" cy="1439999"/>
          </a:xfrm>
          <a:prstGeom prst="rect">
            <a:avLst/>
          </a:prstGeom>
        </p:spPr>
      </p:pic>
      <p:sp>
        <p:nvSpPr>
          <p:cNvPr id="39" name="직사각형 38">
            <a:hlinkClick r:id="rId13"/>
            <a:extLst>
              <a:ext uri="{FF2B5EF4-FFF2-40B4-BE49-F238E27FC236}">
                <a16:creationId xmlns:a16="http://schemas.microsoft.com/office/drawing/2014/main" id="{93B3E798-8CA1-429C-9E52-1DB33F945B06}"/>
              </a:ext>
            </a:extLst>
          </p:cNvPr>
          <p:cNvSpPr>
            <a:spLocks/>
          </p:cNvSpPr>
          <p:nvPr/>
        </p:nvSpPr>
        <p:spPr>
          <a:xfrm>
            <a:off x="3963262" y="6303648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 dirty="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40" name="그림 39">
            <a:extLst>
              <a:ext uri="{FF2B5EF4-FFF2-40B4-BE49-F238E27FC236}">
                <a16:creationId xmlns:a16="http://schemas.microsoft.com/office/drawing/2014/main" id="{5E3E3962-EC86-44D3-B000-02A6F461B429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485" b="12485"/>
          <a:stretch/>
        </p:blipFill>
        <p:spPr>
          <a:xfrm>
            <a:off x="3963263" y="4806360"/>
            <a:ext cx="2558990" cy="1440000"/>
          </a:xfrm>
          <a:prstGeom prst="rect">
            <a:avLst/>
          </a:prstGeom>
        </p:spPr>
      </p:pic>
      <p:sp>
        <p:nvSpPr>
          <p:cNvPr id="44" name="직사각형 43">
            <a:hlinkClick r:id="rId15"/>
            <a:extLst>
              <a:ext uri="{FF2B5EF4-FFF2-40B4-BE49-F238E27FC236}">
                <a16:creationId xmlns:a16="http://schemas.microsoft.com/office/drawing/2014/main" id="{1E1F654A-7C74-46B6-B415-156B156F9C74}"/>
              </a:ext>
            </a:extLst>
          </p:cNvPr>
          <p:cNvSpPr>
            <a:spLocks/>
          </p:cNvSpPr>
          <p:nvPr/>
        </p:nvSpPr>
        <p:spPr>
          <a:xfrm>
            <a:off x="6920696" y="6303648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45" name="그림 44">
            <a:extLst>
              <a:ext uri="{FF2B5EF4-FFF2-40B4-BE49-F238E27FC236}">
                <a16:creationId xmlns:a16="http://schemas.microsoft.com/office/drawing/2014/main" id="{443F3DFE-322C-4FBD-9AB5-9DC35CE29E5F}"/>
              </a:ext>
            </a:extLst>
          </p:cNvPr>
          <p:cNvPicPr>
            <a:picLocks noChangeAspect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" r="20"/>
          <a:stretch/>
        </p:blipFill>
        <p:spPr>
          <a:xfrm>
            <a:off x="6920696" y="4806360"/>
            <a:ext cx="2558992" cy="1440000"/>
          </a:xfrm>
          <a:prstGeom prst="rect">
            <a:avLst/>
          </a:prstGeom>
          <a:ln>
            <a:noFill/>
          </a:ln>
        </p:spPr>
      </p:pic>
      <p:sp>
        <p:nvSpPr>
          <p:cNvPr id="46" name="직사각형 45">
            <a:hlinkClick r:id="rId17"/>
            <a:extLst>
              <a:ext uri="{FF2B5EF4-FFF2-40B4-BE49-F238E27FC236}">
                <a16:creationId xmlns:a16="http://schemas.microsoft.com/office/drawing/2014/main" id="{431F35A8-73FE-482D-8D61-B4D8734B1EA7}"/>
              </a:ext>
            </a:extLst>
          </p:cNvPr>
          <p:cNvSpPr>
            <a:spLocks/>
          </p:cNvSpPr>
          <p:nvPr/>
        </p:nvSpPr>
        <p:spPr>
          <a:xfrm>
            <a:off x="9878131" y="6303648"/>
            <a:ext cx="2558992" cy="3600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sz="900">
                <a:latin typeface="+mn-ea"/>
              </a:rPr>
              <a:t>바로가기  </a:t>
            </a:r>
            <a:r>
              <a:rPr lang="en-US" altLang="ko-KR" sz="900" dirty="0">
                <a:latin typeface="+mn-ea"/>
              </a:rPr>
              <a:t>&gt;</a:t>
            </a:r>
            <a:endParaRPr lang="ko-KR" altLang="en-US" sz="900" dirty="0">
              <a:latin typeface="+mn-ea"/>
            </a:endParaRPr>
          </a:p>
        </p:txBody>
      </p:sp>
      <p:pic>
        <p:nvPicPr>
          <p:cNvPr id="47" name="그림 46">
            <a:extLst>
              <a:ext uri="{FF2B5EF4-FFF2-40B4-BE49-F238E27FC236}">
                <a16:creationId xmlns:a16="http://schemas.microsoft.com/office/drawing/2014/main" id="{D2303B9A-56AF-4C15-8514-C0D0270E7E21}"/>
              </a:ext>
            </a:extLst>
          </p:cNvPr>
          <p:cNvPicPr>
            <a:picLocks noChangeAspect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878131" y="4806643"/>
            <a:ext cx="2558992" cy="14394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32797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4432758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2022_신년도_자동차부품">
      <a:dk1>
        <a:sysClr val="windowText" lastClr="000000"/>
      </a:dk1>
      <a:lt1>
        <a:sysClr val="window" lastClr="FFFFFF"/>
      </a:lt1>
      <a:dk2>
        <a:srgbClr val="1F497D"/>
      </a:dk2>
      <a:lt2>
        <a:srgbClr val="EAEAEA"/>
      </a:lt2>
      <a:accent1>
        <a:srgbClr val="333333"/>
      </a:accent1>
      <a:accent2>
        <a:srgbClr val="7A7D81"/>
      </a:accent2>
      <a:accent3>
        <a:srgbClr val="BDBFC3"/>
      </a:accent3>
      <a:accent4>
        <a:srgbClr val="507DA2"/>
      </a:accent4>
      <a:accent5>
        <a:srgbClr val="B21E1E"/>
      </a:accent5>
      <a:accent6>
        <a:srgbClr val="1B591B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4544</TotalTime>
  <Words>267</Words>
  <Application>Microsoft Office PowerPoint</Application>
  <PresentationFormat>사용자 지정</PresentationFormat>
  <Paragraphs>64</Paragraphs>
  <Slides>8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3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8</vt:i4>
      </vt:variant>
    </vt:vector>
  </HeadingPairs>
  <TitlesOfParts>
    <vt:vector size="12" baseType="lpstr">
      <vt:lpstr>굴림</vt:lpstr>
      <vt:lpstr>맑은 고딕</vt:lpstr>
      <vt:lpstr>Arial</vt:lpstr>
      <vt:lpstr>Office 테마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[비즈폼] 신년도 사업계획서</dc:title>
  <dc:creator>㈜비즈폼</dc:creator>
  <dc:description>무단 복제 배포시 법적 불이익을 받을 수 있습니다.</dc:description>
  <cp:lastModifiedBy>비즈폼친구4</cp:lastModifiedBy>
  <cp:revision>672</cp:revision>
  <dcterms:created xsi:type="dcterms:W3CDTF">2014-10-24T01:49:55Z</dcterms:created>
  <dcterms:modified xsi:type="dcterms:W3CDTF">2021-11-12T04:31:39Z</dcterms:modified>
  <cp:category>본 문서의 저작권은 비즈폼에 있습니다.</cp:category>
</cp:coreProperties>
</file>