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9"/>
  </p:handoutMasterIdLst>
  <p:sldIdLst>
    <p:sldId id="303" r:id="rId2"/>
    <p:sldId id="279" r:id="rId3"/>
    <p:sldId id="287" r:id="rId4"/>
    <p:sldId id="305" r:id="rId5"/>
    <p:sldId id="307" r:id="rId6"/>
    <p:sldId id="308" r:id="rId7"/>
    <p:sldId id="311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B727"/>
    <a:srgbClr val="E7EFE5"/>
    <a:srgbClr val="3E7E46"/>
    <a:srgbClr val="38743F"/>
    <a:srgbClr val="37713E"/>
    <a:srgbClr val="306236"/>
    <a:srgbClr val="153625"/>
    <a:srgbClr val="3F7743"/>
    <a:srgbClr val="ABC5BA"/>
    <a:srgbClr val="D3D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80" autoAdjust="0"/>
    <p:restoredTop sz="94632" autoAdjust="0"/>
  </p:normalViewPr>
  <p:slideViewPr>
    <p:cSldViewPr snapToGrid="0">
      <p:cViewPr varScale="1">
        <p:scale>
          <a:sx n="71" d="100"/>
          <a:sy n="71" d="100"/>
        </p:scale>
        <p:origin x="3174" y="84"/>
      </p:cViewPr>
      <p:guideLst/>
    </p:cSldViewPr>
  </p:slideViewPr>
  <p:outlineViewPr>
    <p:cViewPr>
      <p:scale>
        <a:sx n="100" d="100"/>
        <a:sy n="100" d="100"/>
      </p:scale>
      <p:origin x="0" y="-74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204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ECE8AA4-3DC5-4DCB-8E82-F41C3C9ED37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8F669AD-4E09-4618-AC01-49B875ACD6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8210" y="1"/>
            <a:ext cx="2974552" cy="501560"/>
          </a:xfrm>
          <a:prstGeom prst="rect">
            <a:avLst/>
          </a:prstGeom>
        </p:spPr>
        <p:txBody>
          <a:bodyPr vert="horz" lIns="96341" tIns="48171" rIns="96341" bIns="48171" rtlCol="0"/>
          <a:lstStyle>
            <a:lvl1pPr algn="r">
              <a:defRPr sz="1300"/>
            </a:lvl1pPr>
          </a:lstStyle>
          <a:p>
            <a:fld id="{6736DFB6-39A8-4941-80BE-42083AEC11BA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3FB8493-54EB-49DD-868D-552773B0B2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0E36AE8-A0D9-40F7-812F-9A8E6755D0C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8210" y="9494929"/>
            <a:ext cx="2974552" cy="501559"/>
          </a:xfrm>
          <a:prstGeom prst="rect">
            <a:avLst/>
          </a:prstGeom>
        </p:spPr>
        <p:txBody>
          <a:bodyPr vert="horz" lIns="96341" tIns="48171" rIns="96341" bIns="48171" rtlCol="0" anchor="b"/>
          <a:lstStyle>
            <a:lvl1pPr algn="r">
              <a:defRPr sz="1300"/>
            </a:lvl1pPr>
          </a:lstStyle>
          <a:p>
            <a:fld id="{2FC01749-CE0C-4A90-A51D-66C3AAE603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978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992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8013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205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8918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9895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7129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1512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40435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눈금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07516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39" userDrawn="1">
          <p15:clr>
            <a:srgbClr val="FBAE40"/>
          </p15:clr>
        </p15:guide>
        <p15:guide id="2" pos="340" userDrawn="1">
          <p15:clr>
            <a:srgbClr val="FBAE40"/>
          </p15:clr>
        </p15:guide>
        <p15:guide id="3" pos="4422" userDrawn="1">
          <p15:clr>
            <a:srgbClr val="FBAE40"/>
          </p15:clr>
        </p15:guide>
        <p15:guide id="4" orient="horz" pos="6395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8725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2910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5F7AE-5E77-43C0-BF3A-817CDEDED593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C975A-0614-4903-A320-985042A1B02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752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12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78%26v_flag%3d0%0d%0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86078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66%26v_flag%3d0%0d%0a" TargetMode="External"/><Relationship Id="rId12" Type="http://schemas.openxmlformats.org/officeDocument/2006/relationships/image" Target="../media/image14.gif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860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2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86070%26v_flag%3d0%0d%0a" TargetMode="External"/><Relationship Id="rId14" Type="http://schemas.openxmlformats.org/officeDocument/2006/relationships/image" Target="../media/image1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529482"/>
            <a:ext cx="3060453" cy="788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  <a:p>
            <a:pPr marL="60616" indent="-60616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37517"/>
            <a:ext cx="3815550" cy="38221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164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http://www.bizforms.co.kr/bms/check.asp?code=bs3217338750418&amp;go_url=http%3a%2f%2fpowerpoint.bizforms.co.kr%2fform_view%2fview.asp%3fnumber%3d186078%26v_flag%3d0%0d%0a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1033152"/>
            <a:ext cx="3972561" cy="4918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조경 공사지명원 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녹색 꽃잎</a:t>
            </a:r>
            <a:r>
              <a:rPr lang="en-US" altLang="ko-KR" sz="2400" b="1" spc="-150" dirty="0">
                <a:solidFill>
                  <a:schemeClr val="bg1"/>
                </a:solidFill>
                <a:latin typeface="+mn-ea"/>
              </a:rPr>
              <a:t>) </a:t>
            </a:r>
            <a:endParaRPr lang="en-US" altLang="ko-KR" sz="2000" b="1" spc="-15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E779F260-AD93-4E4E-A081-12BA15BA5F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27171"/>
            <a:ext cx="7559675" cy="686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그룹 77">
            <a:extLst>
              <a:ext uri="{FF2B5EF4-FFF2-40B4-BE49-F238E27FC236}">
                <a16:creationId xmlns:a16="http://schemas.microsoft.com/office/drawing/2014/main" id="{CA430190-9008-4418-9CF3-167EB027AC4D}"/>
              </a:ext>
            </a:extLst>
          </p:cNvPr>
          <p:cNvGrpSpPr/>
          <p:nvPr/>
        </p:nvGrpSpPr>
        <p:grpSpPr>
          <a:xfrm>
            <a:off x="-2" y="3"/>
            <a:ext cx="7559678" cy="10691810"/>
            <a:chOff x="-2" y="3"/>
            <a:chExt cx="7559678" cy="10691810"/>
          </a:xfrm>
        </p:grpSpPr>
        <p:sp>
          <p:nvSpPr>
            <p:cNvPr id="76" name="직사각형 75">
              <a:extLst>
                <a:ext uri="{FF2B5EF4-FFF2-40B4-BE49-F238E27FC236}">
                  <a16:creationId xmlns:a16="http://schemas.microsoft.com/office/drawing/2014/main" id="{9AF2B2D0-E0C4-419E-AEF9-FF163317064F}"/>
                </a:ext>
              </a:extLst>
            </p:cNvPr>
            <p:cNvSpPr/>
            <p:nvPr/>
          </p:nvSpPr>
          <p:spPr>
            <a:xfrm>
              <a:off x="-2" y="500891"/>
              <a:ext cx="7559678" cy="10190922"/>
            </a:xfrm>
            <a:prstGeom prst="rect">
              <a:avLst/>
            </a:prstGeom>
            <a:blipFill dpi="0" rotWithShape="1">
              <a:blip r:embed="rId2">
                <a:alphaModFix amt="20000"/>
              </a:blip>
              <a:srcRect/>
              <a:stretch>
                <a:fillRect l="-2006" r="-10022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75" name="직사각형 74">
              <a:extLst>
                <a:ext uri="{FF2B5EF4-FFF2-40B4-BE49-F238E27FC236}">
                  <a16:creationId xmlns:a16="http://schemas.microsoft.com/office/drawing/2014/main" id="{0F58DB18-160E-44CC-A2E5-680CB90EA1BC}"/>
                </a:ext>
              </a:extLst>
            </p:cNvPr>
            <p:cNvSpPr/>
            <p:nvPr/>
          </p:nvSpPr>
          <p:spPr>
            <a:xfrm rot="5400000">
              <a:off x="1065666" y="-1065662"/>
              <a:ext cx="5428344" cy="7559674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59000">
                  <a:srgbClr val="FFFFFF"/>
                </a:gs>
                <a:gs pos="62000">
                  <a:srgbClr val="FFFFFF">
                    <a:alpha val="9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3" name="object 3"/>
          <p:cNvSpPr txBox="1"/>
          <p:nvPr/>
        </p:nvSpPr>
        <p:spPr>
          <a:xfrm>
            <a:off x="1259945" y="2151045"/>
            <a:ext cx="3751641" cy="1652329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marR="1962935">
              <a:lnSpc>
                <a:spcPct val="153800"/>
              </a:lnSpc>
              <a:tabLst>
                <a:tab pos="1165225" algn="l"/>
              </a:tabLst>
            </a:pPr>
            <a:r>
              <a:rPr sz="1000" b="1">
                <a:latin typeface="Malgun Gothic"/>
                <a:cs typeface="Malgun Gothic"/>
              </a:rPr>
              <a:t>회</a:t>
            </a:r>
            <a:r>
              <a:rPr sz="1000" b="1" spc="-5">
                <a:latin typeface="Malgun Gothic"/>
                <a:cs typeface="Malgun Gothic"/>
              </a:rPr>
              <a:t>사명</a:t>
            </a:r>
            <a:r>
              <a:rPr lang="ko-KR" altLang="en-US" sz="1000">
                <a:latin typeface="Malgun Gothic"/>
                <a:cs typeface="Malgun Gothic"/>
              </a:rPr>
              <a:t>	</a:t>
            </a:r>
            <a:r>
              <a:rPr sz="1000" spc="-5">
                <a:latin typeface="Malgun Gothic"/>
                <a:cs typeface="Malgun Gothic"/>
              </a:rPr>
              <a:t>비즈</a:t>
            </a:r>
            <a:r>
              <a:rPr sz="1000">
                <a:latin typeface="Malgun Gothic"/>
                <a:cs typeface="Malgun Gothic"/>
              </a:rPr>
              <a:t>건</a:t>
            </a:r>
            <a:r>
              <a:rPr sz="1000" spc="-5">
                <a:latin typeface="Malgun Gothic"/>
                <a:cs typeface="Malgun Gothic"/>
              </a:rPr>
              <a:t>설  </a:t>
            </a:r>
            <a:endParaRPr lang="en-US" altLang="ko-KR" sz="1000" spc="-5">
              <a:latin typeface="Malgun Gothic"/>
              <a:cs typeface="Malgun Gothic"/>
            </a:endParaRPr>
          </a:p>
          <a:p>
            <a:pPr marR="1962935">
              <a:lnSpc>
                <a:spcPct val="153800"/>
              </a:lnSpc>
              <a:tabLst>
                <a:tab pos="1165225" algn="l"/>
              </a:tabLst>
            </a:pPr>
            <a:r>
              <a:rPr sz="1000" b="1" spc="-5">
                <a:latin typeface="Malgun Gothic"/>
                <a:cs typeface="Malgun Gothic"/>
              </a:rPr>
              <a:t>대표자</a:t>
            </a:r>
            <a:r>
              <a:rPr lang="ko-KR" altLang="en-US" sz="1000" spc="-5">
                <a:latin typeface="Malgun Gothic"/>
                <a:cs typeface="Malgun Gothic"/>
              </a:rPr>
              <a:t>	</a:t>
            </a:r>
            <a:r>
              <a:rPr sz="1000" spc="-5">
                <a:latin typeface="Malgun Gothic"/>
                <a:cs typeface="Malgun Gothic"/>
              </a:rPr>
              <a:t>김철수</a:t>
            </a:r>
            <a:endParaRPr sz="1000">
              <a:latin typeface="Malgun Gothic"/>
              <a:cs typeface="Malgun Gothic"/>
            </a:endParaRPr>
          </a:p>
          <a:p>
            <a:pPr marL="12700" marR="1542397" indent="-12700">
              <a:lnSpc>
                <a:spcPct val="153800"/>
              </a:lnSpc>
              <a:tabLst>
                <a:tab pos="1165225" algn="l"/>
              </a:tabLst>
            </a:pPr>
            <a:r>
              <a:rPr sz="1000" b="1" spc="-5" dirty="0">
                <a:latin typeface="Malgun Gothic"/>
                <a:cs typeface="Malgun Gothic"/>
              </a:rPr>
              <a:t>설립일자</a:t>
            </a:r>
            <a:r>
              <a:rPr sz="1000" spc="-5" dirty="0">
                <a:latin typeface="Malgun Gothic"/>
                <a:cs typeface="Malgun Gothic"/>
              </a:rPr>
              <a:t>	2000년</a:t>
            </a:r>
            <a:r>
              <a:rPr sz="1000" spc="105" dirty="0">
                <a:latin typeface="Malgun Gothic"/>
                <a:cs typeface="Malgun Gothic"/>
              </a:rPr>
              <a:t> </a:t>
            </a:r>
            <a:r>
              <a:rPr sz="1000" spc="-5" dirty="0">
                <a:latin typeface="Malgun Gothic"/>
                <a:cs typeface="Malgun Gothic"/>
              </a:rPr>
              <a:t>3월</a:t>
            </a:r>
            <a:r>
              <a:rPr sz="1000" spc="105" dirty="0">
                <a:latin typeface="Malgun Gothic"/>
                <a:cs typeface="Malgun Gothic"/>
              </a:rPr>
              <a:t> </a:t>
            </a:r>
            <a:r>
              <a:rPr sz="1000" spc="-5" dirty="0">
                <a:latin typeface="Malgun Gothic"/>
                <a:cs typeface="Malgun Gothic"/>
              </a:rPr>
              <a:t>2</a:t>
            </a:r>
            <a:r>
              <a:rPr sz="1000" spc="-5">
                <a:latin typeface="Malgun Gothic"/>
                <a:cs typeface="Malgun Gothic"/>
              </a:rPr>
              <a:t>일  </a:t>
            </a:r>
            <a:r>
              <a:rPr lang="en-US" altLang="ko-KR" sz="1000" spc="-5">
                <a:latin typeface="Malgun Gothic"/>
                <a:cs typeface="Malgun Gothic"/>
              </a:rPr>
              <a:t> </a:t>
            </a:r>
          </a:p>
          <a:p>
            <a:pPr marL="12700" marR="1542397" indent="-12700">
              <a:lnSpc>
                <a:spcPct val="153800"/>
              </a:lnSpc>
              <a:tabLst>
                <a:tab pos="1165225" algn="l"/>
              </a:tabLst>
            </a:pPr>
            <a:r>
              <a:rPr sz="1000" b="1" spc="-5">
                <a:latin typeface="Malgun Gothic"/>
                <a:cs typeface="Malgun Gothic"/>
              </a:rPr>
              <a:t>사업자등록번호</a:t>
            </a:r>
            <a:r>
              <a:rPr sz="1000" spc="-5" dirty="0">
                <a:latin typeface="Malgun Gothic"/>
                <a:cs typeface="Malgun Gothic"/>
              </a:rPr>
              <a:t>	123-45-78910</a:t>
            </a:r>
            <a:endParaRPr sz="1000">
              <a:latin typeface="Malgun Gothic"/>
              <a:cs typeface="Malgun Gothic"/>
            </a:endParaRPr>
          </a:p>
          <a:p>
            <a:pPr marR="5082">
              <a:lnSpc>
                <a:spcPct val="153800"/>
              </a:lnSpc>
              <a:tabLst>
                <a:tab pos="1165225" algn="l"/>
              </a:tabLst>
            </a:pPr>
            <a:r>
              <a:rPr sz="1000" b="1" spc="-5" dirty="0">
                <a:latin typeface="Malgun Gothic"/>
                <a:cs typeface="Malgun Gothic"/>
              </a:rPr>
              <a:t>소재지</a:t>
            </a:r>
            <a:r>
              <a:rPr sz="1000" spc="-5" dirty="0">
                <a:latin typeface="Malgun Gothic"/>
                <a:cs typeface="Malgun Gothic"/>
              </a:rPr>
              <a:t>	서울시 강남구 역삼로 204 </a:t>
            </a:r>
            <a:r>
              <a:rPr sz="1000" spc="220" dirty="0">
                <a:latin typeface="Malgun Gothic"/>
                <a:cs typeface="Malgun Gothic"/>
              </a:rPr>
              <a:t> </a:t>
            </a:r>
            <a:r>
              <a:rPr sz="1000" spc="-5" dirty="0">
                <a:latin typeface="Malgun Gothic"/>
                <a:cs typeface="Malgun Gothic"/>
              </a:rPr>
              <a:t>(역삼동)</a:t>
            </a:r>
            <a:r>
              <a:rPr sz="1000" spc="135" dirty="0">
                <a:latin typeface="Malgun Gothic"/>
                <a:cs typeface="Malgun Gothic"/>
              </a:rPr>
              <a:t> </a:t>
            </a:r>
            <a:r>
              <a:rPr sz="1000" spc="-5" dirty="0">
                <a:latin typeface="Malgun Gothic"/>
                <a:cs typeface="Malgun Gothic"/>
              </a:rPr>
              <a:t>604</a:t>
            </a:r>
            <a:r>
              <a:rPr sz="1000" spc="-5">
                <a:latin typeface="Malgun Gothic"/>
                <a:cs typeface="Malgun Gothic"/>
              </a:rPr>
              <a:t>호  </a:t>
            </a:r>
            <a:endParaRPr lang="en-US" altLang="ko-KR" sz="1000" spc="-5">
              <a:latin typeface="Malgun Gothic"/>
              <a:cs typeface="Malgun Gothic"/>
            </a:endParaRPr>
          </a:p>
          <a:p>
            <a:pPr marR="5082">
              <a:lnSpc>
                <a:spcPct val="153800"/>
              </a:lnSpc>
              <a:tabLst>
                <a:tab pos="1165225" algn="l"/>
              </a:tabLst>
            </a:pPr>
            <a:r>
              <a:rPr sz="1000" b="1" spc="-5">
                <a:latin typeface="Malgun Gothic"/>
                <a:cs typeface="Malgun Gothic"/>
              </a:rPr>
              <a:t>자본금</a:t>
            </a:r>
            <a:r>
              <a:rPr sz="1000" spc="-5" dirty="0">
                <a:latin typeface="Malgun Gothic"/>
                <a:cs typeface="Malgun Gothic"/>
              </a:rPr>
              <a:t>	13억원</a:t>
            </a:r>
            <a:endParaRPr sz="1000">
              <a:latin typeface="Malgun Gothic"/>
              <a:cs typeface="Malgun Gothic"/>
            </a:endParaRPr>
          </a:p>
          <a:p>
            <a:pPr defTabSz="538163">
              <a:spcBef>
                <a:spcPts val="645"/>
              </a:spcBef>
              <a:tabLst>
                <a:tab pos="1165225" algn="l"/>
              </a:tabLst>
            </a:pPr>
            <a:r>
              <a:rPr sz="1000" b="1" spc="-5" dirty="0">
                <a:latin typeface="Malgun Gothic"/>
                <a:cs typeface="Malgun Gothic"/>
              </a:rPr>
              <a:t>사업종류</a:t>
            </a:r>
            <a:r>
              <a:rPr sz="1000" spc="-5" dirty="0">
                <a:latin typeface="Malgun Gothic"/>
                <a:cs typeface="Malgun Gothic"/>
              </a:rPr>
              <a:t>	건축공사업</a:t>
            </a:r>
            <a:endParaRPr sz="1000">
              <a:latin typeface="Malgun Gothic"/>
              <a:cs typeface="Malgun Gothic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6C11B2-AD62-46C2-8B84-DB63E036AE9A}"/>
              </a:ext>
            </a:extLst>
          </p:cNvPr>
          <p:cNvSpPr txBox="1"/>
          <p:nvPr/>
        </p:nvSpPr>
        <p:spPr>
          <a:xfrm>
            <a:off x="701429" y="1046035"/>
            <a:ext cx="133786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/>
              <a:t>개요</a:t>
            </a:r>
            <a:endParaRPr lang="en-US" altLang="ko-KR" b="1"/>
          </a:p>
          <a:p>
            <a:r>
              <a:rPr lang="en-US" altLang="ko-KR" sz="1200"/>
              <a:t>Company Profile</a:t>
            </a:r>
            <a:endParaRPr lang="ko-KR" altLang="en-US" sz="1200"/>
          </a:p>
        </p:txBody>
      </p:sp>
      <p:graphicFrame>
        <p:nvGraphicFramePr>
          <p:cNvPr id="67" name="표 66">
            <a:extLst>
              <a:ext uri="{FF2B5EF4-FFF2-40B4-BE49-F238E27FC236}">
                <a16:creationId xmlns:a16="http://schemas.microsoft.com/office/drawing/2014/main" id="{23AF215D-8E7B-41E5-AE5B-D5F6A3947B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196019"/>
              </p:ext>
            </p:extLst>
          </p:nvPr>
        </p:nvGraphicFramePr>
        <p:xfrm>
          <a:off x="1259945" y="5973491"/>
          <a:ext cx="5039784" cy="3708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1279">
                  <a:extLst>
                    <a:ext uri="{9D8B030D-6E8A-4147-A177-3AD203B41FA5}">
                      <a16:colId xmlns:a16="http://schemas.microsoft.com/office/drawing/2014/main" val="3226311096"/>
                    </a:ext>
                  </a:extLst>
                </a:gridCol>
                <a:gridCol w="708338">
                  <a:extLst>
                    <a:ext uri="{9D8B030D-6E8A-4147-A177-3AD203B41FA5}">
                      <a16:colId xmlns:a16="http://schemas.microsoft.com/office/drawing/2014/main" val="1031544344"/>
                    </a:ext>
                  </a:extLst>
                </a:gridCol>
                <a:gridCol w="3610167">
                  <a:extLst>
                    <a:ext uri="{9D8B030D-6E8A-4147-A177-3AD203B41FA5}">
                      <a16:colId xmlns:a16="http://schemas.microsoft.com/office/drawing/2014/main" val="25994427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2016</a:t>
                      </a: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11.12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sz="1050" spc="-5" dirty="0">
                          <a:latin typeface="Malgun Gothic"/>
                          <a:cs typeface="Malgun Gothic"/>
                        </a:rPr>
                        <a:t>시공능력 평가액 </a:t>
                      </a:r>
                      <a:r>
                        <a:rPr sz="1050" spc="-10" dirty="0">
                          <a:latin typeface="Malgun Gothic"/>
                          <a:cs typeface="Malgun Gothic"/>
                        </a:rPr>
                        <a:t>(건축 </a:t>
                      </a:r>
                      <a:r>
                        <a:rPr sz="1050" spc="8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4,400백만원)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3599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2015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11.12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시공능력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평가액 </a:t>
                      </a:r>
                      <a:r>
                        <a:rPr sz="1050" spc="-10" dirty="0">
                          <a:latin typeface="Malgun Gothic"/>
                          <a:cs typeface="Malgun Gothic"/>
                        </a:rPr>
                        <a:t>(건축 </a:t>
                      </a:r>
                      <a:r>
                        <a:rPr sz="1050" spc="8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3,500백만원)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5120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2014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11.12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시공능력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평가액 </a:t>
                      </a:r>
                      <a:r>
                        <a:rPr sz="1050" spc="-10" dirty="0">
                          <a:latin typeface="Malgun Gothic"/>
                          <a:cs typeface="Malgun Gothic"/>
                        </a:rPr>
                        <a:t>(건축 </a:t>
                      </a:r>
                      <a:r>
                        <a:rPr sz="1050" spc="8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3,001백만원)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072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2010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10.04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토목공사업 </a:t>
                      </a:r>
                      <a:r>
                        <a:rPr sz="1050" dirty="0">
                          <a:latin typeface="Malgun Gothic"/>
                          <a:cs typeface="Malgun Gothic"/>
                        </a:rPr>
                        <a:t>등록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(등록번호 제 </a:t>
                      </a:r>
                      <a:r>
                        <a:rPr sz="1050" spc="204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11-1111호)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5343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2007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08.12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자본금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증자 ( </a:t>
                      </a:r>
                      <a:r>
                        <a:rPr sz="1050" spc="35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1억원)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9188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2004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09.15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해외건설업면허</a:t>
                      </a:r>
                      <a:r>
                        <a:rPr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신고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009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2004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06.17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해외지사법인</a:t>
                      </a:r>
                      <a:r>
                        <a:rPr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설립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8371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2001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01.05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주택건설사업자</a:t>
                      </a:r>
                      <a:r>
                        <a:rPr sz="1050" spc="7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등록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251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2000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05.01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건축공사업 </a:t>
                      </a:r>
                      <a:r>
                        <a:rPr sz="1050" dirty="0">
                          <a:latin typeface="Malgun Gothic"/>
                          <a:cs typeface="Malgun Gothic"/>
                        </a:rPr>
                        <a:t>등록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(등록번호 제 </a:t>
                      </a:r>
                      <a:r>
                        <a:rPr sz="1050" spc="204" dirty="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11-1111호)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5751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 b="1">
                          <a:solidFill>
                            <a:schemeClr val="bg1"/>
                          </a:solidFill>
                        </a:rPr>
                        <a:t>2000</a:t>
                      </a:r>
                      <a:endParaRPr lang="ko-KR" altLang="en-US" sz="105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1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50"/>
                        <a:t>03.02</a:t>
                      </a:r>
                      <a:endParaRPr lang="ko-KR" altLang="en-US" sz="1050"/>
                    </a:p>
                  </a:txBody>
                  <a:tcPr anchor="ctr">
                    <a:lnR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122555">
                        <a:lnSpc>
                          <a:spcPct val="100000"/>
                        </a:lnSpc>
                      </a:pPr>
                      <a:r>
                        <a:rPr sz="1050" spc="-5">
                          <a:latin typeface="Malgun Gothic"/>
                          <a:cs typeface="Malgun Gothic"/>
                        </a:rPr>
                        <a:t>비즈건설</a:t>
                      </a:r>
                      <a:r>
                        <a:rPr sz="1050" spc="60"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50" spc="-5" dirty="0">
                          <a:latin typeface="Malgun Gothic"/>
                          <a:cs typeface="Malgun Gothic"/>
                        </a:rPr>
                        <a:t>창립</a:t>
                      </a:r>
                      <a:endParaRPr sz="105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7239955"/>
                  </a:ext>
                </a:extLst>
              </a:tr>
            </a:tbl>
          </a:graphicData>
        </a:graphic>
      </p:graphicFrame>
      <p:sp>
        <p:nvSpPr>
          <p:cNvPr id="68" name="TextBox 67">
            <a:extLst>
              <a:ext uri="{FF2B5EF4-FFF2-40B4-BE49-F238E27FC236}">
                <a16:creationId xmlns:a16="http://schemas.microsoft.com/office/drawing/2014/main" id="{712D5441-9AD9-4910-9068-0057CE03AC33}"/>
              </a:ext>
            </a:extLst>
          </p:cNvPr>
          <p:cNvSpPr txBox="1"/>
          <p:nvPr/>
        </p:nvSpPr>
        <p:spPr>
          <a:xfrm>
            <a:off x="701429" y="4775360"/>
            <a:ext cx="139974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/>
              <a:t>회사연혁</a:t>
            </a:r>
            <a:endParaRPr lang="en-US" altLang="ko-KR" b="1"/>
          </a:p>
          <a:p>
            <a:r>
              <a:rPr lang="en-US" altLang="ko-KR" sz="1200"/>
              <a:t>Company History</a:t>
            </a:r>
            <a:endParaRPr lang="ko-KR" altLang="en-US" sz="1200"/>
          </a:p>
        </p:txBody>
      </p:sp>
      <p:cxnSp>
        <p:nvCxnSpPr>
          <p:cNvPr id="79" name="직선 연결선 78">
            <a:extLst>
              <a:ext uri="{FF2B5EF4-FFF2-40B4-BE49-F238E27FC236}">
                <a16:creationId xmlns:a16="http://schemas.microsoft.com/office/drawing/2014/main" id="{E6932BAB-3CFF-4536-BC1E-91F523A5A473}"/>
              </a:ext>
            </a:extLst>
          </p:cNvPr>
          <p:cNvCxnSpPr/>
          <p:nvPr/>
        </p:nvCxnSpPr>
        <p:spPr>
          <a:xfrm flipH="1">
            <a:off x="-163" y="1813559"/>
            <a:ext cx="756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C6176821-429E-4EDE-8533-5B41E63B1509}"/>
              </a:ext>
            </a:extLst>
          </p:cNvPr>
          <p:cNvSpPr/>
          <p:nvPr/>
        </p:nvSpPr>
        <p:spPr>
          <a:xfrm>
            <a:off x="0" y="837269"/>
            <a:ext cx="72000" cy="978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cxnSp>
        <p:nvCxnSpPr>
          <p:cNvPr id="82" name="직선 연결선 81">
            <a:extLst>
              <a:ext uri="{FF2B5EF4-FFF2-40B4-BE49-F238E27FC236}">
                <a16:creationId xmlns:a16="http://schemas.microsoft.com/office/drawing/2014/main" id="{0DB923DA-C64B-419C-8694-71FD3E177418}"/>
              </a:ext>
            </a:extLst>
          </p:cNvPr>
          <p:cNvCxnSpPr/>
          <p:nvPr/>
        </p:nvCxnSpPr>
        <p:spPr>
          <a:xfrm flipH="1">
            <a:off x="-163" y="5539314"/>
            <a:ext cx="7560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직사각형 82">
            <a:extLst>
              <a:ext uri="{FF2B5EF4-FFF2-40B4-BE49-F238E27FC236}">
                <a16:creationId xmlns:a16="http://schemas.microsoft.com/office/drawing/2014/main" id="{A5B1A14C-6447-4620-8610-EEC4779579CF}"/>
              </a:ext>
            </a:extLst>
          </p:cNvPr>
          <p:cNvSpPr/>
          <p:nvPr/>
        </p:nvSpPr>
        <p:spPr>
          <a:xfrm>
            <a:off x="0" y="4563024"/>
            <a:ext cx="72000" cy="9786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5CFDEAA-5C4E-4C74-B34E-7D5D1C08EA6B}"/>
              </a:ext>
            </a:extLst>
          </p:cNvPr>
          <p:cNvSpPr txBox="1"/>
          <p:nvPr/>
        </p:nvSpPr>
        <p:spPr>
          <a:xfrm rot="16200000">
            <a:off x="-644612" y="8202612"/>
            <a:ext cx="17956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i="1"/>
              <a:t>12     </a:t>
            </a:r>
            <a:r>
              <a:rPr lang="en-US" altLang="ko-KR" sz="800"/>
              <a:t>|     </a:t>
            </a:r>
            <a:r>
              <a:rPr lang="ko-KR" altLang="en-US" sz="800" b="1">
                <a:solidFill>
                  <a:schemeClr val="accent1">
                    <a:lumMod val="50000"/>
                  </a:schemeClr>
                </a:solidFill>
              </a:rPr>
              <a:t>관련서류</a:t>
            </a:r>
            <a:r>
              <a:rPr lang="en-US" altLang="ko-KR" sz="800"/>
              <a:t>_</a:t>
            </a:r>
            <a:r>
              <a:rPr lang="ko-KR" altLang="en-US" sz="800"/>
              <a:t>건설업등록증</a:t>
            </a:r>
            <a:r>
              <a:rPr lang="en-US" altLang="ko-KR" sz="800"/>
              <a:t> </a:t>
            </a:r>
            <a:endParaRPr lang="ko-KR" altLang="en-US" sz="800" i="1"/>
          </a:p>
        </p:txBody>
      </p:sp>
    </p:spTree>
    <p:extLst>
      <p:ext uri="{BB962C8B-B14F-4D97-AF65-F5344CB8AC3E}">
        <p14:creationId xmlns:p14="http://schemas.microsoft.com/office/powerpoint/2010/main" val="412218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C330A10-D51B-4625-9339-06A3289FC4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4" r="48349"/>
          <a:stretch/>
        </p:blipFill>
        <p:spPr>
          <a:xfrm>
            <a:off x="0" y="0"/>
            <a:ext cx="7559675" cy="10691813"/>
          </a:xfrm>
          <a:prstGeom prst="rect">
            <a:avLst/>
          </a:prstGeom>
        </p:spPr>
      </p:pic>
      <p:grpSp>
        <p:nvGrpSpPr>
          <p:cNvPr id="17" name="그룹 16">
            <a:extLst>
              <a:ext uri="{FF2B5EF4-FFF2-40B4-BE49-F238E27FC236}">
                <a16:creationId xmlns:a16="http://schemas.microsoft.com/office/drawing/2014/main" id="{05BEF01C-C8F2-45B2-922D-FD25A1929509}"/>
              </a:ext>
            </a:extLst>
          </p:cNvPr>
          <p:cNvGrpSpPr/>
          <p:nvPr/>
        </p:nvGrpSpPr>
        <p:grpSpPr>
          <a:xfrm>
            <a:off x="0" y="-189"/>
            <a:ext cx="4643978" cy="10692189"/>
            <a:chOff x="0" y="-189"/>
            <a:chExt cx="4643978" cy="10692189"/>
          </a:xfrm>
        </p:grpSpPr>
        <p:grpSp>
          <p:nvGrpSpPr>
            <p:cNvPr id="18" name="그룹 17">
              <a:extLst>
                <a:ext uri="{FF2B5EF4-FFF2-40B4-BE49-F238E27FC236}">
                  <a16:creationId xmlns:a16="http://schemas.microsoft.com/office/drawing/2014/main" id="{271BB207-BAAC-4A86-AA5C-355F7420E937}"/>
                </a:ext>
              </a:extLst>
            </p:cNvPr>
            <p:cNvGrpSpPr/>
            <p:nvPr/>
          </p:nvGrpSpPr>
          <p:grpSpPr>
            <a:xfrm>
              <a:off x="0" y="0"/>
              <a:ext cx="4643978" cy="10692000"/>
              <a:chOff x="0" y="0"/>
              <a:chExt cx="4643978" cy="10692000"/>
            </a:xfrm>
          </p:grpSpPr>
          <p:sp>
            <p:nvSpPr>
              <p:cNvPr id="20" name="자유형: 도형 19" hidden="1">
                <a:extLst>
                  <a:ext uri="{FF2B5EF4-FFF2-40B4-BE49-F238E27FC236}">
                    <a16:creationId xmlns:a16="http://schemas.microsoft.com/office/drawing/2014/main" id="{7D1F7E8A-1592-48DA-BF59-5257787B5D2A}"/>
                  </a:ext>
                </a:extLst>
              </p:cNvPr>
              <p:cNvSpPr/>
              <p:nvPr/>
            </p:nvSpPr>
            <p:spPr>
              <a:xfrm flipH="1">
                <a:off x="0" y="0"/>
                <a:ext cx="4643978" cy="10692000"/>
              </a:xfrm>
              <a:custGeom>
                <a:avLst/>
                <a:gdLst>
                  <a:gd name="connsiteX0" fmla="*/ 331675 w 4643978"/>
                  <a:gd name="connsiteY0" fmla="*/ 7267938 h 10692000"/>
                  <a:gd name="connsiteX1" fmla="*/ 311877 w 4643978"/>
                  <a:gd name="connsiteY1" fmla="*/ 7336578 h 10692000"/>
                  <a:gd name="connsiteX2" fmla="*/ 277941 w 4643978"/>
                  <a:gd name="connsiteY2" fmla="*/ 10266996 h 10692000"/>
                  <a:gd name="connsiteX3" fmla="*/ 331674 w 4643978"/>
                  <a:gd name="connsiteY3" fmla="*/ 10367793 h 10692000"/>
                  <a:gd name="connsiteX4" fmla="*/ 4643978 w 4643978"/>
                  <a:gd name="connsiteY4" fmla="*/ 0 h 10692000"/>
                  <a:gd name="connsiteX5" fmla="*/ 3710891 w 4643978"/>
                  <a:gd name="connsiteY5" fmla="*/ 0 h 10692000"/>
                  <a:gd name="connsiteX6" fmla="*/ 3710891 w 4643978"/>
                  <a:gd name="connsiteY6" fmla="*/ 3 h 10692000"/>
                  <a:gd name="connsiteX7" fmla="*/ 915882 w 4643978"/>
                  <a:gd name="connsiteY7" fmla="*/ 1 h 10692000"/>
                  <a:gd name="connsiteX8" fmla="*/ 915881 w 4643978"/>
                  <a:gd name="connsiteY8" fmla="*/ 2 h 10692000"/>
                  <a:gd name="connsiteX9" fmla="*/ 625181 w 4643978"/>
                  <a:gd name="connsiteY9" fmla="*/ 2 h 10692000"/>
                  <a:gd name="connsiteX10" fmla="*/ 666550 w 4643978"/>
                  <a:gd name="connsiteY10" fmla="*/ 141853 h 10692000"/>
                  <a:gd name="connsiteX11" fmla="*/ 403346 w 4643978"/>
                  <a:gd name="connsiteY11" fmla="*/ 7019444 h 10692000"/>
                  <a:gd name="connsiteX12" fmla="*/ 331675 w 4643978"/>
                  <a:gd name="connsiteY12" fmla="*/ 7267939 h 10692000"/>
                  <a:gd name="connsiteX13" fmla="*/ 331675 w 4643978"/>
                  <a:gd name="connsiteY13" fmla="*/ 10367795 h 10692000"/>
                  <a:gd name="connsiteX14" fmla="*/ 348315 w 4643978"/>
                  <a:gd name="connsiteY14" fmla="*/ 10399009 h 10692000"/>
                  <a:gd name="connsiteX15" fmla="*/ 516822 w 4643978"/>
                  <a:gd name="connsiteY15" fmla="*/ 10663891 h 10692000"/>
                  <a:gd name="connsiteX16" fmla="*/ 537686 w 4643978"/>
                  <a:gd name="connsiteY16" fmla="*/ 10692000 h 10692000"/>
                  <a:gd name="connsiteX17" fmla="*/ 3819916 w 4643978"/>
                  <a:gd name="connsiteY17" fmla="*/ 10691998 h 10692000"/>
                  <a:gd name="connsiteX18" fmla="*/ 3819916 w 4643978"/>
                  <a:gd name="connsiteY18" fmla="*/ 10691997 h 10692000"/>
                  <a:gd name="connsiteX19" fmla="*/ 4643978 w 4643978"/>
                  <a:gd name="connsiteY19" fmla="*/ 10691997 h 106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643978" h="10692000">
                    <a:moveTo>
                      <a:pt x="331675" y="7267938"/>
                    </a:moveTo>
                    <a:lnTo>
                      <a:pt x="311877" y="7336578"/>
                    </a:lnTo>
                    <a:cubicBezTo>
                      <a:pt x="2008" y="8429026"/>
                      <a:pt x="-183477" y="9343476"/>
                      <a:pt x="277941" y="10266996"/>
                    </a:cubicBezTo>
                    <a:lnTo>
                      <a:pt x="331674" y="10367793"/>
                    </a:lnTo>
                    <a:close/>
                    <a:moveTo>
                      <a:pt x="4643978" y="0"/>
                    </a:moveTo>
                    <a:lnTo>
                      <a:pt x="3710891" y="0"/>
                    </a:lnTo>
                    <a:lnTo>
                      <a:pt x="3710891" y="3"/>
                    </a:lnTo>
                    <a:lnTo>
                      <a:pt x="915882" y="1"/>
                    </a:lnTo>
                    <a:lnTo>
                      <a:pt x="915881" y="2"/>
                    </a:lnTo>
                    <a:lnTo>
                      <a:pt x="625181" y="2"/>
                    </a:lnTo>
                    <a:lnTo>
                      <a:pt x="666550" y="141853"/>
                    </a:lnTo>
                    <a:cubicBezTo>
                      <a:pt x="1536767" y="3262290"/>
                      <a:pt x="888751" y="5354225"/>
                      <a:pt x="403346" y="7019444"/>
                    </a:cubicBezTo>
                    <a:lnTo>
                      <a:pt x="331675" y="7267939"/>
                    </a:lnTo>
                    <a:lnTo>
                      <a:pt x="331675" y="10367795"/>
                    </a:lnTo>
                    <a:lnTo>
                      <a:pt x="348315" y="10399009"/>
                    </a:lnTo>
                    <a:cubicBezTo>
                      <a:pt x="398240" y="10487086"/>
                      <a:pt x="454258" y="10575328"/>
                      <a:pt x="516822" y="10663891"/>
                    </a:cubicBezTo>
                    <a:lnTo>
                      <a:pt x="537686" y="10692000"/>
                    </a:lnTo>
                    <a:lnTo>
                      <a:pt x="3819916" y="10691998"/>
                    </a:lnTo>
                    <a:lnTo>
                      <a:pt x="3819916" y="10691997"/>
                    </a:lnTo>
                    <a:lnTo>
                      <a:pt x="4643978" y="10691997"/>
                    </a:lnTo>
                    <a:close/>
                  </a:path>
                </a:pathLst>
              </a:custGeom>
              <a:solidFill>
                <a:schemeClr val="accent1">
                  <a:alpha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자유형: 도형 20">
                <a:extLst>
                  <a:ext uri="{FF2B5EF4-FFF2-40B4-BE49-F238E27FC236}">
                    <a16:creationId xmlns:a16="http://schemas.microsoft.com/office/drawing/2014/main" id="{FA35FA56-7CD6-4F5E-9A43-4A19A347F568}"/>
                  </a:ext>
                </a:extLst>
              </p:cNvPr>
              <p:cNvSpPr/>
              <p:nvPr/>
            </p:nvSpPr>
            <p:spPr>
              <a:xfrm flipH="1">
                <a:off x="0" y="0"/>
                <a:ext cx="4491578" cy="10692000"/>
              </a:xfrm>
              <a:custGeom>
                <a:avLst/>
                <a:gdLst>
                  <a:gd name="connsiteX0" fmla="*/ 331675 w 4491578"/>
                  <a:gd name="connsiteY0" fmla="*/ 7267938 h 10692000"/>
                  <a:gd name="connsiteX1" fmla="*/ 311877 w 4491578"/>
                  <a:gd name="connsiteY1" fmla="*/ 7336578 h 10692000"/>
                  <a:gd name="connsiteX2" fmla="*/ 277941 w 4491578"/>
                  <a:gd name="connsiteY2" fmla="*/ 10266996 h 10692000"/>
                  <a:gd name="connsiteX3" fmla="*/ 331674 w 4491578"/>
                  <a:gd name="connsiteY3" fmla="*/ 10367793 h 10692000"/>
                  <a:gd name="connsiteX4" fmla="*/ 4491578 w 4491578"/>
                  <a:gd name="connsiteY4" fmla="*/ 0 h 10692000"/>
                  <a:gd name="connsiteX5" fmla="*/ 3710891 w 4491578"/>
                  <a:gd name="connsiteY5" fmla="*/ 0 h 10692000"/>
                  <a:gd name="connsiteX6" fmla="*/ 3710891 w 4491578"/>
                  <a:gd name="connsiteY6" fmla="*/ 3 h 10692000"/>
                  <a:gd name="connsiteX7" fmla="*/ 915882 w 4491578"/>
                  <a:gd name="connsiteY7" fmla="*/ 1 h 10692000"/>
                  <a:gd name="connsiteX8" fmla="*/ 915881 w 4491578"/>
                  <a:gd name="connsiteY8" fmla="*/ 2 h 10692000"/>
                  <a:gd name="connsiteX9" fmla="*/ 625181 w 4491578"/>
                  <a:gd name="connsiteY9" fmla="*/ 2 h 10692000"/>
                  <a:gd name="connsiteX10" fmla="*/ 666550 w 4491578"/>
                  <a:gd name="connsiteY10" fmla="*/ 141853 h 10692000"/>
                  <a:gd name="connsiteX11" fmla="*/ 403346 w 4491578"/>
                  <a:gd name="connsiteY11" fmla="*/ 7019444 h 10692000"/>
                  <a:gd name="connsiteX12" fmla="*/ 331675 w 4491578"/>
                  <a:gd name="connsiteY12" fmla="*/ 7267939 h 10692000"/>
                  <a:gd name="connsiteX13" fmla="*/ 331675 w 4491578"/>
                  <a:gd name="connsiteY13" fmla="*/ 10367795 h 10692000"/>
                  <a:gd name="connsiteX14" fmla="*/ 348315 w 4491578"/>
                  <a:gd name="connsiteY14" fmla="*/ 10399009 h 10692000"/>
                  <a:gd name="connsiteX15" fmla="*/ 516822 w 4491578"/>
                  <a:gd name="connsiteY15" fmla="*/ 10663891 h 10692000"/>
                  <a:gd name="connsiteX16" fmla="*/ 537686 w 4491578"/>
                  <a:gd name="connsiteY16" fmla="*/ 10692000 h 10692000"/>
                  <a:gd name="connsiteX17" fmla="*/ 3819916 w 4491578"/>
                  <a:gd name="connsiteY17" fmla="*/ 10691998 h 10692000"/>
                  <a:gd name="connsiteX18" fmla="*/ 3819916 w 4491578"/>
                  <a:gd name="connsiteY18" fmla="*/ 10691997 h 10692000"/>
                  <a:gd name="connsiteX19" fmla="*/ 4491578 w 4491578"/>
                  <a:gd name="connsiteY19" fmla="*/ 10691997 h 1069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4491578" h="10692000">
                    <a:moveTo>
                      <a:pt x="331675" y="7267938"/>
                    </a:moveTo>
                    <a:lnTo>
                      <a:pt x="311877" y="7336578"/>
                    </a:lnTo>
                    <a:cubicBezTo>
                      <a:pt x="2008" y="8429026"/>
                      <a:pt x="-183477" y="9343476"/>
                      <a:pt x="277941" y="10266996"/>
                    </a:cubicBezTo>
                    <a:lnTo>
                      <a:pt x="331674" y="10367793"/>
                    </a:lnTo>
                    <a:close/>
                    <a:moveTo>
                      <a:pt x="4491578" y="0"/>
                    </a:moveTo>
                    <a:lnTo>
                      <a:pt x="3710891" y="0"/>
                    </a:lnTo>
                    <a:lnTo>
                      <a:pt x="3710891" y="3"/>
                    </a:lnTo>
                    <a:lnTo>
                      <a:pt x="915882" y="1"/>
                    </a:lnTo>
                    <a:lnTo>
                      <a:pt x="915881" y="2"/>
                    </a:lnTo>
                    <a:lnTo>
                      <a:pt x="625181" y="2"/>
                    </a:lnTo>
                    <a:lnTo>
                      <a:pt x="666550" y="141853"/>
                    </a:lnTo>
                    <a:cubicBezTo>
                      <a:pt x="1536767" y="3262290"/>
                      <a:pt x="888751" y="5354225"/>
                      <a:pt x="403346" y="7019444"/>
                    </a:cubicBezTo>
                    <a:lnTo>
                      <a:pt x="331675" y="7267939"/>
                    </a:lnTo>
                    <a:lnTo>
                      <a:pt x="331675" y="10367795"/>
                    </a:lnTo>
                    <a:lnTo>
                      <a:pt x="348315" y="10399009"/>
                    </a:lnTo>
                    <a:cubicBezTo>
                      <a:pt x="398240" y="10487086"/>
                      <a:pt x="454258" y="10575328"/>
                      <a:pt x="516822" y="10663891"/>
                    </a:cubicBezTo>
                    <a:lnTo>
                      <a:pt x="537686" y="10692000"/>
                    </a:lnTo>
                    <a:lnTo>
                      <a:pt x="3819916" y="10691998"/>
                    </a:lnTo>
                    <a:lnTo>
                      <a:pt x="3819916" y="10691997"/>
                    </a:lnTo>
                    <a:lnTo>
                      <a:pt x="4491578" y="10691997"/>
                    </a:lnTo>
                    <a:close/>
                  </a:path>
                </a:pathLst>
              </a:custGeom>
              <a:solidFill>
                <a:schemeClr val="bg1">
                  <a:alpha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id="{E6BD8CC8-A2F3-4712-A1DE-F0EB2A48DBB1}"/>
                </a:ext>
              </a:extLst>
            </p:cNvPr>
            <p:cNvSpPr/>
            <p:nvPr/>
          </p:nvSpPr>
          <p:spPr>
            <a:xfrm flipH="1">
              <a:off x="780687" y="-189"/>
              <a:ext cx="3863291" cy="10692000"/>
            </a:xfrm>
            <a:custGeom>
              <a:avLst/>
              <a:gdLst>
                <a:gd name="connsiteX0" fmla="*/ 331675 w 3863291"/>
                <a:gd name="connsiteY0" fmla="*/ 7267938 h 10692000"/>
                <a:gd name="connsiteX1" fmla="*/ 311877 w 3863291"/>
                <a:gd name="connsiteY1" fmla="*/ 7336578 h 10692000"/>
                <a:gd name="connsiteX2" fmla="*/ 277941 w 3863291"/>
                <a:gd name="connsiteY2" fmla="*/ 10266996 h 10692000"/>
                <a:gd name="connsiteX3" fmla="*/ 331674 w 3863291"/>
                <a:gd name="connsiteY3" fmla="*/ 10367793 h 10692000"/>
                <a:gd name="connsiteX4" fmla="*/ 331674 w 3863291"/>
                <a:gd name="connsiteY4" fmla="*/ 10041401 h 10692000"/>
                <a:gd name="connsiteX5" fmla="*/ 286612 w 3863291"/>
                <a:gd name="connsiteY5" fmla="*/ 9920736 h 10692000"/>
                <a:gd name="connsiteX6" fmla="*/ 263362 w 3863291"/>
                <a:gd name="connsiteY6" fmla="*/ 8125463 h 10692000"/>
                <a:gd name="connsiteX7" fmla="*/ 331675 w 3863291"/>
                <a:gd name="connsiteY7" fmla="*/ 7836593 h 10692000"/>
                <a:gd name="connsiteX8" fmla="*/ 777581 w 3863291"/>
                <a:gd name="connsiteY8" fmla="*/ 2 h 10692000"/>
                <a:gd name="connsiteX9" fmla="*/ 625181 w 3863291"/>
                <a:gd name="connsiteY9" fmla="*/ 2 h 10692000"/>
                <a:gd name="connsiteX10" fmla="*/ 666550 w 3863291"/>
                <a:gd name="connsiteY10" fmla="*/ 141853 h 10692000"/>
                <a:gd name="connsiteX11" fmla="*/ 403346 w 3863291"/>
                <a:gd name="connsiteY11" fmla="*/ 7019444 h 10692000"/>
                <a:gd name="connsiteX12" fmla="*/ 331675 w 3863291"/>
                <a:gd name="connsiteY12" fmla="*/ 7267939 h 10692000"/>
                <a:gd name="connsiteX13" fmla="*/ 331675 w 3863291"/>
                <a:gd name="connsiteY13" fmla="*/ 7836592 h 10692000"/>
                <a:gd name="connsiteX14" fmla="*/ 354927 w 3863291"/>
                <a:gd name="connsiteY14" fmla="*/ 7738268 h 10692000"/>
                <a:gd name="connsiteX15" fmla="*/ 464277 w 3863291"/>
                <a:gd name="connsiteY15" fmla="*/ 7336578 h 10692000"/>
                <a:gd name="connsiteX16" fmla="*/ 484075 w 3863291"/>
                <a:gd name="connsiteY16" fmla="*/ 7267938 h 10692000"/>
                <a:gd name="connsiteX17" fmla="*/ 484074 w 3863291"/>
                <a:gd name="connsiteY17" fmla="*/ 10367793 h 10692000"/>
                <a:gd name="connsiteX18" fmla="*/ 430341 w 3863291"/>
                <a:gd name="connsiteY18" fmla="*/ 10266996 h 10692000"/>
                <a:gd name="connsiteX19" fmla="*/ 351279 w 3863291"/>
                <a:gd name="connsiteY19" fmla="*/ 10093897 h 10692000"/>
                <a:gd name="connsiteX20" fmla="*/ 331675 w 3863291"/>
                <a:gd name="connsiteY20" fmla="*/ 10041403 h 10692000"/>
                <a:gd name="connsiteX21" fmla="*/ 331675 w 3863291"/>
                <a:gd name="connsiteY21" fmla="*/ 10367795 h 10692000"/>
                <a:gd name="connsiteX22" fmla="*/ 348315 w 3863291"/>
                <a:gd name="connsiteY22" fmla="*/ 10399009 h 10692000"/>
                <a:gd name="connsiteX23" fmla="*/ 516822 w 3863291"/>
                <a:gd name="connsiteY23" fmla="*/ 10663891 h 10692000"/>
                <a:gd name="connsiteX24" fmla="*/ 537686 w 3863291"/>
                <a:gd name="connsiteY24" fmla="*/ 10692000 h 10692000"/>
                <a:gd name="connsiteX25" fmla="*/ 690086 w 3863291"/>
                <a:gd name="connsiteY25" fmla="*/ 10692000 h 10692000"/>
                <a:gd name="connsiteX26" fmla="*/ 669222 w 3863291"/>
                <a:gd name="connsiteY26" fmla="*/ 10663891 h 10692000"/>
                <a:gd name="connsiteX27" fmla="*/ 500715 w 3863291"/>
                <a:gd name="connsiteY27" fmla="*/ 10399009 h 10692000"/>
                <a:gd name="connsiteX28" fmla="*/ 484075 w 3863291"/>
                <a:gd name="connsiteY28" fmla="*/ 10367795 h 10692000"/>
                <a:gd name="connsiteX29" fmla="*/ 484075 w 3863291"/>
                <a:gd name="connsiteY29" fmla="*/ 7267939 h 10692000"/>
                <a:gd name="connsiteX30" fmla="*/ 555746 w 3863291"/>
                <a:gd name="connsiteY30" fmla="*/ 7019444 h 10692000"/>
                <a:gd name="connsiteX31" fmla="*/ 818950 w 3863291"/>
                <a:gd name="connsiteY31" fmla="*/ 141853 h 10692000"/>
                <a:gd name="connsiteX32" fmla="*/ 915882 w 3863291"/>
                <a:gd name="connsiteY32" fmla="*/ 1 h 10692000"/>
                <a:gd name="connsiteX33" fmla="*/ 915881 w 3863291"/>
                <a:gd name="connsiteY33" fmla="*/ 2 h 10692000"/>
                <a:gd name="connsiteX34" fmla="*/ 1068281 w 3863291"/>
                <a:gd name="connsiteY34" fmla="*/ 2 h 10692000"/>
                <a:gd name="connsiteX35" fmla="*/ 1068282 w 3863291"/>
                <a:gd name="connsiteY35" fmla="*/ 1 h 10692000"/>
                <a:gd name="connsiteX36" fmla="*/ 3863291 w 3863291"/>
                <a:gd name="connsiteY36" fmla="*/ 0 h 10692000"/>
                <a:gd name="connsiteX37" fmla="*/ 3710891 w 3863291"/>
                <a:gd name="connsiteY37" fmla="*/ 0 h 10692000"/>
                <a:gd name="connsiteX38" fmla="*/ 3710891 w 3863291"/>
                <a:gd name="connsiteY38" fmla="*/ 3 h 10692000"/>
                <a:gd name="connsiteX39" fmla="*/ 3863291 w 3863291"/>
                <a:gd name="connsiteY39" fmla="*/ 3 h 1069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63291" h="10692000">
                  <a:moveTo>
                    <a:pt x="331675" y="7267938"/>
                  </a:moveTo>
                  <a:lnTo>
                    <a:pt x="311877" y="7336578"/>
                  </a:lnTo>
                  <a:cubicBezTo>
                    <a:pt x="2008" y="8429026"/>
                    <a:pt x="-183477" y="9343476"/>
                    <a:pt x="277941" y="10266996"/>
                  </a:cubicBezTo>
                  <a:lnTo>
                    <a:pt x="331674" y="10367793"/>
                  </a:lnTo>
                  <a:lnTo>
                    <a:pt x="331674" y="10041401"/>
                  </a:lnTo>
                  <a:lnTo>
                    <a:pt x="286612" y="9920736"/>
                  </a:lnTo>
                  <a:cubicBezTo>
                    <a:pt x="94202" y="9343126"/>
                    <a:pt x="128974" y="8759925"/>
                    <a:pt x="263362" y="8125463"/>
                  </a:cubicBezTo>
                  <a:lnTo>
                    <a:pt x="331675" y="7836593"/>
                  </a:lnTo>
                  <a:close/>
                  <a:moveTo>
                    <a:pt x="777581" y="2"/>
                  </a:moveTo>
                  <a:lnTo>
                    <a:pt x="625181" y="2"/>
                  </a:lnTo>
                  <a:lnTo>
                    <a:pt x="666550" y="141853"/>
                  </a:lnTo>
                  <a:cubicBezTo>
                    <a:pt x="1536767" y="3262290"/>
                    <a:pt x="888751" y="5354225"/>
                    <a:pt x="403346" y="7019444"/>
                  </a:cubicBezTo>
                  <a:lnTo>
                    <a:pt x="331675" y="7267939"/>
                  </a:lnTo>
                  <a:lnTo>
                    <a:pt x="331675" y="7836592"/>
                  </a:lnTo>
                  <a:lnTo>
                    <a:pt x="354927" y="7738268"/>
                  </a:lnTo>
                  <a:cubicBezTo>
                    <a:pt x="388753" y="7606909"/>
                    <a:pt x="425543" y="7473134"/>
                    <a:pt x="464277" y="7336578"/>
                  </a:cubicBezTo>
                  <a:lnTo>
                    <a:pt x="484075" y="7267938"/>
                  </a:lnTo>
                  <a:lnTo>
                    <a:pt x="484074" y="10367793"/>
                  </a:lnTo>
                  <a:lnTo>
                    <a:pt x="430341" y="10266996"/>
                  </a:lnTo>
                  <a:cubicBezTo>
                    <a:pt x="401502" y="10209276"/>
                    <a:pt x="375191" y="10151591"/>
                    <a:pt x="351279" y="10093897"/>
                  </a:cubicBezTo>
                  <a:lnTo>
                    <a:pt x="331675" y="10041403"/>
                  </a:lnTo>
                  <a:lnTo>
                    <a:pt x="331675" y="10367795"/>
                  </a:lnTo>
                  <a:lnTo>
                    <a:pt x="348315" y="10399009"/>
                  </a:lnTo>
                  <a:cubicBezTo>
                    <a:pt x="398240" y="10487086"/>
                    <a:pt x="454258" y="10575328"/>
                    <a:pt x="516822" y="10663891"/>
                  </a:cubicBezTo>
                  <a:lnTo>
                    <a:pt x="537686" y="10692000"/>
                  </a:lnTo>
                  <a:lnTo>
                    <a:pt x="690086" y="10692000"/>
                  </a:lnTo>
                  <a:lnTo>
                    <a:pt x="669222" y="10663891"/>
                  </a:lnTo>
                  <a:cubicBezTo>
                    <a:pt x="606658" y="10575328"/>
                    <a:pt x="550640" y="10487086"/>
                    <a:pt x="500715" y="10399009"/>
                  </a:cubicBezTo>
                  <a:lnTo>
                    <a:pt x="484075" y="10367795"/>
                  </a:lnTo>
                  <a:lnTo>
                    <a:pt x="484075" y="7267939"/>
                  </a:lnTo>
                  <a:lnTo>
                    <a:pt x="555746" y="7019444"/>
                  </a:lnTo>
                  <a:cubicBezTo>
                    <a:pt x="1041151" y="5354225"/>
                    <a:pt x="1689167" y="3262290"/>
                    <a:pt x="818950" y="141853"/>
                  </a:cubicBezTo>
                  <a:close/>
                  <a:moveTo>
                    <a:pt x="915882" y="1"/>
                  </a:moveTo>
                  <a:lnTo>
                    <a:pt x="915881" y="2"/>
                  </a:lnTo>
                  <a:lnTo>
                    <a:pt x="1068281" y="2"/>
                  </a:lnTo>
                  <a:lnTo>
                    <a:pt x="1068282" y="1"/>
                  </a:lnTo>
                  <a:close/>
                  <a:moveTo>
                    <a:pt x="3863291" y="0"/>
                  </a:moveTo>
                  <a:lnTo>
                    <a:pt x="3710891" y="0"/>
                  </a:lnTo>
                  <a:lnTo>
                    <a:pt x="3710891" y="3"/>
                  </a:lnTo>
                  <a:lnTo>
                    <a:pt x="3863291" y="3"/>
                  </a:ln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직사각형 3">
            <a:extLst>
              <a:ext uri="{FF2B5EF4-FFF2-40B4-BE49-F238E27FC236}">
                <a16:creationId xmlns:a16="http://schemas.microsoft.com/office/drawing/2014/main" id="{AF265807-2D4C-435F-B8B7-001C3161AF59}"/>
              </a:ext>
            </a:extLst>
          </p:cNvPr>
          <p:cNvSpPr/>
          <p:nvPr/>
        </p:nvSpPr>
        <p:spPr>
          <a:xfrm>
            <a:off x="1197784" y="4584064"/>
            <a:ext cx="1640666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4400" b="1">
                <a:solidFill>
                  <a:schemeClr val="accent1"/>
                </a:solidFill>
              </a:rPr>
              <a:t>03</a:t>
            </a:r>
            <a:r>
              <a:rPr lang="en-US" altLang="ko-KR" sz="1400" b="1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</a:p>
          <a:p>
            <a:r>
              <a:rPr lang="ko-KR" altLang="en-US" sz="1600" b="1">
                <a:solidFill>
                  <a:schemeClr val="tx1">
                    <a:lumMod val="85000"/>
                    <a:lumOff val="15000"/>
                  </a:schemeClr>
                </a:solidFill>
              </a:rPr>
              <a:t>보유현황</a:t>
            </a:r>
            <a:endParaRPr lang="en-US" altLang="ko-KR" sz="1400" b="1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1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100">
                <a:solidFill>
                  <a:schemeClr val="bg1">
                    <a:lumMod val="50000"/>
                  </a:schemeClr>
                </a:solidFill>
              </a:rPr>
              <a:t>기술자 보유 현황</a:t>
            </a:r>
            <a:endParaRPr lang="en-US" altLang="ko-KR" sz="11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D943FD-982C-4EA8-BC35-B0AE889ECACD}"/>
              </a:ext>
            </a:extLst>
          </p:cNvPr>
          <p:cNvSpPr txBox="1"/>
          <p:nvPr/>
        </p:nvSpPr>
        <p:spPr>
          <a:xfrm rot="16200000">
            <a:off x="-644612" y="8202612"/>
            <a:ext cx="179568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i="1"/>
              <a:t>12     </a:t>
            </a:r>
            <a:r>
              <a:rPr lang="en-US" altLang="ko-KR" sz="800"/>
              <a:t>|     </a:t>
            </a:r>
            <a:r>
              <a:rPr lang="ko-KR" altLang="en-US" sz="800" b="1">
                <a:solidFill>
                  <a:schemeClr val="accent1">
                    <a:lumMod val="50000"/>
                  </a:schemeClr>
                </a:solidFill>
              </a:rPr>
              <a:t>관련서류</a:t>
            </a:r>
            <a:r>
              <a:rPr lang="en-US" altLang="ko-KR" sz="800"/>
              <a:t>_</a:t>
            </a:r>
            <a:r>
              <a:rPr lang="ko-KR" altLang="en-US" sz="800"/>
              <a:t>건설업등록증</a:t>
            </a:r>
            <a:r>
              <a:rPr lang="en-US" altLang="ko-KR" sz="800"/>
              <a:t> </a:t>
            </a:r>
            <a:endParaRPr lang="ko-KR" altLang="en-US" sz="800" i="1"/>
          </a:p>
        </p:txBody>
      </p:sp>
    </p:spTree>
    <p:extLst>
      <p:ext uri="{BB962C8B-B14F-4D97-AF65-F5344CB8AC3E}">
        <p14:creationId xmlns:p14="http://schemas.microsoft.com/office/powerpoint/2010/main" val="1896789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33E3C9-8C84-42C4-9A19-61B5896FF88E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C1B7DE93-5A19-4A49-A0C1-EB8A38AE5EED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945DE59A-8828-41FD-9DC2-7DA208BD87EA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컬러별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공사지명원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0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공사지명원0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46B3A"/>
      </a:accent1>
      <a:accent2>
        <a:srgbClr val="97AF8F"/>
      </a:accent2>
      <a:accent3>
        <a:srgbClr val="092713"/>
      </a:accent3>
      <a:accent4>
        <a:srgbClr val="D1DAD1"/>
      </a:accent4>
      <a:accent5>
        <a:srgbClr val="E7EFEE"/>
      </a:accent5>
      <a:accent6>
        <a:srgbClr val="648E58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1775</TotalTime>
  <Words>252</Words>
  <Application>Microsoft Office PowerPoint</Application>
  <PresentationFormat>사용자 지정</PresentationFormat>
  <Paragraphs>66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377</cp:revision>
  <cp:lastPrinted>2017-08-03T07:03:56Z</cp:lastPrinted>
  <dcterms:created xsi:type="dcterms:W3CDTF">2017-07-26T04:45:40Z</dcterms:created>
  <dcterms:modified xsi:type="dcterms:W3CDTF">2019-04-25T05:24:30Z</dcterms:modified>
  <cp:category>본 문서의 저작권은 비즈폼에 있습니다.</cp:category>
</cp:coreProperties>
</file>