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39" r:id="rId2"/>
    <p:sldId id="292" r:id="rId3"/>
    <p:sldId id="314" r:id="rId4"/>
    <p:sldId id="340" r:id="rId5"/>
    <p:sldId id="341" r:id="rId6"/>
    <p:sldId id="342" r:id="rId7"/>
    <p:sldId id="343" r:id="rId8"/>
    <p:sldId id="344" r:id="rId9"/>
    <p:sldId id="329" r:id="rId10"/>
  </p:sldIdLst>
  <p:sldSz cx="1069340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368">
          <p15:clr>
            <a:srgbClr val="A4A3A4"/>
          </p15:clr>
        </p15:guide>
        <p15:guide id="3" orient="horz" pos="23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7F"/>
    <a:srgbClr val="E98B23"/>
    <a:srgbClr val="FDD501"/>
    <a:srgbClr val="008B9A"/>
    <a:srgbClr val="50BD9E"/>
    <a:srgbClr val="CBD600"/>
    <a:srgbClr val="BA6A12"/>
    <a:srgbClr val="268B91"/>
    <a:srgbClr val="3CBFD1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22" autoAdjust="0"/>
  </p:normalViewPr>
  <p:slideViewPr>
    <p:cSldViewPr>
      <p:cViewPr varScale="1">
        <p:scale>
          <a:sx n="101" d="100"/>
          <a:sy n="101" d="100"/>
        </p:scale>
        <p:origin x="744" y="120"/>
      </p:cViewPr>
      <p:guideLst>
        <p:guide pos="3368"/>
        <p:guide orient="horz" pos="2382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2454"/>
    </p:cViewPr>
  </p:sorterViewPr>
  <p:notesViewPr>
    <p:cSldViewPr showGuides="1">
      <p:cViewPr varScale="1">
        <p:scale>
          <a:sx n="91" d="100"/>
          <a:sy n="91" d="100"/>
        </p:scale>
        <p:origin x="277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세계경제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상반기</c:v>
                </c:pt>
                <c:pt idx="1">
                  <c:v>하반기</c:v>
                </c:pt>
              </c:strCache>
            </c:strRef>
          </c:cat>
          <c:val>
            <c:numRef>
              <c:f>Sheet1!$B$2:$C$2</c:f>
              <c:numCache>
                <c:formatCode>0.0%</c:formatCode>
                <c:ptCount val="2"/>
                <c:pt idx="0">
                  <c:v>0.02</c:v>
                </c:pt>
                <c:pt idx="1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5E-459B-A5C8-49C089408C0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한국경제</c:v>
                </c:pt>
              </c:strCache>
            </c:strRef>
          </c:tx>
          <c:spPr>
            <a:solidFill>
              <a:srgbClr val="008B9A"/>
            </a:solidFill>
          </c:spPr>
          <c:invertIfNegative val="0"/>
          <c:dLbls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ko-K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상반기</c:v>
                </c:pt>
                <c:pt idx="1">
                  <c:v>하반기</c:v>
                </c:pt>
              </c:strCache>
            </c:strRef>
          </c:cat>
          <c:val>
            <c:numRef>
              <c:f>Sheet1!$B$3:$C$3</c:f>
              <c:numCache>
                <c:formatCode>0.0%</c:formatCode>
                <c:ptCount val="2"/>
                <c:pt idx="0">
                  <c:v>2.5000000000000001E-2</c:v>
                </c:pt>
                <c:pt idx="1">
                  <c:v>3.5000000000000003E-2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5E-459B-A5C8-49C089408C0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300"/>
        <c:axId val="94079616"/>
        <c:axId val="94085504"/>
      </c:barChart>
      <c:catAx>
        <c:axId val="94079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8100">
            <a:solidFill>
              <a:srgbClr val="008B9A"/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940855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9408550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0.0%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94079616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원달러</c:v>
                </c:pt>
              </c:strCache>
            </c:strRef>
          </c:tx>
          <c:spPr>
            <a:ln>
              <a:solidFill>
                <a:srgbClr val="008B9A"/>
              </a:solidFill>
            </a:ln>
          </c:spPr>
          <c:marker>
            <c:symbol val="circle"/>
            <c:size val="7"/>
          </c:marker>
          <c:dLbls>
            <c:delete val="1"/>
          </c:dLbls>
          <c:cat>
            <c:numRef>
              <c:f>Sheet1!$B$1:$D$1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Sheet1!$B$2:$D$2</c:f>
              <c:numCache>
                <c:formatCode>#,##0</c:formatCode>
                <c:ptCount val="3"/>
                <c:pt idx="0">
                  <c:v>1050</c:v>
                </c:pt>
                <c:pt idx="1">
                  <c:v>1053</c:v>
                </c:pt>
                <c:pt idx="2">
                  <c:v>1137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284-4A59-B9A5-6FA996AA65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261632"/>
        <c:axId val="118263168"/>
      </c:lineChart>
      <c:catAx>
        <c:axId val="118261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38100">
            <a:solidFill>
              <a:srgbClr val="008B9A"/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11826316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18263168"/>
        <c:scaling>
          <c:orientation val="minMax"/>
          <c:min val="80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#,##0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800"/>
            </a:pPr>
            <a:endParaRPr lang="ko-KR"/>
          </a:p>
        </c:txPr>
        <c:crossAx val="118261632"/>
        <c:crosses val="autoZero"/>
        <c:crossBetween val="between"/>
        <c:majorUnit val="100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매출 현황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2015년</c:v>
                </c:pt>
                <c:pt idx="1">
                  <c:v>2016년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480</c:v>
                </c:pt>
                <c:pt idx="1">
                  <c:v>540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4C-4DCD-A399-88B621727D5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영업 이익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>
                    <a:solidFill>
                      <a:schemeClr val="bg1"/>
                    </a:solidFill>
                  </a:defRPr>
                </a:pPr>
                <a:endParaRPr lang="ko-K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2015년</c:v>
                </c:pt>
                <c:pt idx="1">
                  <c:v>2016년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260</c:v>
                </c:pt>
                <c:pt idx="1">
                  <c:v>450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4C-4DCD-A399-88B621727D5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84"/>
        <c:axId val="129511808"/>
        <c:axId val="129505920"/>
      </c:barChart>
      <c:valAx>
        <c:axId val="129505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crossAx val="129511808"/>
        <c:crosses val="autoZero"/>
        <c:crossBetween val="between"/>
      </c:valAx>
      <c:catAx>
        <c:axId val="129511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38100">
            <a:solidFill>
              <a:schemeClr val="accent2"/>
            </a:solidFill>
          </a:ln>
        </c:spPr>
        <c:crossAx val="129505920"/>
        <c:crosses val="autoZero"/>
        <c:auto val="1"/>
        <c:lblAlgn val="ctr"/>
        <c:lblOffset val="100"/>
        <c:noMultiLvlLbl val="0"/>
      </c:catAx>
    </c:plotArea>
    <c:plotVisOnly val="1"/>
    <c:dispBlanksAs val="gap"/>
    <c:showDLblsOverMax val="0"/>
  </c:chart>
  <c:txPr>
    <a:bodyPr/>
    <a:lstStyle/>
    <a:p>
      <a:pPr>
        <a:defRPr sz="800">
          <a:solidFill>
            <a:schemeClr val="tx1">
              <a:lumMod val="75000"/>
              <a:lumOff val="25000"/>
            </a:schemeClr>
          </a:solidFill>
        </a:defRPr>
      </a:pPr>
      <a:endParaRPr lang="ko-K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D57FD5-E3EB-4E0D-887F-AEFB178DCF7B}" type="datetimeFigureOut">
              <a:rPr lang="ko-KR" altLang="en-US" smtClean="0"/>
              <a:pPr/>
              <a:t>2019-04-30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D345DA-1B0B-4C3B-A691-D0558EDA085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23331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2019-04-30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004888" y="685800"/>
            <a:ext cx="48482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0086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앞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399" cy="7559758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738188" y="2988047"/>
            <a:ext cx="6624736" cy="720080"/>
          </a:xfrm>
        </p:spPr>
        <p:txBody>
          <a:bodyPr>
            <a:noAutofit/>
          </a:bodyPr>
          <a:lstStyle>
            <a:lvl1pPr>
              <a:buNone/>
              <a:defRPr kumimoji="1" lang="ko-KR" altLang="en-US" sz="4500" b="1" i="0" u="none" strike="noStrike" kern="1200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3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810196" y="3924647"/>
            <a:ext cx="5544616" cy="360040"/>
          </a:xfrm>
        </p:spPr>
        <p:txBody>
          <a:bodyPr>
            <a:noAutofit/>
          </a:bodyPr>
          <a:lstStyle>
            <a:lvl1pPr algn="l">
              <a:buNone/>
              <a:defRPr lang="ko-KR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12" hasCustomPrompt="1"/>
          </p:nvPr>
        </p:nvSpPr>
        <p:spPr>
          <a:xfrm>
            <a:off x="810196" y="2556991"/>
            <a:ext cx="6264696" cy="431552"/>
          </a:xfrm>
        </p:spPr>
        <p:txBody>
          <a:bodyPr anchor="b">
            <a:noAutofit/>
          </a:bodyPr>
          <a:lstStyle>
            <a:lvl1pPr>
              <a:buNone/>
              <a:defRPr kumimoji="1" lang="ko-KR" altLang="en-US" sz="120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8" name="텍스트 개체 틀 17"/>
          <p:cNvSpPr>
            <a:spLocks noGrp="1"/>
          </p:cNvSpPr>
          <p:nvPr>
            <p:ph type="body" sz="quarter" idx="13" hasCustomPrompt="1"/>
          </p:nvPr>
        </p:nvSpPr>
        <p:spPr>
          <a:xfrm>
            <a:off x="810196" y="6660951"/>
            <a:ext cx="1728788" cy="351546"/>
          </a:xfrm>
        </p:spPr>
        <p:txBody>
          <a:bodyPr anchor="t">
            <a:spAutoFit/>
          </a:bodyPr>
          <a:lstStyle>
            <a:lvl1pPr algn="l">
              <a:buNone/>
              <a:defRPr kumimoji="1" lang="ko-KR" altLang="en-US" sz="1600" kern="1200" dirty="0" smtClean="0">
                <a:solidFill>
                  <a:srgbClr val="7F8182"/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17"/>
          <p:cNvSpPr>
            <a:spLocks noGrp="1"/>
          </p:cNvSpPr>
          <p:nvPr>
            <p:ph type="body" sz="quarter" idx="13" hasCustomPrompt="1"/>
          </p:nvPr>
        </p:nvSpPr>
        <p:spPr>
          <a:xfrm>
            <a:off x="8731076" y="6957676"/>
            <a:ext cx="1728788" cy="351546"/>
          </a:xfrm>
        </p:spPr>
        <p:txBody>
          <a:bodyPr anchor="b">
            <a:spAutoFit/>
          </a:bodyPr>
          <a:lstStyle>
            <a:lvl1pPr algn="r">
              <a:buNone/>
              <a:defRPr kumimoji="1" lang="ko-KR" altLang="en-US" sz="1600" kern="1200" dirty="0" smtClean="0">
                <a:solidFill>
                  <a:schemeClr val="bg1">
                    <a:lumMod val="8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3399" cy="75597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0693399" cy="7559757"/>
          </a:xfrm>
          <a:prstGeom prst="rect">
            <a:avLst/>
          </a:prstGeom>
        </p:spPr>
      </p:pic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5613512" y="2044671"/>
            <a:ext cx="2253467" cy="2028928"/>
          </a:xfrm>
        </p:spPr>
        <p:txBody>
          <a:bodyPr wrap="square" anchor="ctr">
            <a:spAutoFit/>
          </a:bodyPr>
          <a:lstStyle>
            <a:lvl1pPr algn="l">
              <a:buNone/>
              <a:defRPr lang="ko-KR" altLang="en-US" sz="12500" b="1" kern="1200" dirty="0" smtClean="0">
                <a:solidFill>
                  <a:srgbClr val="15B1BD"/>
                </a:solidFill>
                <a:latin typeface="Arial" pitchFamily="34" charset="0"/>
                <a:ea typeface="맑은 고딕" pitchFamily="50" charset="-127"/>
                <a:cs typeface="Arial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altLang="ko-KR" dirty="0"/>
              <a:t>01</a:t>
            </a:r>
            <a:endParaRPr lang="ko-KR" altLang="en-US" dirty="0"/>
          </a:p>
        </p:txBody>
      </p:sp>
      <p:sp>
        <p:nvSpPr>
          <p:cNvPr id="12" name="텍스트 개체 틀 10"/>
          <p:cNvSpPr>
            <a:spLocks noGrp="1"/>
          </p:cNvSpPr>
          <p:nvPr>
            <p:ph type="body" sz="quarter" idx="11" hasCustomPrompt="1"/>
          </p:nvPr>
        </p:nvSpPr>
        <p:spPr>
          <a:xfrm>
            <a:off x="5685521" y="3924647"/>
            <a:ext cx="3333587" cy="503485"/>
          </a:xfrm>
        </p:spPr>
        <p:txBody>
          <a:bodyPr anchor="t">
            <a:noAutofit/>
          </a:bodyPr>
          <a:lstStyle>
            <a:lvl1pPr algn="l">
              <a:buNone/>
              <a:defRPr lang="ko-KR" altLang="en-US" sz="2400" b="1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목차를 입력하세요</a:t>
            </a:r>
          </a:p>
        </p:txBody>
      </p:sp>
      <p:sp>
        <p:nvSpPr>
          <p:cNvPr id="13" name="텍스트 개체 틀 10"/>
          <p:cNvSpPr>
            <a:spLocks noGrp="1"/>
          </p:cNvSpPr>
          <p:nvPr>
            <p:ph type="body" sz="quarter" idx="12" hasCustomPrompt="1"/>
          </p:nvPr>
        </p:nvSpPr>
        <p:spPr>
          <a:xfrm>
            <a:off x="5685521" y="4403342"/>
            <a:ext cx="3240360" cy="817449"/>
          </a:xfrm>
        </p:spPr>
        <p:txBody>
          <a:bodyPr anchor="t">
            <a:noAutofit/>
          </a:bodyPr>
          <a:lstStyle>
            <a:lvl1pPr marL="0" indent="0" algn="l">
              <a:lnSpc>
                <a:spcPct val="130000"/>
              </a:lnSpc>
              <a:buFont typeface="Arial" panose="020B0604020202020204" pitchFamily="34" charset="0"/>
              <a:buNone/>
              <a:defRPr lang="ko-KR" altLang="en-US" sz="14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5pPr>
              <a:defRPr/>
            </a:lvl5pPr>
          </a:lstStyle>
          <a:p>
            <a:pPr lvl="0"/>
            <a:r>
              <a:rPr lang="ko-KR" altLang="en-US" dirty="0"/>
              <a:t>내용을 입력하세요</a:t>
            </a:r>
          </a:p>
        </p:txBody>
      </p:sp>
      <p:sp>
        <p:nvSpPr>
          <p:cNvPr id="2" name="직사각형 1"/>
          <p:cNvSpPr/>
          <p:nvPr userDrawn="1"/>
        </p:nvSpPr>
        <p:spPr>
          <a:xfrm>
            <a:off x="1" y="0"/>
            <a:ext cx="10693400" cy="288000"/>
          </a:xfrm>
          <a:prstGeom prst="rect">
            <a:avLst/>
          </a:prstGeom>
          <a:solidFill>
            <a:srgbClr val="15B1B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7271757"/>
            <a:ext cx="10693400" cy="288000"/>
          </a:xfrm>
          <a:prstGeom prst="rect">
            <a:avLst/>
          </a:prstGeom>
          <a:solidFill>
            <a:srgbClr val="15B1B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41344-27FA-47FF-8594-E7EEB4A9E79D}" type="datetime1">
              <a:rPr lang="ko-KR" altLang="en-US" smtClean="0"/>
              <a:pPr/>
              <a:t>2019-04-30</a:t>
            </a:fld>
            <a:endParaRPr lang="ko-KR" altLang="en-US" dirty="0"/>
          </a:p>
        </p:txBody>
      </p:sp>
      <p:sp>
        <p:nvSpPr>
          <p:cNvPr id="2" name="타원 1"/>
          <p:cNvSpPr/>
          <p:nvPr userDrawn="1"/>
        </p:nvSpPr>
        <p:spPr>
          <a:xfrm>
            <a:off x="10099228" y="288466"/>
            <a:ext cx="288032" cy="288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099229" y="288466"/>
            <a:ext cx="288032" cy="288031"/>
          </a:xfrm>
        </p:spPr>
        <p:txBody>
          <a:bodyPr lIns="0" rIns="0"/>
          <a:lstStyle>
            <a:lvl1pPr algn="ctr">
              <a:defRPr sz="1000" b="0" u="none">
                <a:solidFill>
                  <a:schemeClr val="bg1">
                    <a:lumMod val="6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8083004" y="756295"/>
            <a:ext cx="2357792" cy="288800"/>
          </a:xfrm>
        </p:spPr>
        <p:txBody>
          <a:bodyPr anchor="t">
            <a:noAutofit/>
          </a:bodyPr>
          <a:lstStyle>
            <a:lvl1pPr algn="r">
              <a:buNone/>
              <a:defRPr lang="ko-KR" altLang="en-US" sz="1000" b="0" kern="1200" dirty="0" smtClean="0">
                <a:solidFill>
                  <a:schemeClr val="bg1">
                    <a:lumMod val="6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15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666180" y="180231"/>
            <a:ext cx="7317356" cy="504502"/>
          </a:xfrm>
        </p:spPr>
        <p:txBody>
          <a:bodyPr>
            <a:normAutofit/>
          </a:bodyPr>
          <a:lstStyle>
            <a:lvl1pPr>
              <a:buNone/>
              <a:defRPr lang="ko-KR" altLang="en-US" sz="2200" b="1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0692000" cy="7558769"/>
          </a:xfrm>
          <a:prstGeom prst="rect">
            <a:avLst/>
          </a:prstGeom>
        </p:spPr>
      </p:pic>
      <p:sp>
        <p:nvSpPr>
          <p:cNvPr id="10" name="텍스트 개체 틀 17"/>
          <p:cNvSpPr>
            <a:spLocks noGrp="1"/>
          </p:cNvSpPr>
          <p:nvPr>
            <p:ph type="body" sz="quarter" idx="15" hasCustomPrompt="1"/>
          </p:nvPr>
        </p:nvSpPr>
        <p:spPr>
          <a:xfrm>
            <a:off x="4698628" y="5301293"/>
            <a:ext cx="1728788" cy="351546"/>
          </a:xfrm>
        </p:spPr>
        <p:txBody>
          <a:bodyPr anchor="t">
            <a:spAutoFit/>
          </a:bodyPr>
          <a:lstStyle>
            <a:lvl1pPr algn="l">
              <a:buNone/>
              <a:defRPr kumimoji="1" lang="ko-KR" alt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11" name="텍스트 개체 틀 10"/>
          <p:cNvSpPr>
            <a:spLocks noGrp="1"/>
          </p:cNvSpPr>
          <p:nvPr>
            <p:ph type="body" sz="quarter" idx="10" hasCustomPrompt="1"/>
          </p:nvPr>
        </p:nvSpPr>
        <p:spPr>
          <a:xfrm>
            <a:off x="4626620" y="3100640"/>
            <a:ext cx="5681183" cy="720080"/>
          </a:xfrm>
        </p:spPr>
        <p:txBody>
          <a:bodyPr anchor="ctr">
            <a:noAutofit/>
          </a:bodyPr>
          <a:lstStyle>
            <a:lvl1pPr>
              <a:buNone/>
              <a:defRPr kumimoji="1" lang="ko-KR" altLang="en-US" sz="4800" b="1" i="0" u="none" strike="noStrike" kern="1200" cap="none" normalizeH="0" baseline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15" name="텍스트 개체 틀 12"/>
          <p:cNvSpPr>
            <a:spLocks noGrp="1"/>
          </p:cNvSpPr>
          <p:nvPr>
            <p:ph type="body" sz="quarter" idx="11" hasCustomPrompt="1"/>
          </p:nvPr>
        </p:nvSpPr>
        <p:spPr>
          <a:xfrm>
            <a:off x="4698628" y="4036248"/>
            <a:ext cx="5544616" cy="360040"/>
          </a:xfrm>
        </p:spPr>
        <p:txBody>
          <a:bodyPr>
            <a:noAutofit/>
          </a:bodyPr>
          <a:lstStyle>
            <a:lvl1pPr algn="l">
              <a:buNone/>
              <a:defRPr lang="ko-KR" altLang="en-US" sz="20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  <p:sp>
        <p:nvSpPr>
          <p:cNvPr id="16" name="텍스트 개체 틀 14"/>
          <p:cNvSpPr>
            <a:spLocks noGrp="1"/>
          </p:cNvSpPr>
          <p:nvPr>
            <p:ph type="body" sz="quarter" idx="18" hasCustomPrompt="1"/>
          </p:nvPr>
        </p:nvSpPr>
        <p:spPr>
          <a:xfrm>
            <a:off x="4698628" y="2596584"/>
            <a:ext cx="5616624" cy="431552"/>
          </a:xfrm>
        </p:spPr>
        <p:txBody>
          <a:bodyPr anchor="b">
            <a:noAutofit/>
          </a:bodyPr>
          <a:lstStyle>
            <a:lvl1pPr>
              <a:buNone/>
              <a:defRPr kumimoji="1" lang="ko-KR" altLang="en-US" sz="1200" b="0" i="0" u="none" strike="noStrike" kern="1200" cap="none" normalizeH="0" baseline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latin typeface="맑은 고딕" pitchFamily="50" charset="-127"/>
                <a:ea typeface="맑은 고딕" pitchFamily="50" charset="-127"/>
                <a:cs typeface="맑은 고딕" pitchFamily="50" charset="-127"/>
              </a:defRPr>
            </a:lvl1pPr>
          </a:lstStyle>
          <a:p>
            <a:pPr lvl="0"/>
            <a:r>
              <a:rPr lang="ko-KR" altLang="en-US" dirty="0"/>
              <a:t>소제목을 입력하세요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 userDrawn="1"/>
        </p:nvSpPr>
        <p:spPr bwMode="auto">
          <a:xfrm>
            <a:off x="293688" y="736600"/>
            <a:ext cx="1998662" cy="63500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 userDrawn="1"/>
        </p:nvSpPr>
        <p:spPr bwMode="auto">
          <a:xfrm>
            <a:off x="2292350" y="736600"/>
            <a:ext cx="8107363" cy="63500"/>
          </a:xfrm>
          <a:prstGeom prst="rect">
            <a:avLst/>
          </a:prstGeom>
          <a:solidFill>
            <a:srgbClr val="DECB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293688" y="7234238"/>
            <a:ext cx="10106025" cy="39687"/>
          </a:xfrm>
          <a:prstGeom prst="rect">
            <a:avLst/>
          </a:prstGeom>
          <a:solidFill>
            <a:srgbClr val="6445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306" tIns="52153" rIns="104306" bIns="52153" anchor="ctr"/>
          <a:lstStyle>
            <a:lvl1pPr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latinLnBrk="1"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ko-KR" altLang="en-US" sz="1800">
              <a:solidFill>
                <a:srgbClr val="000000"/>
              </a:solidFill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BD9668E-1CAF-4720-90E0-1B18E2D4DFD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218423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92000" cy="7558768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8F0AC-D14B-4EEB-A472-78928C5B64FD}" type="datetime1">
              <a:rPr lang="ko-KR" altLang="en-US" smtClean="0"/>
              <a:pPr/>
              <a:t>2019-04-30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0" r:id="rId4"/>
    <p:sldLayoutId id="2147483655" r:id="rId5"/>
    <p:sldLayoutId id="2147483661" r:id="rId6"/>
  </p:sldLayoutIdLst>
  <p:hf hdr="0" ftr="0" dt="0"/>
  <p:txStyles>
    <p:titleStyle>
      <a:lvl1pPr algn="ctr" defTabSz="1043056" rtl="0" eaLnBrk="1" latinLnBrk="1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5427%26v_flag%3d0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13" Type="http://schemas.openxmlformats.org/officeDocument/2006/relationships/hyperlink" Target="http://www.bizforms.co.kr/bms/check.asp?code=bs3217338750418&amp;go_url=http%3a%2f%2fpowerpoint.bizforms.co.kr%2fform_view%2fview.asp%3fnumber%3d105721%26v_flag%3d0%0d%0a" TargetMode="External"/><Relationship Id="rId18" Type="http://schemas.openxmlformats.org/officeDocument/2006/relationships/image" Target="../media/image23.gif"/><Relationship Id="rId3" Type="http://schemas.openxmlformats.org/officeDocument/2006/relationships/hyperlink" Target="http://www.bizforms.co.kr/bms/check.asp?code=bs3217338750418&amp;go_url=http%3a%2f%2fpowerpoint.bizforms.co.kr%2fform_view%2fview.asp%3fnumber%3d18624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662%26v_flag%3d0%0d%0a" TargetMode="External"/><Relationship Id="rId12" Type="http://schemas.openxmlformats.org/officeDocument/2006/relationships/image" Target="../media/image20.gif"/><Relationship Id="rId17" Type="http://schemas.openxmlformats.org/officeDocument/2006/relationships/hyperlink" Target="http://www.bizforms.co.kr/bms/check.asp?code=bs3217338750418&amp;go_url=http%3a%2f%2fpowerpoint.bizforms.co.kr%2fform_view%2fview.asp%3fnumber%3d105566%26v_flag%3d0%0d%0a" TargetMode="External"/><Relationship Id="rId2" Type="http://schemas.openxmlformats.org/officeDocument/2006/relationships/image" Target="../media/image15.jpg"/><Relationship Id="rId16" Type="http://schemas.openxmlformats.org/officeDocument/2006/relationships/image" Target="../media/image22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gif"/><Relationship Id="rId11" Type="http://schemas.openxmlformats.org/officeDocument/2006/relationships/hyperlink" Target="http://www.bizforms.co.kr/bms/check.asp?code=bs3217338750418&amp;go_url=http%3a%2f%2fpowerpoint.bizforms.co.kr%2fform_view%2fview.asp%3fnumber%3d105574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725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5%26v_flag%3d0%0d%0a" TargetMode="External"/><Relationship Id="rId10" Type="http://schemas.openxmlformats.org/officeDocument/2006/relationships/image" Target="../media/image19.gif"/><Relationship Id="rId4" Type="http://schemas.openxmlformats.org/officeDocument/2006/relationships/image" Target="../media/image16.gif"/><Relationship Id="rId9" Type="http://schemas.openxmlformats.org/officeDocument/2006/relationships/hyperlink" Target="http://www.bizforms.co.kr/bms/check.asp?code=bs3217338750418&amp;go_url=http%3a%2f%2fpowerpoint.bizforms.co.kr%2fform_view%2fview.asp%3fnumber%3d105572%26v_flag%3d0%0d%0a" TargetMode="External"/><Relationship Id="rId14" Type="http://schemas.openxmlformats.org/officeDocument/2006/relationships/image" Target="../media/image21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13" Type="http://schemas.openxmlformats.org/officeDocument/2006/relationships/hyperlink" Target="http://www.bizforms.co.kr/bms/check.asp?code=bs3217338750418&amp;go_url=http%3a%2f%2fpowerpoint.bizforms.co.kr%2fform_view%2fview.asp%3fnumber%3d186916%26v_flag%3d0" TargetMode="External"/><Relationship Id="rId18" Type="http://schemas.openxmlformats.org/officeDocument/2006/relationships/image" Target="../media/image31.jpg"/><Relationship Id="rId3" Type="http://schemas.openxmlformats.org/officeDocument/2006/relationships/hyperlink" Target="http://www.bizforms.co.kr/bms/check.asp?code=bs3217338750418&amp;go_url=http%3a%2f%2fpowerpoint.bizforms.co.kr%2fform_view%2fview.asp%3fnumber%3d186850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494%26v_flag%3d0%0d%0a" TargetMode="External"/><Relationship Id="rId12" Type="http://schemas.openxmlformats.org/officeDocument/2006/relationships/image" Target="../media/image28.gif"/><Relationship Id="rId17" Type="http://schemas.openxmlformats.org/officeDocument/2006/relationships/hyperlink" Target="http://www.bizforms.co.kr/bms/check.asp?code=bs3217338750418&amp;go_url=http%3a%2f%2fpowerpoint.bizforms.co.kr%2fpackage%2fview.asp%3fnumber%3d112495%26v_flag%3d0%0d%0a" TargetMode="External"/><Relationship Id="rId2" Type="http://schemas.openxmlformats.org/officeDocument/2006/relationships/image" Target="../media/image15.jpg"/><Relationship Id="rId16" Type="http://schemas.openxmlformats.org/officeDocument/2006/relationships/image" Target="../media/image30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gif"/><Relationship Id="rId11" Type="http://schemas.openxmlformats.org/officeDocument/2006/relationships/hyperlink" Target="http://www.bizforms.co.kr/bms/check.asp?code=bs3217338750418&amp;go_url=http%3a%2f%2fpowerpoint.bizforms.co.kr%2fform_view%2fview.asp%3fnumber%3d186491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617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6064%26v_flag%3d0%0d%0a" TargetMode="External"/><Relationship Id="rId10" Type="http://schemas.openxmlformats.org/officeDocument/2006/relationships/image" Target="../media/image27.gif"/><Relationship Id="rId4" Type="http://schemas.openxmlformats.org/officeDocument/2006/relationships/image" Target="../media/image24.gif"/><Relationship Id="rId9" Type="http://schemas.openxmlformats.org/officeDocument/2006/relationships/hyperlink" Target="http://www.bizforms.co.kr/bms/check.asp?code=bs3217338750418&amp;go_url=http%3a%2f%2fpowerpoint.bizforms.co.kr%2fform_view%2fview.asp%3fnumber%3d186493%26v_flag%3d0%0d%0a" TargetMode="External"/><Relationship Id="rId14" Type="http://schemas.openxmlformats.org/officeDocument/2006/relationships/image" Target="../media/image2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91B70418-E116-4B27-8E1B-E545CA9569F0}"/>
              </a:ext>
            </a:extLst>
          </p:cNvPr>
          <p:cNvSpPr/>
          <p:nvPr/>
        </p:nvSpPr>
        <p:spPr>
          <a:xfrm>
            <a:off x="0" y="-1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4" name="그림 3">
            <a:hlinkClick r:id="rId3"/>
            <a:extLst>
              <a:ext uri="{FF2B5EF4-FFF2-40B4-BE49-F238E27FC236}">
                <a16:creationId xmlns:a16="http://schemas.microsoft.com/office/drawing/2014/main" id="{DB113755-8114-48F7-B4CA-DF723F61D5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19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282759F2-FF18-455F-8AF5-1330484C7425}"/>
              </a:ext>
            </a:extLst>
          </p:cNvPr>
          <p:cNvSpPr/>
          <p:nvPr/>
        </p:nvSpPr>
        <p:spPr>
          <a:xfrm>
            <a:off x="627710" y="4889137"/>
            <a:ext cx="298350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표준작성법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신년도 사업계획서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사업계획서 표준작성 샘플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41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6" name="직사각형 5">
            <a:hlinkClick r:id="rId3"/>
            <a:extLst>
              <a:ext uri="{FF2B5EF4-FFF2-40B4-BE49-F238E27FC236}">
                <a16:creationId xmlns:a16="http://schemas.microsoft.com/office/drawing/2014/main" id="{8E27B637-E899-47D5-84CC-3D74F7FA4400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205904D-CCF4-4E45-8E0C-1467DE42629F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http://www.bizforms.co.kr/bms/check.asp?code=bs3217338750418&amp;go_url=http%3a%2f%2fpowerpoint.bizforms.co.kr%2fform_view%2fview.asp%3fnumber%3d185427%26v_flag%3d0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9329663F-7F8F-48F3-A289-89C25B0A602B}"/>
              </a:ext>
            </a:extLst>
          </p:cNvPr>
          <p:cNvSpPr/>
          <p:nvPr/>
        </p:nvSpPr>
        <p:spPr>
          <a:xfrm>
            <a:off x="627710" y="4411212"/>
            <a:ext cx="3348994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표준 신년도 사업계획서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1600" b="1" dirty="0">
                <a:solidFill>
                  <a:schemeClr val="bg1"/>
                </a:solidFill>
                <a:latin typeface="+mn-ea"/>
              </a:rPr>
              <a:t>도소매업</a:t>
            </a:r>
            <a:r>
              <a:rPr lang="en-US" altLang="ko-KR" sz="1600" b="1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D2F36C45-11F2-43DA-8E72-63A106B50EC2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9" name="그림 28">
            <a:extLst>
              <a:ext uri="{FF2B5EF4-FFF2-40B4-BE49-F238E27FC236}">
                <a16:creationId xmlns:a16="http://schemas.microsoft.com/office/drawing/2014/main" id="{447BAF5F-95A8-4F65-9F14-A9ADD625826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732" y="995360"/>
            <a:ext cx="4517528" cy="558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72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텍스트 개체 틀 4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BIZFORMS</a:t>
            </a:r>
          </a:p>
          <a:p>
            <a:r>
              <a:rPr lang="en-US" altLang="ko-KR" dirty="0"/>
              <a:t>2017</a:t>
            </a:r>
            <a:r>
              <a:rPr lang="ko-KR" altLang="en-US" dirty="0"/>
              <a:t>년 도소매업 사업계획서</a:t>
            </a:r>
            <a:endParaRPr lang="en-US" altLang="ko-KR" dirty="0"/>
          </a:p>
        </p:txBody>
      </p:sp>
      <p:sp>
        <p:nvSpPr>
          <p:cNvPr id="55" name="텍스트 개체 틀 5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2-1 2016</a:t>
            </a:r>
            <a:r>
              <a:rPr lang="ko-KR" altLang="en-US" dirty="0"/>
              <a:t>년 경기 전반 현황</a:t>
            </a:r>
          </a:p>
        </p:txBody>
      </p:sp>
      <p:sp>
        <p:nvSpPr>
          <p:cNvPr id="47" name="슬라이드 번호 개체 틀 4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/>
              <a:pPr/>
              <a:t>2</a:t>
            </a:fld>
            <a:endParaRPr lang="en-US" dirty="0"/>
          </a:p>
        </p:txBody>
      </p:sp>
      <p:grpSp>
        <p:nvGrpSpPr>
          <p:cNvPr id="49" name="그룹 48"/>
          <p:cNvGrpSpPr/>
          <p:nvPr/>
        </p:nvGrpSpPr>
        <p:grpSpPr>
          <a:xfrm>
            <a:off x="-2225728" y="-1621"/>
            <a:ext cx="2225729" cy="3783046"/>
            <a:chOff x="-2225728" y="-1621"/>
            <a:chExt cx="2225729" cy="3783046"/>
          </a:xfrm>
        </p:grpSpPr>
        <p:sp>
          <p:nvSpPr>
            <p:cNvPr id="7" name="Freeform 1997"/>
            <p:cNvSpPr>
              <a:spLocks/>
            </p:cNvSpPr>
            <p:nvPr/>
          </p:nvSpPr>
          <p:spPr bwMode="auto">
            <a:xfrm rot="16200000">
              <a:off x="-3001491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Freeform 1998"/>
            <p:cNvSpPr>
              <a:spLocks/>
            </p:cNvSpPr>
            <p:nvPr/>
          </p:nvSpPr>
          <p:spPr bwMode="auto">
            <a:xfrm>
              <a:off x="-2186276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9" name="Rectangle 1999"/>
            <p:cNvSpPr>
              <a:spLocks noChangeArrowheads="1"/>
            </p:cNvSpPr>
            <p:nvPr/>
          </p:nvSpPr>
          <p:spPr bwMode="auto">
            <a:xfrm>
              <a:off x="-2225728" y="3067045"/>
              <a:ext cx="2225728" cy="71438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2146"/>
            <p:cNvSpPr>
              <a:spLocks noChangeArrowheads="1"/>
            </p:cNvSpPr>
            <p:nvPr/>
          </p:nvSpPr>
          <p:spPr bwMode="auto">
            <a:xfrm>
              <a:off x="-1967201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08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2" name="Rectangle 2151"/>
            <p:cNvSpPr>
              <a:spLocks noChangeArrowheads="1"/>
            </p:cNvSpPr>
            <p:nvPr/>
          </p:nvSpPr>
          <p:spPr bwMode="auto">
            <a:xfrm>
              <a:off x="-1973551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3" name="그룹 282"/>
            <p:cNvGrpSpPr/>
            <p:nvPr/>
          </p:nvGrpSpPr>
          <p:grpSpPr>
            <a:xfrm>
              <a:off x="-852122" y="133299"/>
              <a:ext cx="509621" cy="635906"/>
              <a:chOff x="-842886" y="133299"/>
              <a:chExt cx="509621" cy="635906"/>
            </a:xfrm>
          </p:grpSpPr>
          <p:sp>
            <p:nvSpPr>
              <p:cNvPr id="17" name="자유형 16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8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225727" y="3067045"/>
              <a:ext cx="2225728" cy="7143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en-US" altLang="ko-KR" sz="850" dirty="0">
                  <a:solidFill>
                    <a:schemeClr val="bg1"/>
                  </a:solidFill>
                  <a:latin typeface="+mn-ea"/>
                </a:rPr>
                <a:t>  </a:t>
              </a:r>
              <a:r>
                <a:rPr kumimoji="1" lang="ko-KR" altLang="en-US" sz="850" dirty="0">
                  <a:solidFill>
                    <a:schemeClr val="bg1"/>
                  </a:solidFill>
                  <a:latin typeface="+mn-ea"/>
                </a:rPr>
                <a:t>내용은 예시입니다</a:t>
              </a:r>
              <a:r>
                <a:rPr kumimoji="1" lang="en-US" altLang="ko-KR" sz="850" dirty="0">
                  <a:solidFill>
                    <a:schemeClr val="bg1"/>
                  </a:solidFill>
                  <a:latin typeface="+mn-ea"/>
                </a:rPr>
                <a:t>. </a:t>
              </a:r>
              <a:r>
                <a:rPr kumimoji="1" lang="ko-KR" altLang="en-US" sz="850" dirty="0">
                  <a:solidFill>
                    <a:schemeClr val="bg1"/>
                  </a:solidFill>
                  <a:latin typeface="+mn-ea"/>
                </a:rPr>
                <a:t>참고만 하십시오</a:t>
              </a:r>
              <a:r>
                <a:rPr kumimoji="1" lang="en-US" altLang="ko-KR" sz="850" dirty="0">
                  <a:solidFill>
                    <a:schemeClr val="bg1"/>
                  </a:solidFill>
                  <a:latin typeface="+mn-ea"/>
                </a:rPr>
                <a:t>.</a:t>
              </a:r>
              <a:endParaRPr kumimoji="1" lang="en-US" altLang="ko-KR" sz="8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102091" y="840051"/>
              <a:ext cx="1981200" cy="2846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금년도 경기 전반 현황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6" name="텍스트 개체 틀 56"/>
            <p:cNvSpPr txBox="1">
              <a:spLocks/>
            </p:cNvSpPr>
            <p:nvPr/>
          </p:nvSpPr>
          <p:spPr bwMode="auto">
            <a:xfrm>
              <a:off x="-2102091" y="1016732"/>
              <a:ext cx="1981200" cy="1823576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spc="30" dirty="0">
                  <a:latin typeface="+mn-ea"/>
                </a:rPr>
                <a:t> 금년도 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경제 성장률과 원</a:t>
              </a:r>
              <a:r>
                <a:rPr kumimoji="1" lang="en-US" altLang="ko-KR" sz="1050" b="1" spc="30" dirty="0">
                  <a:solidFill>
                    <a:srgbClr val="C00000"/>
                  </a:solidFill>
                  <a:latin typeface="+mn-ea"/>
                </a:rPr>
                <a:t>/</a:t>
              </a: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달러 환율을 통해 세계 금융시장의 흐름</a:t>
              </a:r>
              <a:r>
                <a:rPr kumimoji="1" lang="ko-KR" altLang="en-US" sz="1050" spc="30" dirty="0">
                  <a:latin typeface="+mn-ea"/>
                </a:rPr>
                <a:t>을 살펴봅니다</a:t>
              </a:r>
              <a:r>
                <a:rPr kumimoji="1" lang="en-US" altLang="ko-KR" sz="1050" spc="30" dirty="0">
                  <a:latin typeface="+mn-ea"/>
                </a:rPr>
                <a:t>.</a:t>
              </a:r>
            </a:p>
            <a:p>
              <a:pPr algn="just" fontAlgn="ctr">
                <a:lnSpc>
                  <a:spcPts val="1500"/>
                </a:lnSpc>
              </a:pP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차트 디자인을 선택 할 수 있습니다</a:t>
              </a:r>
              <a:r>
                <a:rPr kumimoji="1" lang="en-US" altLang="ko-KR" sz="1050" b="1" spc="30" dirty="0">
                  <a:solidFill>
                    <a:srgbClr val="C00000"/>
                  </a:solidFill>
                  <a:latin typeface="+mn-ea"/>
                </a:rPr>
                <a:t>.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여러가지 차트 디자인 중 알맞은 차트를 골라 사용 가능합니다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 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  <a:p>
              <a:pPr algn="just" fontAlgn="ctr">
                <a:lnSpc>
                  <a:spcPts val="1500"/>
                </a:lnSpc>
              </a:pP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810196" y="2052439"/>
            <a:ext cx="4392488" cy="2304256"/>
            <a:chOff x="810196" y="2484487"/>
            <a:chExt cx="4392488" cy="2304256"/>
          </a:xfrm>
        </p:grpSpPr>
        <p:sp>
          <p:nvSpPr>
            <p:cNvPr id="29" name="AutoShape 11"/>
            <p:cNvSpPr>
              <a:spLocks noChangeArrowheads="1"/>
            </p:cNvSpPr>
            <p:nvPr/>
          </p:nvSpPr>
          <p:spPr bwMode="auto">
            <a:xfrm>
              <a:off x="810196" y="2484487"/>
              <a:ext cx="4392488" cy="2304256"/>
            </a:xfrm>
            <a:prstGeom prst="roundRect">
              <a:avLst>
                <a:gd name="adj" fmla="val 840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endParaRPr lang="ko-KR" altLang="ko-KR" dirty="0">
                <a:solidFill>
                  <a:schemeClr val="tx1"/>
                </a:solidFill>
              </a:endParaRPr>
            </a:p>
          </p:txBody>
        </p:sp>
        <p:sp>
          <p:nvSpPr>
            <p:cNvPr id="27" name="Text Box 44"/>
            <p:cNvSpPr txBox="1">
              <a:spLocks noChangeArrowheads="1"/>
            </p:cNvSpPr>
            <p:nvPr/>
          </p:nvSpPr>
          <p:spPr bwMode="auto">
            <a:xfrm>
              <a:off x="1130052" y="2991580"/>
              <a:ext cx="3636000" cy="12772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90488" indent="-90488" algn="just">
                <a:lnSpc>
                  <a:spcPct val="150000"/>
                </a:lnSpc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è"/>
                <a:defRPr/>
              </a:pPr>
              <a:r>
                <a:rPr lang="ko-KR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 수출은 세계경제 성장세가 점차 둔화됨에 따라 대부분이 주요 수출품목에서 부진이 심화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.</a:t>
              </a:r>
            </a:p>
            <a:p>
              <a:pPr marL="90488" indent="-90488" algn="just">
                <a:lnSpc>
                  <a:spcPct val="150000"/>
                </a:lnSpc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è"/>
                <a:defRPr/>
              </a:pP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 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그러나 민간소비가 완만한 개선 추세를 유지하고 투자 관련 지표도 최근의 양호한 흐름을 지속하는 등 내수가 전반적으로 회복되고 있음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.</a:t>
              </a:r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1242244" y="2628503"/>
              <a:ext cx="2744662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500" b="1" dirty="0">
                  <a:solidFill>
                    <a:srgbClr val="0EA2B2"/>
                  </a:solidFill>
                </a:rPr>
                <a:t>수출부진 심화</a:t>
              </a:r>
              <a:r>
                <a:rPr lang="en-US" altLang="ko-KR" sz="1500" b="1" dirty="0">
                  <a:solidFill>
                    <a:srgbClr val="0EA2B2"/>
                  </a:solidFill>
                </a:rPr>
                <a:t>, </a:t>
              </a:r>
              <a:r>
                <a:rPr lang="ko-KR" altLang="en-US" sz="1500" b="1" dirty="0">
                  <a:solidFill>
                    <a:srgbClr val="0EA2B2"/>
                  </a:solidFill>
                </a:rPr>
                <a:t>완만하게 개선</a:t>
              </a: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5490716" y="2052439"/>
            <a:ext cx="4392488" cy="2304256"/>
            <a:chOff x="810196" y="2484487"/>
            <a:chExt cx="4392488" cy="2304256"/>
          </a:xfrm>
        </p:grpSpPr>
        <p:sp>
          <p:nvSpPr>
            <p:cNvPr id="32" name="AutoShape 11"/>
            <p:cNvSpPr>
              <a:spLocks noChangeArrowheads="1"/>
            </p:cNvSpPr>
            <p:nvPr/>
          </p:nvSpPr>
          <p:spPr bwMode="auto">
            <a:xfrm>
              <a:off x="810196" y="2484487"/>
              <a:ext cx="4392488" cy="2304256"/>
            </a:xfrm>
            <a:prstGeom prst="roundRect">
              <a:avLst>
                <a:gd name="adj" fmla="val 8403"/>
              </a:avLst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  <a:spcBef>
                  <a:spcPct val="50000"/>
                </a:spcBef>
              </a:pPr>
              <a:endParaRPr lang="ko-KR" altLang="ko-KR" dirty="0">
                <a:solidFill>
                  <a:schemeClr val="tx1"/>
                </a:solidFill>
              </a:endParaRPr>
            </a:p>
          </p:txBody>
        </p:sp>
        <p:sp>
          <p:nvSpPr>
            <p:cNvPr id="33" name="Text Box 44"/>
            <p:cNvSpPr txBox="1">
              <a:spLocks noChangeArrowheads="1"/>
            </p:cNvSpPr>
            <p:nvPr/>
          </p:nvSpPr>
          <p:spPr bwMode="auto">
            <a:xfrm>
              <a:off x="1130052" y="2991580"/>
              <a:ext cx="3636000" cy="1509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90488" indent="-90488" algn="just">
                <a:lnSpc>
                  <a:spcPct val="150000"/>
                </a:lnSpc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è"/>
                <a:defRPr/>
              </a:pP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 세계경제의 성장세가 둔화되는 가운데 주요 신흥국의 경기부진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, 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미국 금리인상 우려 등 불확실성도 여전히 높은 것으로 판된됨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.</a:t>
              </a:r>
            </a:p>
            <a:p>
              <a:pPr marL="90488" indent="-90488" algn="just">
                <a:lnSpc>
                  <a:spcPct val="150000"/>
                </a:lnSpc>
                <a:spcBef>
                  <a:spcPct val="20000"/>
                </a:spcBef>
                <a:buClr>
                  <a:schemeClr val="accent1"/>
                </a:buClr>
                <a:buFont typeface="Wingdings" pitchFamily="2" charset="2"/>
                <a:buChar char="è"/>
                <a:defRPr/>
              </a:pP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 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국제금융시장은 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10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월 이후 불확실성이 다소 완화된 모습이나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, </a:t>
              </a:r>
              <a:r>
                <a:rPr lang="ko-KR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미국의 금리인상 우려 및 신흥국 경기둔화 등 하방위험은 여전히 상존</a:t>
              </a:r>
              <a:r>
                <a:rPr lang="en-US" altLang="ko-KR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맑은 고딕" pitchFamily="50" charset="-127"/>
                </a:rPr>
                <a:t>.</a:t>
              </a:r>
            </a:p>
          </p:txBody>
        </p:sp>
        <p:sp>
          <p:nvSpPr>
            <p:cNvPr id="34" name="직사각형 33"/>
            <p:cNvSpPr/>
            <p:nvPr/>
          </p:nvSpPr>
          <p:spPr>
            <a:xfrm>
              <a:off x="1242244" y="2628503"/>
              <a:ext cx="2050561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ko-KR" altLang="en-US" sz="1500" b="1" dirty="0">
                  <a:solidFill>
                    <a:srgbClr val="0EA2B2"/>
                  </a:solidFill>
                </a:rPr>
                <a:t>세계경제 성장세 둔화</a:t>
              </a:r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965954" y="4644727"/>
            <a:ext cx="4068000" cy="2376264"/>
            <a:chOff x="738188" y="1188343"/>
            <a:chExt cx="4068000" cy="2376264"/>
          </a:xfrm>
        </p:grpSpPr>
        <p:graphicFrame>
          <p:nvGraphicFramePr>
            <p:cNvPr id="35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94253046"/>
                </p:ext>
              </p:extLst>
            </p:nvPr>
          </p:nvGraphicFramePr>
          <p:xfrm>
            <a:off x="738188" y="1260351"/>
            <a:ext cx="4068000" cy="23042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37" name="그룹 78"/>
            <p:cNvGrpSpPr/>
            <p:nvPr/>
          </p:nvGrpSpPr>
          <p:grpSpPr>
            <a:xfrm>
              <a:off x="3258468" y="1188343"/>
              <a:ext cx="1383044" cy="136525"/>
              <a:chOff x="8515350" y="1395413"/>
              <a:chExt cx="1383044" cy="136525"/>
            </a:xfrm>
          </p:grpSpPr>
          <p:sp>
            <p:nvSpPr>
              <p:cNvPr id="38" name="Rectangle 62"/>
              <p:cNvSpPr>
                <a:spLocks noChangeArrowheads="1"/>
              </p:cNvSpPr>
              <p:nvPr/>
            </p:nvSpPr>
            <p:spPr bwMode="auto">
              <a:xfrm>
                <a:off x="8515350" y="1395413"/>
                <a:ext cx="133350" cy="136525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39" name="Rectangle 63"/>
              <p:cNvSpPr>
                <a:spLocks noChangeArrowheads="1"/>
              </p:cNvSpPr>
              <p:nvPr/>
            </p:nvSpPr>
            <p:spPr bwMode="auto">
              <a:xfrm>
                <a:off x="9274175" y="1395413"/>
                <a:ext cx="136525" cy="136525"/>
              </a:xfrm>
              <a:prstGeom prst="rect">
                <a:avLst/>
              </a:prstGeom>
              <a:solidFill>
                <a:srgbClr val="008B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/>
              </a:p>
            </p:txBody>
          </p:sp>
          <p:sp>
            <p:nvSpPr>
              <p:cNvPr id="40" name="Rectangle 64"/>
              <p:cNvSpPr>
                <a:spLocks noChangeArrowheads="1"/>
              </p:cNvSpPr>
              <p:nvPr/>
            </p:nvSpPr>
            <p:spPr bwMode="auto">
              <a:xfrm>
                <a:off x="8705850" y="1402120"/>
                <a:ext cx="410369" cy="123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sz="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맑은 고딕" pitchFamily="50" charset="-127"/>
                    <a:ea typeface="맑은 고딕" pitchFamily="50" charset="-127"/>
                    <a:cs typeface="굴림" pitchFamily="50" charset="-127"/>
                  </a:rPr>
                  <a:t>세계</a:t>
                </a:r>
                <a:r>
                  <a:rPr kumimoji="1" lang="ko-KR" altLang="en-US" sz="800" dirty="0">
                    <a:solidFill>
                      <a:srgbClr val="000000"/>
                    </a:solidFill>
                    <a:latin typeface="맑은 고딕" pitchFamily="50" charset="-127"/>
                    <a:ea typeface="맑은 고딕" pitchFamily="50" charset="-127"/>
                    <a:cs typeface="굴림" pitchFamily="50" charset="-127"/>
                  </a:rPr>
                  <a:t>경제</a:t>
                </a:r>
                <a:endParaRPr kumimoji="1" 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  <a:cs typeface="굴림" pitchFamily="50" charset="-127"/>
                </a:endParaRPr>
              </a:p>
            </p:txBody>
          </p:sp>
          <p:sp>
            <p:nvSpPr>
              <p:cNvPr id="41" name="Rectangle 64"/>
              <p:cNvSpPr>
                <a:spLocks noChangeArrowheads="1"/>
              </p:cNvSpPr>
              <p:nvPr/>
            </p:nvSpPr>
            <p:spPr bwMode="auto">
              <a:xfrm>
                <a:off x="9451156" y="1402120"/>
                <a:ext cx="447238" cy="1231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ko-KR" sz="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맑은 고딕" pitchFamily="50" charset="-127"/>
                    <a:ea typeface="맑은 고딕" pitchFamily="50" charset="-127"/>
                    <a:cs typeface="굴림" pitchFamily="50" charset="-127"/>
                  </a:rPr>
                  <a:t>한국 경제</a:t>
                </a:r>
                <a:endParaRPr kumimoji="1" lang="ko-KR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굴림" pitchFamily="50" charset="-127"/>
                  <a:ea typeface="굴림" pitchFamily="50" charset="-127"/>
                  <a:cs typeface="굴림" pitchFamily="50" charset="-127"/>
                </a:endParaRPr>
              </a:p>
            </p:txBody>
          </p:sp>
        </p:grpSp>
      </p:grpSp>
      <p:grpSp>
        <p:nvGrpSpPr>
          <p:cNvPr id="48" name="그룹 47"/>
          <p:cNvGrpSpPr/>
          <p:nvPr/>
        </p:nvGrpSpPr>
        <p:grpSpPr>
          <a:xfrm>
            <a:off x="5599180" y="4673059"/>
            <a:ext cx="4068000" cy="2360289"/>
            <a:chOff x="5922764" y="4196838"/>
            <a:chExt cx="4068000" cy="2360289"/>
          </a:xfrm>
        </p:grpSpPr>
        <p:graphicFrame>
          <p:nvGraphicFramePr>
            <p:cNvPr id="43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56983146"/>
                </p:ext>
              </p:extLst>
            </p:nvPr>
          </p:nvGraphicFramePr>
          <p:xfrm>
            <a:off x="5922764" y="4252871"/>
            <a:ext cx="4068000" cy="23042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44" name="TextBox 43"/>
            <p:cNvSpPr txBox="1"/>
            <p:nvPr/>
          </p:nvSpPr>
          <p:spPr>
            <a:xfrm>
              <a:off x="9019108" y="4681477"/>
              <a:ext cx="7200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1000" b="1" dirty="0">
                  <a:solidFill>
                    <a:srgbClr val="008B9A"/>
                  </a:solidFill>
                  <a:latin typeface="맑은 고딕" pitchFamily="50" charset="-127"/>
                  <a:ea typeface="맑은 고딕" pitchFamily="50" charset="-127"/>
                </a:rPr>
                <a:t>▲</a:t>
              </a:r>
              <a:r>
                <a:rPr lang="en-US" altLang="ko-KR" sz="1000" b="1" dirty="0">
                  <a:solidFill>
                    <a:srgbClr val="008B9A"/>
                  </a:solidFill>
                  <a:latin typeface="맑은 고딕" pitchFamily="50" charset="-127"/>
                  <a:ea typeface="맑은 고딕" pitchFamily="50" charset="-127"/>
                </a:rPr>
                <a:t>84</a:t>
              </a:r>
              <a:r>
                <a:rPr lang="ko-KR" altLang="en-US" sz="1000" b="1" dirty="0">
                  <a:solidFill>
                    <a:srgbClr val="008B9A"/>
                  </a:solidFill>
                  <a:latin typeface="맑은 고딕" pitchFamily="50" charset="-127"/>
                  <a:ea typeface="맑은 고딕" pitchFamily="50" charset="-127"/>
                </a:rPr>
                <a:t>원</a:t>
              </a:r>
            </a:p>
          </p:txBody>
        </p:sp>
        <p:sp>
          <p:nvSpPr>
            <p:cNvPr id="45" name="Rectangle 30"/>
            <p:cNvSpPr>
              <a:spLocks noChangeArrowheads="1"/>
            </p:cNvSpPr>
            <p:nvPr/>
          </p:nvSpPr>
          <p:spPr bwMode="auto">
            <a:xfrm>
              <a:off x="9655175" y="4196838"/>
              <a:ext cx="311150" cy="168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altLang="ko-KR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(</a:t>
              </a:r>
              <a:r>
                <a:rPr kumimoji="1" lang="ko-KR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원</a:t>
              </a:r>
              <a:r>
                <a:rPr kumimoji="1" lang="ko-KR" altLang="ko-KR" sz="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/$)</a:t>
              </a:r>
              <a:endParaRPr kumimoji="1" lang="ko-KR" altLang="ko-K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  <a:cs typeface="굴림" pitchFamily="50" charset="-127"/>
              </a:endParaRPr>
            </a:p>
          </p:txBody>
        </p:sp>
      </p:grpSp>
      <p:grpSp>
        <p:nvGrpSpPr>
          <p:cNvPr id="50" name="그룹 49"/>
          <p:cNvGrpSpPr/>
          <p:nvPr/>
        </p:nvGrpSpPr>
        <p:grpSpPr>
          <a:xfrm>
            <a:off x="1869078" y="1431032"/>
            <a:ext cx="2253486" cy="276999"/>
            <a:chOff x="882204" y="1857605"/>
            <a:chExt cx="2253486" cy="276999"/>
          </a:xfrm>
        </p:grpSpPr>
        <p:sp>
          <p:nvSpPr>
            <p:cNvPr id="51" name="Freeform 4"/>
            <p:cNvSpPr>
              <a:spLocks/>
            </p:cNvSpPr>
            <p:nvPr/>
          </p:nvSpPr>
          <p:spPr bwMode="auto">
            <a:xfrm>
              <a:off x="1098228" y="1857605"/>
              <a:ext cx="2037462" cy="27699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08000" tIns="0" rIns="10800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ko-KR" sz="1800" b="1" dirty="0">
                  <a:solidFill>
                    <a:srgbClr val="0EA2B2"/>
                  </a:solidFill>
                </a:rPr>
                <a:t>’16</a:t>
              </a:r>
              <a:r>
                <a:rPr lang="ko-KR" altLang="en-US" sz="1800" b="1" dirty="0">
                  <a:solidFill>
                    <a:srgbClr val="0EA2B2"/>
                  </a:solidFill>
                </a:rPr>
                <a:t>년 경제성장률</a:t>
              </a:r>
            </a:p>
          </p:txBody>
        </p:sp>
        <p:pic>
          <p:nvPicPr>
            <p:cNvPr id="52" name="그림 5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204" y="1906104"/>
              <a:ext cx="180000" cy="180000"/>
            </a:xfrm>
            <a:prstGeom prst="rect">
              <a:avLst/>
            </a:prstGeom>
          </p:spPr>
        </p:pic>
      </p:grpSp>
      <p:grpSp>
        <p:nvGrpSpPr>
          <p:cNvPr id="53" name="그룹 52"/>
          <p:cNvGrpSpPr/>
          <p:nvPr/>
        </p:nvGrpSpPr>
        <p:grpSpPr>
          <a:xfrm>
            <a:off x="6457515" y="1431032"/>
            <a:ext cx="2458890" cy="276999"/>
            <a:chOff x="882204" y="1857605"/>
            <a:chExt cx="2458890" cy="276999"/>
          </a:xfrm>
        </p:grpSpPr>
        <p:sp>
          <p:nvSpPr>
            <p:cNvPr id="54" name="Freeform 4"/>
            <p:cNvSpPr>
              <a:spLocks/>
            </p:cNvSpPr>
            <p:nvPr/>
          </p:nvSpPr>
          <p:spPr bwMode="auto">
            <a:xfrm>
              <a:off x="1098227" y="1857605"/>
              <a:ext cx="2242867" cy="27699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08000" tIns="0" rIns="10800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ko-KR" sz="1800" b="1" dirty="0">
                  <a:solidFill>
                    <a:srgbClr val="0EA2B2"/>
                  </a:solidFill>
                </a:rPr>
                <a:t>’16</a:t>
              </a:r>
              <a:r>
                <a:rPr lang="ko-KR" altLang="en-US" sz="1800" b="1" dirty="0">
                  <a:solidFill>
                    <a:srgbClr val="0EA2B2"/>
                  </a:solidFill>
                </a:rPr>
                <a:t>년 원</a:t>
              </a:r>
              <a:r>
                <a:rPr lang="en-US" altLang="ko-KR" sz="1800" b="1" dirty="0">
                  <a:solidFill>
                    <a:srgbClr val="0EA2B2"/>
                  </a:solidFill>
                </a:rPr>
                <a:t>/</a:t>
              </a:r>
              <a:r>
                <a:rPr lang="ko-KR" altLang="en-US" sz="1800" b="1" dirty="0">
                  <a:solidFill>
                    <a:srgbClr val="0EA2B2"/>
                  </a:solidFill>
                </a:rPr>
                <a:t>달러 환율</a:t>
              </a:r>
            </a:p>
          </p:txBody>
        </p:sp>
        <p:pic>
          <p:nvPicPr>
            <p:cNvPr id="56" name="그림 5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204" y="1906104"/>
              <a:ext cx="180000" cy="180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모서리가 둥근 직사각형 34"/>
          <p:cNvSpPr/>
          <p:nvPr/>
        </p:nvSpPr>
        <p:spPr>
          <a:xfrm>
            <a:off x="1638288" y="1260351"/>
            <a:ext cx="7416824" cy="3888432"/>
          </a:xfrm>
          <a:prstGeom prst="roundRect">
            <a:avLst>
              <a:gd name="adj" fmla="val 4695"/>
            </a:avLst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</a:pP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/>
              <a:pPr/>
              <a:t>3</a:t>
            </a:fld>
            <a:endParaRPr 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2-5 </a:t>
            </a:r>
            <a:r>
              <a:rPr lang="ko-KR" altLang="en-US" dirty="0"/>
              <a:t>식품</a:t>
            </a:r>
            <a:r>
              <a:rPr lang="en-US" altLang="ko-KR" dirty="0"/>
              <a:t>/</a:t>
            </a:r>
            <a:r>
              <a:rPr lang="ko-KR" altLang="en-US" dirty="0"/>
              <a:t>유통 부문</a:t>
            </a:r>
          </a:p>
        </p:txBody>
      </p:sp>
      <p:grpSp>
        <p:nvGrpSpPr>
          <p:cNvPr id="40" name="그룹 39"/>
          <p:cNvGrpSpPr/>
          <p:nvPr/>
        </p:nvGrpSpPr>
        <p:grpSpPr>
          <a:xfrm>
            <a:off x="-2225728" y="-1621"/>
            <a:ext cx="2225729" cy="3783046"/>
            <a:chOff x="-2225728" y="-1621"/>
            <a:chExt cx="2225729" cy="3783046"/>
          </a:xfrm>
        </p:grpSpPr>
        <p:sp>
          <p:nvSpPr>
            <p:cNvPr id="7" name="Freeform 1997"/>
            <p:cNvSpPr>
              <a:spLocks/>
            </p:cNvSpPr>
            <p:nvPr/>
          </p:nvSpPr>
          <p:spPr bwMode="auto">
            <a:xfrm rot="16200000">
              <a:off x="-3001491" y="808380"/>
              <a:ext cx="3780000" cy="2160000"/>
            </a:xfrm>
            <a:prstGeom prst="round2SameRect">
              <a:avLst>
                <a:gd name="adj1" fmla="val 9394"/>
                <a:gd name="adj2" fmla="val 0"/>
              </a:avLst>
            </a:prstGeom>
            <a:solidFill>
              <a:srgbClr val="F2F2F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8" name="Freeform 1998"/>
            <p:cNvSpPr>
              <a:spLocks/>
            </p:cNvSpPr>
            <p:nvPr/>
          </p:nvSpPr>
          <p:spPr bwMode="auto">
            <a:xfrm>
              <a:off x="-2186276" y="-1621"/>
              <a:ext cx="2159000" cy="3781425"/>
            </a:xfrm>
            <a:custGeom>
              <a:avLst/>
              <a:gdLst/>
              <a:ahLst/>
              <a:cxnLst>
                <a:cxn ang="0">
                  <a:pos x="1360" y="2268"/>
                </a:cxn>
                <a:cxn ang="0">
                  <a:pos x="1360" y="2268"/>
                </a:cxn>
                <a:cxn ang="0">
                  <a:pos x="1358" y="2292"/>
                </a:cxn>
                <a:cxn ang="0">
                  <a:pos x="1352" y="2312"/>
                </a:cxn>
                <a:cxn ang="0">
                  <a:pos x="1340" y="2332"/>
                </a:cxn>
                <a:cxn ang="0">
                  <a:pos x="1326" y="2348"/>
                </a:cxn>
                <a:cxn ang="0">
                  <a:pos x="1310" y="2362"/>
                </a:cxn>
                <a:cxn ang="0">
                  <a:pos x="1290" y="2372"/>
                </a:cxn>
                <a:cxn ang="0">
                  <a:pos x="1270" y="2380"/>
                </a:cxn>
                <a:cxn ang="0">
                  <a:pos x="1246" y="2382"/>
                </a:cxn>
                <a:cxn ang="0">
                  <a:pos x="112" y="2382"/>
                </a:cxn>
                <a:cxn ang="0">
                  <a:pos x="112" y="2382"/>
                </a:cxn>
                <a:cxn ang="0">
                  <a:pos x="90" y="2380"/>
                </a:cxn>
                <a:cxn ang="0">
                  <a:pos x="68" y="2372"/>
                </a:cxn>
                <a:cxn ang="0">
                  <a:pos x="50" y="2362"/>
                </a:cxn>
                <a:cxn ang="0">
                  <a:pos x="32" y="2348"/>
                </a:cxn>
                <a:cxn ang="0">
                  <a:pos x="18" y="2332"/>
                </a:cxn>
                <a:cxn ang="0">
                  <a:pos x="8" y="2312"/>
                </a:cxn>
                <a:cxn ang="0">
                  <a:pos x="2" y="2292"/>
                </a:cxn>
                <a:cxn ang="0">
                  <a:pos x="0" y="2268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2" y="92"/>
                </a:cxn>
                <a:cxn ang="0">
                  <a:pos x="8" y="70"/>
                </a:cxn>
                <a:cxn ang="0">
                  <a:pos x="18" y="50"/>
                </a:cxn>
                <a:cxn ang="0">
                  <a:pos x="32" y="34"/>
                </a:cxn>
                <a:cxn ang="0">
                  <a:pos x="50" y="20"/>
                </a:cxn>
                <a:cxn ang="0">
                  <a:pos x="68" y="10"/>
                </a:cxn>
                <a:cxn ang="0">
                  <a:pos x="90" y="2"/>
                </a:cxn>
                <a:cxn ang="0">
                  <a:pos x="112" y="0"/>
                </a:cxn>
                <a:cxn ang="0">
                  <a:pos x="1246" y="0"/>
                </a:cxn>
                <a:cxn ang="0">
                  <a:pos x="1246" y="0"/>
                </a:cxn>
                <a:cxn ang="0">
                  <a:pos x="1270" y="2"/>
                </a:cxn>
                <a:cxn ang="0">
                  <a:pos x="1290" y="10"/>
                </a:cxn>
                <a:cxn ang="0">
                  <a:pos x="1310" y="20"/>
                </a:cxn>
                <a:cxn ang="0">
                  <a:pos x="1326" y="34"/>
                </a:cxn>
                <a:cxn ang="0">
                  <a:pos x="1340" y="50"/>
                </a:cxn>
                <a:cxn ang="0">
                  <a:pos x="1352" y="70"/>
                </a:cxn>
                <a:cxn ang="0">
                  <a:pos x="1358" y="92"/>
                </a:cxn>
                <a:cxn ang="0">
                  <a:pos x="1360" y="114"/>
                </a:cxn>
                <a:cxn ang="0">
                  <a:pos x="1360" y="2268"/>
                </a:cxn>
              </a:cxnLst>
              <a:rect l="0" t="0" r="r" b="b"/>
              <a:pathLst>
                <a:path w="1360" h="2382">
                  <a:moveTo>
                    <a:pt x="1360" y="2268"/>
                  </a:moveTo>
                  <a:lnTo>
                    <a:pt x="1360" y="2268"/>
                  </a:lnTo>
                  <a:lnTo>
                    <a:pt x="1358" y="2292"/>
                  </a:lnTo>
                  <a:lnTo>
                    <a:pt x="1352" y="2312"/>
                  </a:lnTo>
                  <a:lnTo>
                    <a:pt x="1340" y="2332"/>
                  </a:lnTo>
                  <a:lnTo>
                    <a:pt x="1326" y="2348"/>
                  </a:lnTo>
                  <a:lnTo>
                    <a:pt x="1310" y="2362"/>
                  </a:lnTo>
                  <a:lnTo>
                    <a:pt x="1290" y="2372"/>
                  </a:lnTo>
                  <a:lnTo>
                    <a:pt x="1270" y="2380"/>
                  </a:lnTo>
                  <a:lnTo>
                    <a:pt x="1246" y="2382"/>
                  </a:lnTo>
                  <a:lnTo>
                    <a:pt x="112" y="2382"/>
                  </a:lnTo>
                  <a:lnTo>
                    <a:pt x="112" y="2382"/>
                  </a:lnTo>
                  <a:lnTo>
                    <a:pt x="90" y="2380"/>
                  </a:lnTo>
                  <a:lnTo>
                    <a:pt x="68" y="2372"/>
                  </a:lnTo>
                  <a:lnTo>
                    <a:pt x="50" y="2362"/>
                  </a:lnTo>
                  <a:lnTo>
                    <a:pt x="32" y="2348"/>
                  </a:lnTo>
                  <a:lnTo>
                    <a:pt x="18" y="2332"/>
                  </a:lnTo>
                  <a:lnTo>
                    <a:pt x="8" y="2312"/>
                  </a:lnTo>
                  <a:lnTo>
                    <a:pt x="2" y="2292"/>
                  </a:lnTo>
                  <a:lnTo>
                    <a:pt x="0" y="2268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92"/>
                  </a:lnTo>
                  <a:lnTo>
                    <a:pt x="8" y="70"/>
                  </a:lnTo>
                  <a:lnTo>
                    <a:pt x="18" y="50"/>
                  </a:lnTo>
                  <a:lnTo>
                    <a:pt x="32" y="34"/>
                  </a:lnTo>
                  <a:lnTo>
                    <a:pt x="50" y="20"/>
                  </a:lnTo>
                  <a:lnTo>
                    <a:pt x="68" y="10"/>
                  </a:lnTo>
                  <a:lnTo>
                    <a:pt x="90" y="2"/>
                  </a:lnTo>
                  <a:lnTo>
                    <a:pt x="112" y="0"/>
                  </a:lnTo>
                  <a:lnTo>
                    <a:pt x="1246" y="0"/>
                  </a:lnTo>
                  <a:lnTo>
                    <a:pt x="1246" y="0"/>
                  </a:lnTo>
                  <a:lnTo>
                    <a:pt x="1270" y="2"/>
                  </a:lnTo>
                  <a:lnTo>
                    <a:pt x="1290" y="10"/>
                  </a:lnTo>
                  <a:lnTo>
                    <a:pt x="1310" y="20"/>
                  </a:lnTo>
                  <a:lnTo>
                    <a:pt x="1326" y="34"/>
                  </a:lnTo>
                  <a:lnTo>
                    <a:pt x="1340" y="50"/>
                  </a:lnTo>
                  <a:lnTo>
                    <a:pt x="1352" y="70"/>
                  </a:lnTo>
                  <a:lnTo>
                    <a:pt x="1358" y="92"/>
                  </a:lnTo>
                  <a:lnTo>
                    <a:pt x="1360" y="114"/>
                  </a:lnTo>
                  <a:lnTo>
                    <a:pt x="1360" y="2268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9" name="Rectangle 1999"/>
            <p:cNvSpPr>
              <a:spLocks noChangeArrowheads="1"/>
            </p:cNvSpPr>
            <p:nvPr/>
          </p:nvSpPr>
          <p:spPr bwMode="auto">
            <a:xfrm>
              <a:off x="-2225728" y="3067045"/>
              <a:ext cx="2225728" cy="714380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11" name="Rectangle 2146"/>
            <p:cNvSpPr>
              <a:spLocks noChangeArrowheads="1"/>
            </p:cNvSpPr>
            <p:nvPr/>
          </p:nvSpPr>
          <p:spPr bwMode="auto">
            <a:xfrm>
              <a:off x="-1967201" y="224644"/>
              <a:ext cx="1098058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12</a:t>
              </a:r>
            </a:p>
            <a:p>
              <a:pPr marL="0" marR="0" lvl="0" indent="0" algn="l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ko-KR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전</a:t>
              </a:r>
              <a:r>
                <a:rPr kumimoji="1" lang="ko-KR" altLang="en-US" sz="1600" b="1" i="0" u="none" strike="noStrike" cap="none" normalizeH="0" baseline="0" dirty="0">
                  <a:ln>
                    <a:noFill/>
                  </a:ln>
                  <a:solidFill>
                    <a:schemeClr val="accent1"/>
                  </a:solidFill>
                  <a:effectLst/>
                  <a:latin typeface="맑은 고딕" pitchFamily="50" charset="-127"/>
                  <a:ea typeface="맑은 고딕" pitchFamily="50" charset="-127"/>
                </a:rPr>
                <a:t>문가 조언</a:t>
              </a:r>
              <a:endParaRPr kumimoji="1" lang="ko-KR" sz="1800" b="0" i="0" u="none" strike="noStrike" cap="none" normalizeH="0" baseline="0" dirty="0">
                <a:ln>
                  <a:noFill/>
                </a:ln>
                <a:solidFill>
                  <a:schemeClr val="accent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12" name="Rectangle 2151"/>
            <p:cNvSpPr>
              <a:spLocks noChangeArrowheads="1"/>
            </p:cNvSpPr>
            <p:nvPr/>
          </p:nvSpPr>
          <p:spPr bwMode="auto">
            <a:xfrm>
              <a:off x="-1973551" y="728629"/>
              <a:ext cx="1069975" cy="952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grpSp>
          <p:nvGrpSpPr>
            <p:cNvPr id="13" name="그룹 282"/>
            <p:cNvGrpSpPr/>
            <p:nvPr/>
          </p:nvGrpSpPr>
          <p:grpSpPr>
            <a:xfrm>
              <a:off x="-852122" y="133299"/>
              <a:ext cx="509621" cy="635906"/>
              <a:chOff x="-842886" y="133299"/>
              <a:chExt cx="509621" cy="635906"/>
            </a:xfrm>
          </p:grpSpPr>
          <p:sp>
            <p:nvSpPr>
              <p:cNvPr id="17" name="자유형 16"/>
              <p:cNvSpPr/>
              <p:nvPr/>
            </p:nvSpPr>
            <p:spPr>
              <a:xfrm rot="15966003">
                <a:off x="-600873" y="501598"/>
                <a:ext cx="139171" cy="396044"/>
              </a:xfrm>
              <a:custGeom>
                <a:avLst/>
                <a:gdLst>
                  <a:gd name="connsiteX0" fmla="*/ 0 w 95580"/>
                  <a:gd name="connsiteY0" fmla="*/ 396044 h 396044"/>
                  <a:gd name="connsiteX1" fmla="*/ 47790 w 95580"/>
                  <a:gd name="connsiteY1" fmla="*/ 0 h 396044"/>
                  <a:gd name="connsiteX2" fmla="*/ 95580 w 95580"/>
                  <a:gd name="connsiteY2" fmla="*/ 396044 h 396044"/>
                  <a:gd name="connsiteX3" fmla="*/ 0 w 95580"/>
                  <a:gd name="connsiteY3" fmla="*/ 396044 h 396044"/>
                  <a:gd name="connsiteX0" fmla="*/ 0 w 139171"/>
                  <a:gd name="connsiteY0" fmla="*/ 396044 h 396044"/>
                  <a:gd name="connsiteX1" fmla="*/ 47790 w 139171"/>
                  <a:gd name="connsiteY1" fmla="*/ 0 h 396044"/>
                  <a:gd name="connsiteX2" fmla="*/ 139171 w 139171"/>
                  <a:gd name="connsiteY2" fmla="*/ 337814 h 396044"/>
                  <a:gd name="connsiteX3" fmla="*/ 0 w 139171"/>
                  <a:gd name="connsiteY3" fmla="*/ 396044 h 396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171" h="396044">
                    <a:moveTo>
                      <a:pt x="0" y="396044"/>
                    </a:moveTo>
                    <a:lnTo>
                      <a:pt x="47790" y="0"/>
                    </a:lnTo>
                    <a:lnTo>
                      <a:pt x="139171" y="337814"/>
                    </a:lnTo>
                    <a:lnTo>
                      <a:pt x="0" y="39604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9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pic>
            <p:nvPicPr>
              <p:cNvPr id="18" name="그림 45" descr="체크만년필수첩.pn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-842886" y="133299"/>
                <a:ext cx="491200" cy="6066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4" name="텍스트 개체 틀 56"/>
            <p:cNvSpPr txBox="1">
              <a:spLocks/>
            </p:cNvSpPr>
            <p:nvPr/>
          </p:nvSpPr>
          <p:spPr bwMode="auto">
            <a:xfrm>
              <a:off x="-2225727" y="3067045"/>
              <a:ext cx="2225728" cy="71438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이 상자는 출력 시 나오지 않습니다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ko-KR" altLang="en-US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  완성 후 삭제해주세요</a:t>
              </a:r>
              <a:r>
                <a:rPr kumimoji="1" lang="en-US" altLang="ko-KR" sz="85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Wingdings" pitchFamily="2" charset="2"/>
                <a:buChar char="ü"/>
                <a:tabLst/>
                <a:defRPr/>
              </a:pPr>
              <a:r>
                <a:rPr kumimoji="1" lang="en-US" altLang="ko-KR" sz="850" dirty="0">
                  <a:solidFill>
                    <a:schemeClr val="bg1"/>
                  </a:solidFill>
                  <a:latin typeface="+mn-ea"/>
                </a:rPr>
                <a:t>  </a:t>
              </a:r>
              <a:r>
                <a:rPr kumimoji="1" lang="ko-KR" altLang="en-US" sz="850" dirty="0">
                  <a:solidFill>
                    <a:schemeClr val="bg1"/>
                  </a:solidFill>
                  <a:latin typeface="+mn-ea"/>
                </a:rPr>
                <a:t>내용은 예시입니다</a:t>
              </a:r>
              <a:r>
                <a:rPr kumimoji="1" lang="en-US" altLang="ko-KR" sz="850" dirty="0">
                  <a:solidFill>
                    <a:schemeClr val="bg1"/>
                  </a:solidFill>
                  <a:latin typeface="+mn-ea"/>
                </a:rPr>
                <a:t>. </a:t>
              </a:r>
              <a:r>
                <a:rPr kumimoji="1" lang="ko-KR" altLang="en-US" sz="850" dirty="0">
                  <a:solidFill>
                    <a:schemeClr val="bg1"/>
                  </a:solidFill>
                  <a:latin typeface="+mn-ea"/>
                </a:rPr>
                <a:t>참고만 하십시오</a:t>
              </a:r>
              <a:r>
                <a:rPr kumimoji="1" lang="en-US" altLang="ko-KR" sz="850" dirty="0">
                  <a:solidFill>
                    <a:schemeClr val="bg1"/>
                  </a:solidFill>
                  <a:latin typeface="+mn-ea"/>
                </a:rPr>
                <a:t>.</a:t>
              </a:r>
              <a:endParaRPr kumimoji="1" lang="en-US" altLang="ko-KR" sz="85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15" name="텍스트 개체 틀 56"/>
            <p:cNvSpPr txBox="1">
              <a:spLocks/>
            </p:cNvSpPr>
            <p:nvPr/>
          </p:nvSpPr>
          <p:spPr bwMode="auto">
            <a:xfrm>
              <a:off x="-2102091" y="840051"/>
              <a:ext cx="1981200" cy="2846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lvl="0" fontAlgn="base">
                <a:lnSpc>
                  <a:spcPts val="15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[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식품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/</a:t>
              </a:r>
              <a:r>
                <a:rPr kumimoji="1" lang="ko-KR" altLang="en-US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유통 부문</a:t>
              </a:r>
              <a:r>
                <a:rPr kumimoji="1" lang="en-US" altLang="ko-KR" sz="1100" b="1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]</a:t>
              </a:r>
            </a:p>
          </p:txBody>
        </p:sp>
        <p:sp>
          <p:nvSpPr>
            <p:cNvPr id="16" name="텍스트 개체 틀 56"/>
            <p:cNvSpPr txBox="1">
              <a:spLocks/>
            </p:cNvSpPr>
            <p:nvPr/>
          </p:nvSpPr>
          <p:spPr bwMode="auto">
            <a:xfrm>
              <a:off x="-2102091" y="1016732"/>
              <a:ext cx="1981200" cy="2208297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금년도 부문별 실적 및 평가 중 식품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/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유통 부문에 대해 기재 합니다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 </a:t>
              </a:r>
            </a:p>
            <a:p>
              <a:pPr algn="just" fontAlgn="ctr">
                <a:lnSpc>
                  <a:spcPts val="1500"/>
                </a:lnSpc>
              </a:pP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매출 현황과 영업 이익 등이 들어갈 수 있습니다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</a:t>
              </a:r>
            </a:p>
            <a:p>
              <a:pPr algn="just" fontAlgn="ctr">
                <a:lnSpc>
                  <a:spcPts val="1500"/>
                </a:lnSpc>
              </a:pP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  <a:p>
              <a:pPr algn="just" fontAlgn="ctr">
                <a:lnSpc>
                  <a:spcPts val="1500"/>
                </a:lnSpc>
              </a:pPr>
              <a:r>
                <a:rPr kumimoji="1" lang="ko-KR" altLang="en-US" sz="1050" b="1" spc="30" dirty="0">
                  <a:solidFill>
                    <a:srgbClr val="C00000"/>
                  </a:solidFill>
                  <a:latin typeface="+mn-ea"/>
                </a:rPr>
                <a:t>차트 디자인을 선택 할 수 있습니다</a:t>
              </a:r>
              <a:r>
                <a:rPr kumimoji="1" lang="en-US" altLang="ko-KR" sz="1050" b="1" spc="30" dirty="0">
                  <a:solidFill>
                    <a:srgbClr val="C00000"/>
                  </a:solidFill>
                  <a:latin typeface="+mn-ea"/>
                </a:rPr>
                <a:t>.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여러가지 차트 디자인 중 알맞은 차트를 골라 사용 가능합니다</a:t>
              </a:r>
              <a:r>
                <a:rPr kumimoji="1" lang="en-US" altLang="ko-KR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.  </a:t>
              </a:r>
              <a:r>
                <a:rPr kumimoji="1" lang="ko-KR" altLang="en-US" sz="1050" spc="30" dirty="0">
                  <a:solidFill>
                    <a:schemeClr val="bg2">
                      <a:lumMod val="10000"/>
                    </a:schemeClr>
                  </a:solidFill>
                  <a:latin typeface="+mn-ea"/>
                </a:rPr>
                <a:t> </a:t>
              </a: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  <a:p>
              <a:pPr algn="just" fontAlgn="ctr">
                <a:lnSpc>
                  <a:spcPts val="1500"/>
                </a:lnSpc>
              </a:pPr>
              <a:endParaRPr kumimoji="1" lang="en-US" altLang="ko-KR" sz="1050" spc="30" dirty="0">
                <a:solidFill>
                  <a:schemeClr val="bg2">
                    <a:lumMod val="10000"/>
                  </a:schemeClr>
                </a:solidFill>
                <a:latin typeface="+mn-ea"/>
              </a:endParaRPr>
            </a:p>
          </p:txBody>
        </p:sp>
      </p:grpSp>
      <p:graphicFrame>
        <p:nvGraphicFramePr>
          <p:cNvPr id="30" name="차트 29"/>
          <p:cNvGraphicFramePr/>
          <p:nvPr>
            <p:extLst>
              <p:ext uri="{D42A27DB-BD31-4B8C-83A1-F6EECF244321}">
                <p14:modId xmlns:p14="http://schemas.microsoft.com/office/powerpoint/2010/main" val="3389907803"/>
              </p:ext>
            </p:extLst>
          </p:nvPr>
        </p:nvGraphicFramePr>
        <p:xfrm>
          <a:off x="2358368" y="1908423"/>
          <a:ext cx="5976664" cy="3024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Freeform 4"/>
          <p:cNvSpPr>
            <a:spLocks/>
          </p:cNvSpPr>
          <p:nvPr/>
        </p:nvSpPr>
        <p:spPr bwMode="auto">
          <a:xfrm>
            <a:off x="3924577" y="1548383"/>
            <a:ext cx="2844246" cy="27275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108000" tIns="36000" rIns="108000" bIns="3600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■ </a:t>
            </a:r>
            <a:r>
              <a:rPr kumimoji="1" lang="en-US" altLang="ko-KR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’16</a:t>
            </a:r>
            <a:r>
              <a:rPr kumimoji="1" lang="ko-KR" alt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년 매출현황 및 영업이익</a:t>
            </a:r>
            <a:endParaRPr kumimoji="1" lang="ko-KR" altLang="ko-KR" sz="13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</p:txBody>
      </p:sp>
      <p:grpSp>
        <p:nvGrpSpPr>
          <p:cNvPr id="36" name="그룹 20"/>
          <p:cNvGrpSpPr/>
          <p:nvPr/>
        </p:nvGrpSpPr>
        <p:grpSpPr>
          <a:xfrm>
            <a:off x="2754412" y="2077153"/>
            <a:ext cx="792088" cy="369332"/>
            <a:chOff x="8371036" y="1702447"/>
            <a:chExt cx="792088" cy="369332"/>
          </a:xfrm>
        </p:grpSpPr>
        <p:sp>
          <p:nvSpPr>
            <p:cNvPr id="37" name="Rectangle 62"/>
            <p:cNvSpPr>
              <a:spLocks noChangeArrowheads="1"/>
            </p:cNvSpPr>
            <p:nvPr/>
          </p:nvSpPr>
          <p:spPr bwMode="auto">
            <a:xfrm>
              <a:off x="8371036" y="1764407"/>
              <a:ext cx="133350" cy="13652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8" name="Rectangle 63"/>
            <p:cNvSpPr>
              <a:spLocks noChangeArrowheads="1"/>
            </p:cNvSpPr>
            <p:nvPr/>
          </p:nvSpPr>
          <p:spPr bwMode="auto">
            <a:xfrm>
              <a:off x="8371036" y="1928519"/>
              <a:ext cx="136525" cy="13652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dirty="0"/>
            </a:p>
          </p:txBody>
        </p:sp>
        <p:sp>
          <p:nvSpPr>
            <p:cNvPr id="39" name="Rectangle 64"/>
            <p:cNvSpPr>
              <a:spLocks noChangeArrowheads="1"/>
            </p:cNvSpPr>
            <p:nvPr/>
          </p:nvSpPr>
          <p:spPr bwMode="auto">
            <a:xfrm>
              <a:off x="8561536" y="1702447"/>
              <a:ext cx="60158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8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매출 현황</a:t>
              </a:r>
              <a:endParaRPr kumimoji="1" lang="en-US" altLang="ko-KR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  <a:p>
              <a:pPr defTabSz="914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ko-KR" altLang="en-US" sz="800" dirty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  <a:cs typeface="굴림" pitchFamily="50" charset="-127"/>
                </a:rPr>
                <a:t>영업 이익</a:t>
              </a:r>
              <a:endParaRPr kumimoji="1" lang="ko-KR" sz="8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endParaRPr>
            </a:p>
          </p:txBody>
        </p:sp>
      </p:grpSp>
      <p:sp>
        <p:nvSpPr>
          <p:cNvPr id="48" name="Rectangle 66"/>
          <p:cNvSpPr>
            <a:spLocks noChangeArrowheads="1"/>
          </p:cNvSpPr>
          <p:nvPr/>
        </p:nvSpPr>
        <p:spPr bwMode="auto">
          <a:xfrm>
            <a:off x="7583502" y="1908423"/>
            <a:ext cx="607539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(</a:t>
            </a:r>
            <a:r>
              <a:rPr kumimoji="1" 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단위 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: </a:t>
            </a:r>
            <a:r>
              <a:rPr kumimoji="1" lang="ko-KR" altLang="en-US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억 원</a:t>
            </a:r>
            <a:r>
              <a:rPr kumimoji="1" lang="ko-KR" altLang="ko-KR" sz="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)</a:t>
            </a:r>
            <a:endParaRPr kumimoji="1" lang="ko-KR" altLang="ko-K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49" name="Text Box 44"/>
          <p:cNvSpPr txBox="1">
            <a:spLocks noChangeArrowheads="1"/>
          </p:cNvSpPr>
          <p:nvPr/>
        </p:nvSpPr>
        <p:spPr bwMode="auto">
          <a:xfrm>
            <a:off x="1791254" y="5868863"/>
            <a:ext cx="3636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산업체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오피스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학교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병원 등 급식사업장 집중 마케팅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물류 및 배송 네트워크로 가격 및 품질 경쟁력 향상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해외 우수상품 유통 단계 최소화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자사 상품 브랜드 이미지 상승 마케팅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50" name="Text Box 44"/>
          <p:cNvSpPr txBox="1">
            <a:spLocks noChangeArrowheads="1"/>
          </p:cNvSpPr>
          <p:nvPr/>
        </p:nvSpPr>
        <p:spPr bwMode="auto">
          <a:xfrm>
            <a:off x="5706740" y="5868863"/>
            <a:ext cx="3636000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신규 급식사업장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32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곳 수주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유통비 원가 절감으로 영업이익 향상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 marL="90488" indent="-90488" algn="just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è"/>
              <a:defRPr/>
            </a:pP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매출액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580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억 원 달성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영업이익 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450</a:t>
            </a:r>
            <a:r>
              <a:rPr lang="ko-KR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억 원 달성</a:t>
            </a:r>
            <a:r>
              <a:rPr lang="en-US" altLang="ko-KR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</p:txBody>
      </p:sp>
      <p:sp>
        <p:nvSpPr>
          <p:cNvPr id="55" name="Line 55"/>
          <p:cNvSpPr>
            <a:spLocks noChangeShapeType="1"/>
          </p:cNvSpPr>
          <p:nvPr/>
        </p:nvSpPr>
        <p:spPr bwMode="auto">
          <a:xfrm flipV="1">
            <a:off x="4410596" y="2700510"/>
            <a:ext cx="2808312" cy="782767"/>
          </a:xfrm>
          <a:prstGeom prst="line">
            <a:avLst/>
          </a:prstGeom>
          <a:noFill/>
          <a:ln w="12700">
            <a:solidFill>
              <a:srgbClr val="EA5514"/>
            </a:solidFill>
            <a:prstDash val="solid"/>
            <a:round/>
            <a:headEnd type="oval" w="med" len="med"/>
            <a:tailEnd type="oval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0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6" name="타원 55"/>
          <p:cNvSpPr/>
          <p:nvPr/>
        </p:nvSpPr>
        <p:spPr>
          <a:xfrm>
            <a:off x="4769394" y="2303225"/>
            <a:ext cx="1154612" cy="1154612"/>
          </a:xfrm>
          <a:prstGeom prst="ellipse">
            <a:avLst/>
          </a:prstGeom>
          <a:solidFill>
            <a:srgbClr val="FFC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300" b="1" dirty="0">
                <a:solidFill>
                  <a:srgbClr val="EA5514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▲</a:t>
            </a:r>
            <a:endParaRPr kumimoji="1" lang="en-US" altLang="ko-KR" sz="1300" b="1" dirty="0">
              <a:solidFill>
                <a:srgbClr val="EA5514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300" b="1" dirty="0">
                <a:solidFill>
                  <a:srgbClr val="EA5514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190</a:t>
            </a:r>
            <a:r>
              <a:rPr kumimoji="1" lang="ko-KR" altLang="en-US" sz="1300" b="1" dirty="0">
                <a:solidFill>
                  <a:srgbClr val="EA5514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억 원</a:t>
            </a:r>
          </a:p>
        </p:txBody>
      </p:sp>
      <p:grpSp>
        <p:nvGrpSpPr>
          <p:cNvPr id="41" name="그룹 40"/>
          <p:cNvGrpSpPr/>
          <p:nvPr/>
        </p:nvGrpSpPr>
        <p:grpSpPr>
          <a:xfrm>
            <a:off x="1818169" y="5447402"/>
            <a:ext cx="2253486" cy="276999"/>
            <a:chOff x="882204" y="1857605"/>
            <a:chExt cx="2253486" cy="276999"/>
          </a:xfrm>
        </p:grpSpPr>
        <p:sp>
          <p:nvSpPr>
            <p:cNvPr id="53" name="Freeform 4"/>
            <p:cNvSpPr>
              <a:spLocks/>
            </p:cNvSpPr>
            <p:nvPr/>
          </p:nvSpPr>
          <p:spPr bwMode="auto">
            <a:xfrm>
              <a:off x="1098228" y="1857605"/>
              <a:ext cx="2037462" cy="27699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08000" tIns="0" rIns="10800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ko-KR" sz="1800" b="1" dirty="0">
                  <a:solidFill>
                    <a:srgbClr val="0EA2B2"/>
                  </a:solidFill>
                </a:rPr>
                <a:t>’16</a:t>
              </a:r>
              <a:r>
                <a:rPr lang="ko-KR" altLang="en-US" sz="1800" b="1" dirty="0">
                  <a:solidFill>
                    <a:srgbClr val="0EA2B2"/>
                  </a:solidFill>
                </a:rPr>
                <a:t>년 매출 현황</a:t>
              </a:r>
            </a:p>
          </p:txBody>
        </p:sp>
        <p:pic>
          <p:nvPicPr>
            <p:cNvPr id="54" name="그림 5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204" y="1906104"/>
              <a:ext cx="180000" cy="180000"/>
            </a:xfrm>
            <a:prstGeom prst="rect">
              <a:avLst/>
            </a:prstGeom>
          </p:spPr>
        </p:pic>
      </p:grpSp>
      <p:grpSp>
        <p:nvGrpSpPr>
          <p:cNvPr id="57" name="그룹 56"/>
          <p:cNvGrpSpPr/>
          <p:nvPr/>
        </p:nvGrpSpPr>
        <p:grpSpPr>
          <a:xfrm>
            <a:off x="5706740" y="5447402"/>
            <a:ext cx="2458890" cy="276999"/>
            <a:chOff x="882204" y="1857605"/>
            <a:chExt cx="2458890" cy="276999"/>
          </a:xfrm>
        </p:grpSpPr>
        <p:sp>
          <p:nvSpPr>
            <p:cNvPr id="58" name="Freeform 4"/>
            <p:cNvSpPr>
              <a:spLocks/>
            </p:cNvSpPr>
            <p:nvPr/>
          </p:nvSpPr>
          <p:spPr bwMode="auto">
            <a:xfrm>
              <a:off x="1098227" y="1857605"/>
              <a:ext cx="2242867" cy="276999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08000" tIns="0" rIns="108000" bIns="0" numCol="1" anchor="ctr" anchorCtr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altLang="ko-KR" sz="1800" b="1" dirty="0">
                  <a:solidFill>
                    <a:srgbClr val="0EA2B2"/>
                  </a:solidFill>
                </a:rPr>
                <a:t>’16</a:t>
              </a:r>
              <a:r>
                <a:rPr lang="ko-KR" altLang="en-US" sz="1800" b="1" dirty="0">
                  <a:solidFill>
                    <a:srgbClr val="0EA2B2"/>
                  </a:solidFill>
                </a:rPr>
                <a:t>년 영업 이익</a:t>
              </a:r>
            </a:p>
          </p:txBody>
        </p:sp>
        <p:pic>
          <p:nvPicPr>
            <p:cNvPr id="59" name="그림 5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2204" y="1906104"/>
              <a:ext cx="180000" cy="18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99118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8878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8355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F963D04-A4DD-46BC-8446-E57DDB76AB54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A441A207-AC9B-4829-B3B0-EAA5E17754E4}"/>
              </a:ext>
            </a:extLst>
          </p:cNvPr>
          <p:cNvSpPr/>
          <p:nvPr/>
        </p:nvSpPr>
        <p:spPr>
          <a:xfrm>
            <a:off x="346673" y="6641916"/>
            <a:ext cx="11541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>
                <a:solidFill>
                  <a:schemeClr val="bg1">
                    <a:lumMod val="50000"/>
                  </a:schemeClr>
                </a:solidFill>
                <a:latin typeface="+mn-ea"/>
              </a:rPr>
              <a:t>http://powerpoint.bizforms.co.kr/form_view/view.asp?number=186250&amp;v_flag=0</a:t>
            </a:r>
            <a:endParaRPr lang="en-US" altLang="ko-KR" sz="8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A1111BBE-466C-466C-9653-B7CE95FFCD57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83796A8A-87F5-435D-A8D4-3001B71C313A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837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hlinkClick r:id="rId3"/>
            <a:extLst>
              <a:ext uri="{FF2B5EF4-FFF2-40B4-BE49-F238E27FC236}">
                <a16:creationId xmlns:a16="http://schemas.microsoft.com/office/drawing/2014/main" id="{4D2E6399-32EA-4613-BF33-E3AC47B4A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hlinkClick r:id="rId5"/>
            <a:extLst>
              <a:ext uri="{FF2B5EF4-FFF2-40B4-BE49-F238E27FC236}">
                <a16:creationId xmlns:a16="http://schemas.microsoft.com/office/drawing/2014/main" id="{8572CFC4-9032-417E-8AE0-677ACE966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>
            <a:hlinkClick r:id="rId7"/>
            <a:extLst>
              <a:ext uri="{FF2B5EF4-FFF2-40B4-BE49-F238E27FC236}">
                <a16:creationId xmlns:a16="http://schemas.microsoft.com/office/drawing/2014/main" id="{424EE766-EA35-43C4-B45D-055B4785CC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>
            <a:hlinkClick r:id="rId9"/>
            <a:extLst>
              <a:ext uri="{FF2B5EF4-FFF2-40B4-BE49-F238E27FC236}">
                <a16:creationId xmlns:a16="http://schemas.microsoft.com/office/drawing/2014/main" id="{88BB2227-BE6B-4233-94AC-F274FB4B06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>
            <a:hlinkClick r:id="rId11"/>
            <a:extLst>
              <a:ext uri="{FF2B5EF4-FFF2-40B4-BE49-F238E27FC236}">
                <a16:creationId xmlns:a16="http://schemas.microsoft.com/office/drawing/2014/main" id="{EE71A52C-2ED0-48B4-BF84-0EFAFF1840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>
            <a:hlinkClick r:id="rId13"/>
            <a:extLst>
              <a:ext uri="{FF2B5EF4-FFF2-40B4-BE49-F238E27FC236}">
                <a16:creationId xmlns:a16="http://schemas.microsoft.com/office/drawing/2014/main" id="{B44AE9FF-FFA0-42C4-987D-7AEC706DC9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hlinkClick r:id="rId15"/>
            <a:extLst>
              <a:ext uri="{FF2B5EF4-FFF2-40B4-BE49-F238E27FC236}">
                <a16:creationId xmlns:a16="http://schemas.microsoft.com/office/drawing/2014/main" id="{CA5033AB-E616-4C09-90A5-113C538047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hlinkClick r:id="rId17"/>
            <a:extLst>
              <a:ext uri="{FF2B5EF4-FFF2-40B4-BE49-F238E27FC236}">
                <a16:creationId xmlns:a16="http://schemas.microsoft.com/office/drawing/2014/main" id="{0FDEBA5B-4719-4562-844A-287AEC520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>
            <a:hlinkClick r:id="rId5"/>
            <a:extLst>
              <a:ext uri="{FF2B5EF4-FFF2-40B4-BE49-F238E27FC236}">
                <a16:creationId xmlns:a16="http://schemas.microsoft.com/office/drawing/2014/main" id="{41E06F01-196D-4DEC-9EB6-53985145BC51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1" name="직사각형 10">
            <a:hlinkClick r:id="rId3"/>
            <a:extLst>
              <a:ext uri="{FF2B5EF4-FFF2-40B4-BE49-F238E27FC236}">
                <a16:creationId xmlns:a16="http://schemas.microsoft.com/office/drawing/2014/main" id="{5A7D5D2C-596B-4933-978C-2DD2CA0E032E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7"/>
            <a:extLst>
              <a:ext uri="{FF2B5EF4-FFF2-40B4-BE49-F238E27FC236}">
                <a16:creationId xmlns:a16="http://schemas.microsoft.com/office/drawing/2014/main" id="{62211A4B-A5AD-4CB1-86D8-C37CDAAA23EA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13"/>
            <a:extLst>
              <a:ext uri="{FF2B5EF4-FFF2-40B4-BE49-F238E27FC236}">
                <a16:creationId xmlns:a16="http://schemas.microsoft.com/office/drawing/2014/main" id="{A1D93C3F-74EB-4B9C-90FE-A8498C93B22B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1"/>
            <a:extLst>
              <a:ext uri="{FF2B5EF4-FFF2-40B4-BE49-F238E27FC236}">
                <a16:creationId xmlns:a16="http://schemas.microsoft.com/office/drawing/2014/main" id="{DAEEC1AF-6761-45C1-9530-C2B4B78C8567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D462A4D6-BE56-401F-9E00-7B997ABF2673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5"/>
            <a:extLst>
              <a:ext uri="{FF2B5EF4-FFF2-40B4-BE49-F238E27FC236}">
                <a16:creationId xmlns:a16="http://schemas.microsoft.com/office/drawing/2014/main" id="{C3EC134D-C2BA-4393-9AD7-45006C5507F0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7"/>
            <a:extLst>
              <a:ext uri="{FF2B5EF4-FFF2-40B4-BE49-F238E27FC236}">
                <a16:creationId xmlns:a16="http://schemas.microsoft.com/office/drawing/2014/main" id="{64B0BCCC-1EF0-49B4-97D6-71A207377822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DF83D92C-FD56-4B45-AE00-AFE66C0BD57E}"/>
              </a:ext>
            </a:extLst>
          </p:cNvPr>
          <p:cNvSpPr/>
          <p:nvPr/>
        </p:nvSpPr>
        <p:spPr>
          <a:xfrm>
            <a:off x="672841" y="1300922"/>
            <a:ext cx="4493538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E99325"/>
                </a:solidFill>
                <a:latin typeface="+mn-ea"/>
              </a:rPr>
              <a:t>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99F09D77-B105-4F4B-B696-7C7A1318FEAF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0FB7D2A-AD77-4027-B5B1-DCB475022A0A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93324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hlinkClick r:id="rId3"/>
            <a:extLst>
              <a:ext uri="{FF2B5EF4-FFF2-40B4-BE49-F238E27FC236}">
                <a16:creationId xmlns:a16="http://schemas.microsoft.com/office/drawing/2014/main" id="{34E54A29-5F77-4EDA-AC2A-3E049578F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>
            <a:hlinkClick r:id="rId5"/>
            <a:extLst>
              <a:ext uri="{FF2B5EF4-FFF2-40B4-BE49-F238E27FC236}">
                <a16:creationId xmlns:a16="http://schemas.microsoft.com/office/drawing/2014/main" id="{27A5D5DE-CD04-4A22-89DA-B51F61128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>
            <a:hlinkClick r:id="rId7"/>
            <a:extLst>
              <a:ext uri="{FF2B5EF4-FFF2-40B4-BE49-F238E27FC236}">
                <a16:creationId xmlns:a16="http://schemas.microsoft.com/office/drawing/2014/main" id="{A6B34DED-1391-48F7-AE95-D3DE57D3E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>
            <a:hlinkClick r:id="rId9"/>
            <a:extLst>
              <a:ext uri="{FF2B5EF4-FFF2-40B4-BE49-F238E27FC236}">
                <a16:creationId xmlns:a16="http://schemas.microsoft.com/office/drawing/2014/main" id="{BF43937C-D8E0-49D2-A07C-A2E59B1DBE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5">
            <a:hlinkClick r:id="rId11"/>
            <a:extLst>
              <a:ext uri="{FF2B5EF4-FFF2-40B4-BE49-F238E27FC236}">
                <a16:creationId xmlns:a16="http://schemas.microsoft.com/office/drawing/2014/main" id="{A8D8E8EE-49F3-4B99-8189-ED9AEBBFA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8">
            <a:hlinkClick r:id="rId13"/>
            <a:extLst>
              <a:ext uri="{FF2B5EF4-FFF2-40B4-BE49-F238E27FC236}">
                <a16:creationId xmlns:a16="http://schemas.microsoft.com/office/drawing/2014/main" id="{41E2F87C-228F-4815-8E67-3A1277E48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>
            <a:hlinkClick r:id="rId15"/>
            <a:extLst>
              <a:ext uri="{FF2B5EF4-FFF2-40B4-BE49-F238E27FC236}">
                <a16:creationId xmlns:a16="http://schemas.microsoft.com/office/drawing/2014/main" id="{F3181AC3-6605-403D-9C69-5752DC7A4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708" y="4833226"/>
            <a:ext cx="1931353" cy="144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hlinkClick r:id="rId17"/>
            <a:extLst>
              <a:ext uri="{FF2B5EF4-FFF2-40B4-BE49-F238E27FC236}">
                <a16:creationId xmlns:a16="http://schemas.microsoft.com/office/drawing/2014/main" id="{E872F413-CD7B-45D0-803C-AD7E701CC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6703" y="4838535"/>
            <a:ext cx="1926023" cy="146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직사각형 9">
            <a:hlinkClick r:id="rId5"/>
            <a:extLst>
              <a:ext uri="{FF2B5EF4-FFF2-40B4-BE49-F238E27FC236}">
                <a16:creationId xmlns:a16="http://schemas.microsoft.com/office/drawing/2014/main" id="{60DAF76F-93C9-469A-AE34-583BB94242A4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1" name="직사각형 10">
            <a:hlinkClick r:id="rId3"/>
            <a:extLst>
              <a:ext uri="{FF2B5EF4-FFF2-40B4-BE49-F238E27FC236}">
                <a16:creationId xmlns:a16="http://schemas.microsoft.com/office/drawing/2014/main" id="{F94DF87A-58EC-4B4D-AA3A-C0958AA84B98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7"/>
            <a:extLst>
              <a:ext uri="{FF2B5EF4-FFF2-40B4-BE49-F238E27FC236}">
                <a16:creationId xmlns:a16="http://schemas.microsoft.com/office/drawing/2014/main" id="{C14AB873-B8DB-4526-8755-3A61D23974AF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13"/>
            <a:extLst>
              <a:ext uri="{FF2B5EF4-FFF2-40B4-BE49-F238E27FC236}">
                <a16:creationId xmlns:a16="http://schemas.microsoft.com/office/drawing/2014/main" id="{D064E8CC-2040-4634-A61E-3F0D8435BF23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1"/>
            <a:extLst>
              <a:ext uri="{FF2B5EF4-FFF2-40B4-BE49-F238E27FC236}">
                <a16:creationId xmlns:a16="http://schemas.microsoft.com/office/drawing/2014/main" id="{66577517-655C-4B1F-96E1-F7F84517A56C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DA3969A5-47C7-4000-AA32-56040B64B67D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15"/>
            <a:extLst>
              <a:ext uri="{FF2B5EF4-FFF2-40B4-BE49-F238E27FC236}">
                <a16:creationId xmlns:a16="http://schemas.microsoft.com/office/drawing/2014/main" id="{BFE97161-90AF-4993-9520-B6E5B6733859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7"/>
            <a:extLst>
              <a:ext uri="{FF2B5EF4-FFF2-40B4-BE49-F238E27FC236}">
                <a16:creationId xmlns:a16="http://schemas.microsoft.com/office/drawing/2014/main" id="{3313BCA0-5C41-4B02-AFA4-F9F9E51519A5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74CA944-8938-4D64-9841-6C29769933B5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 err="1">
                <a:solidFill>
                  <a:srgbClr val="8FD832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47BB6F3-5C4E-456A-9F7D-1D3B199F4819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41AC468-1C7F-45F6-8572-6815F10BB2FD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37815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033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2015 도소매업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24A3E1"/>
      </a:accent1>
      <a:accent2>
        <a:srgbClr val="33BAC1"/>
      </a:accent2>
      <a:accent3>
        <a:srgbClr val="7BA2DD"/>
      </a:accent3>
      <a:accent4>
        <a:srgbClr val="1B68DA"/>
      </a:accent4>
      <a:accent5>
        <a:srgbClr val="0F2F73"/>
      </a:accent5>
      <a:accent6>
        <a:srgbClr val="A6BA44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3352</TotalTime>
  <Words>507</Words>
  <Application>Microsoft Office PowerPoint</Application>
  <PresentationFormat>사용자 지정</PresentationFormat>
  <Paragraphs>84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굴림</vt:lpstr>
      <vt:lpstr>맑은 고딕</vt:lpstr>
      <vt:lpstr>Arial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표준작성법_사업계획서_신년도</dc:title>
  <dc:creator>㈜비즈폼</dc:creator>
  <dc:description>무단 복제 배포시 법적 불이익을 받을 수 있습니다.</dc:description>
  <cp:lastModifiedBy>pro</cp:lastModifiedBy>
  <cp:revision>595</cp:revision>
  <dcterms:created xsi:type="dcterms:W3CDTF">2014-10-24T01:49:55Z</dcterms:created>
  <dcterms:modified xsi:type="dcterms:W3CDTF">2019-04-30T05:52:47Z</dcterms:modified>
  <cp:category>본 문서의 저작권은 비즈폼에 있습니다.</cp:category>
</cp:coreProperties>
</file>