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87" r:id="rId2"/>
    <p:sldId id="298" r:id="rId3"/>
    <p:sldId id="304" r:id="rId4"/>
    <p:sldId id="388" r:id="rId5"/>
    <p:sldId id="389" r:id="rId6"/>
    <p:sldId id="390" r:id="rId7"/>
    <p:sldId id="391" r:id="rId8"/>
    <p:sldId id="343" r:id="rId9"/>
  </p:sldIdLst>
  <p:sldSz cx="13442950" cy="7561263"/>
  <p:notesSz cx="6858000" cy="9144000"/>
  <p:defaultTextStyle>
    <a:defPPr>
      <a:defRPr lang="ko-KR"/>
    </a:defPPr>
    <a:lvl1pPr marL="0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423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CEC"/>
    <a:srgbClr val="2D9AB7"/>
    <a:srgbClr val="0A8BAB"/>
    <a:srgbClr val="B3EDFB"/>
    <a:srgbClr val="84E2F8"/>
    <a:srgbClr val="713641"/>
    <a:srgbClr val="B45456"/>
    <a:srgbClr val="E9CFD0"/>
    <a:srgbClr val="EDD7D8"/>
    <a:srgbClr val="C274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42" autoAdjust="0"/>
    <p:restoredTop sz="94634" autoAdjust="0"/>
  </p:normalViewPr>
  <p:slideViewPr>
    <p:cSldViewPr snapToGrid="0">
      <p:cViewPr varScale="1">
        <p:scale>
          <a:sx n="99" d="100"/>
          <a:sy n="99" d="100"/>
        </p:scale>
        <p:origin x="684" y="90"/>
      </p:cViewPr>
      <p:guideLst>
        <p:guide orient="horz" pos="2381"/>
        <p:guide pos="423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3042" y="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6B7C9288-D31B-4ABA-99A6-D7DCE2C0E77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581791AC-59A4-4090-996C-A2AD7FA6498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373DCD-5EF7-479C-AF94-46B1EA68C5C1}" type="datetimeFigureOut">
              <a:rPr lang="ko-KR" altLang="en-US" smtClean="0"/>
              <a:t>2022-11-24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A799D6CC-0AD3-42CF-86B6-C221ADBE42E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9325A0FD-CDB7-4757-BD8C-817BC34A1D3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66C73E-33EF-4D1C-B506-F51A25769C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39125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1C7838-1921-4FBB-BD39-0D157D0E0C7F}" type="datetimeFigureOut">
              <a:rPr lang="ko-KR" altLang="en-US" smtClean="0"/>
              <a:pPr/>
              <a:t>2022-11-24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C6072E-5F50-489B-A2A3-615447009C41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805262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1418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내용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3541D-F5A2-4F8C-AF36-4582073F80E4}" type="datetime1">
              <a:rPr lang="ko-KR" altLang="en-US" smtClean="0"/>
              <a:pPr/>
              <a:t>2022-11-24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12152864" y="7008175"/>
            <a:ext cx="964134" cy="402567"/>
          </a:xfrm>
        </p:spPr>
        <p:txBody>
          <a:bodyPr/>
          <a:lstStyle>
            <a:lvl1pPr>
              <a:defRPr sz="1000" b="0" u="none">
                <a:solidFill>
                  <a:schemeClr val="bg1">
                    <a:lumMod val="65000"/>
                  </a:scheme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fld id="{9DB1A714-22B6-415B-B621-748EF96EC691}" type="slidenum">
              <a:rPr lang="en-US" altLang="ko-KR" smtClean="0"/>
              <a:pPr/>
              <a:t>‹#›</a:t>
            </a:fld>
            <a:endParaRPr lang="en-US" dirty="0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53244587-EF4E-272A-7D4B-054F3CB612E1}"/>
              </a:ext>
            </a:extLst>
          </p:cNvPr>
          <p:cNvSpPr/>
          <p:nvPr userDrawn="1"/>
        </p:nvSpPr>
        <p:spPr>
          <a:xfrm>
            <a:off x="0" y="-1"/>
            <a:ext cx="13442950" cy="9525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100"/>
          </a:p>
        </p:txBody>
      </p:sp>
      <p:sp>
        <p:nvSpPr>
          <p:cNvPr id="8" name="텍스트 개체 틀 14"/>
          <p:cNvSpPr>
            <a:spLocks noGrp="1"/>
          </p:cNvSpPr>
          <p:nvPr>
            <p:ph type="body" sz="quarter" idx="15" hasCustomPrompt="1"/>
          </p:nvPr>
        </p:nvSpPr>
        <p:spPr>
          <a:xfrm>
            <a:off x="475291" y="298116"/>
            <a:ext cx="11030071" cy="474656"/>
          </a:xfrm>
          <a:noFill/>
        </p:spPr>
        <p:txBody>
          <a:bodyPr wrap="square" anchor="t">
            <a:spAutoFit/>
          </a:bodyPr>
          <a:lstStyle>
            <a:lvl1pPr>
              <a:buNone/>
              <a:defRPr lang="ko-KR" altLang="en-US" sz="2400" b="1" kern="1200" dirty="0" smtClean="0">
                <a:solidFill>
                  <a:schemeClr val="accent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/>
              <a:t>제목을 입력하세요</a:t>
            </a:r>
          </a:p>
        </p:txBody>
      </p:sp>
    </p:spTree>
    <p:extLst>
      <p:ext uri="{BB962C8B-B14F-4D97-AF65-F5344CB8AC3E}">
        <p14:creationId xmlns:p14="http://schemas.microsoft.com/office/powerpoint/2010/main" val="3453339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72148" y="1764295"/>
            <a:ext cx="12098655" cy="4990084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72148" y="7008172"/>
            <a:ext cx="3136689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E96F52-F86E-4AA0-95A8-A48469C23559}" type="datetime1">
              <a:rPr lang="ko-KR" altLang="en-US" smtClean="0"/>
              <a:t>2022-11-24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593009" y="7008172"/>
            <a:ext cx="4256934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634114" y="7008172"/>
            <a:ext cx="3136689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lang="ko-KR" altLang="en-US" sz="1200" b="1" kern="120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9DB1A714-22B6-415B-B621-748EF96EC691}" type="slidenum">
              <a:rPr lang="en-US" altLang="ko-KR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</p:sldLayoutIdLst>
  <p:hf hdr="0" ftr="0" dt="0"/>
  <p:txStyles>
    <p:titleStyle>
      <a:lvl1pPr algn="l" defTabSz="1043056" rtl="0" eaLnBrk="1" latinLnBrk="1" hangingPunct="1">
        <a:spcBef>
          <a:spcPct val="0"/>
        </a:spcBef>
        <a:buNone/>
        <a:defRPr lang="ko-KR" altLang="en-US" sz="2200" b="1" kern="1200" dirty="0">
          <a:solidFill>
            <a:schemeClr val="bg1">
              <a:lumMod val="95000"/>
            </a:schemeClr>
          </a:solidFill>
          <a:latin typeface="맑은 고딕" pitchFamily="50" charset="-127"/>
          <a:ea typeface="맑은 고딕" pitchFamily="50" charset="-127"/>
          <a:cs typeface="+mn-cs"/>
        </a:defRPr>
      </a:lvl1pPr>
    </p:titleStyle>
    <p:bodyStyle>
      <a:lvl1pPr marL="391146" indent="-391146" algn="l" defTabSz="1043056" rtl="0" eaLnBrk="1" latinLnBrk="1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7483" indent="-325955" algn="l" defTabSz="1043056" rtl="0" eaLnBrk="1" latinLnBrk="1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820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348" indent="-260764" algn="l" defTabSz="1043056" rtl="0" eaLnBrk="1" latinLnBrk="1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876" indent="-260764" algn="l" defTabSz="1043056" rtl="0" eaLnBrk="1" latinLnBrk="1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hyperlink" Target="http://www.bizforms.co.kr/bms/check.asp?code=bs3217338750418&amp;go_url=http%3a%2f%2fpowerpoint.bizforms.co.kr%2fform_view%2fview.asp%3fnumber%3d188713%26v_flag%3d0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hyperlink" Target="http://www.bizforms.co.kr/bms/check.asp?code=bs3217338750418&amp;go_url=http%3a%2f%2fpowerpoint.bizforms.co.kr%2fform_view%2fview.asp%3fnumber%3d188455%26v_flag%3d0" TargetMode="External"/><Relationship Id="rId18" Type="http://schemas.openxmlformats.org/officeDocument/2006/relationships/image" Target="../media/image16.jpeg"/><Relationship Id="rId3" Type="http://schemas.openxmlformats.org/officeDocument/2006/relationships/hyperlink" Target="http://www.bizforms.co.kr/bms/check.asp?code=bs3217338750418&amp;go_url=http%3a%2f%2fpowerpoint.bizforms.co.kr%2fform_view%2fview.asp%3fnumber%3d188456%26v_flag%3d0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88712%26v_flag%3d0" TargetMode="External"/><Relationship Id="rId12" Type="http://schemas.openxmlformats.org/officeDocument/2006/relationships/image" Target="../media/image13.jpeg"/><Relationship Id="rId17" Type="http://schemas.openxmlformats.org/officeDocument/2006/relationships/hyperlink" Target="http://www.bizforms.co.kr/bms/check.asp?code=bs3217338750418&amp;go_url=http%3a%2f%2fpowerpoint.bizforms.co.kr%2fform_view%2fview.asp%3fnumber%3d188715%26v_flag%3d0" TargetMode="External"/><Relationship Id="rId2" Type="http://schemas.openxmlformats.org/officeDocument/2006/relationships/image" Target="../media/image8.jpg"/><Relationship Id="rId16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11" Type="http://schemas.openxmlformats.org/officeDocument/2006/relationships/hyperlink" Target="http://www.bizforms.co.kr/bms/check.asp?code=bs3217338750418&amp;go_url=http%3a%2f%2fpowerpoint.bizforms.co.kr%2fform_view%2fview.asp%3fnumber%3d188454%26v_flag%3d0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88714%26v_flag%3d0" TargetMode="External"/><Relationship Id="rId15" Type="http://schemas.openxmlformats.org/officeDocument/2006/relationships/hyperlink" Target="http://www.bizforms.co.kr/bms/check.asp?code=bs3217338750418&amp;go_url=http%3a%2f%2fpowerpoint.bizforms.co.kr%2fform_view%2fview.asp%3fnumber%3d188451%26v_flag%3d0" TargetMode="External"/><Relationship Id="rId10" Type="http://schemas.openxmlformats.org/officeDocument/2006/relationships/image" Target="../media/image12.jpeg"/><Relationship Id="rId4" Type="http://schemas.openxmlformats.org/officeDocument/2006/relationships/image" Target="../media/image9.jpeg"/><Relationship Id="rId9" Type="http://schemas.openxmlformats.org/officeDocument/2006/relationships/hyperlink" Target="http://www.bizforms.co.kr/bms/check.asp?code=bs3217338750418&amp;go_url=http%3a%2f%2fpowerpoint.bizforms.co.kr%2fform_view%2fview.asp%3fnumber%3d188450%26v_flag%3d0" TargetMode="External"/><Relationship Id="rId1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>
            <a:extLst>
              <a:ext uri="{FF2B5EF4-FFF2-40B4-BE49-F238E27FC236}">
                <a16:creationId xmlns:a16="http://schemas.microsoft.com/office/drawing/2014/main" id="{AA2ADD71-D50B-4810-8134-97126ACB71AC}"/>
              </a:ext>
            </a:extLst>
          </p:cNvPr>
          <p:cNvSpPr/>
          <p:nvPr/>
        </p:nvSpPr>
        <p:spPr>
          <a:xfrm>
            <a:off x="-1" y="234"/>
            <a:ext cx="6721475" cy="7560797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n-ea"/>
            </a:endParaRPr>
          </a:p>
        </p:txBody>
      </p:sp>
      <p:pic>
        <p:nvPicPr>
          <p:cNvPr id="39" name="그림 38">
            <a:extLst>
              <a:ext uri="{FF2B5EF4-FFF2-40B4-BE49-F238E27FC236}">
                <a16:creationId xmlns:a16="http://schemas.microsoft.com/office/drawing/2014/main" id="{7FA16340-DCA7-4F6A-9672-9756009A47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34086" y="829054"/>
            <a:ext cx="5096253" cy="5821676"/>
          </a:xfrm>
          <a:prstGeom prst="rect">
            <a:avLst/>
          </a:prstGeom>
        </p:spPr>
      </p:pic>
      <p:sp>
        <p:nvSpPr>
          <p:cNvPr id="16" name="직사각형 15">
            <a:hlinkClick r:id="rId4"/>
            <a:extLst>
              <a:ext uri="{FF2B5EF4-FFF2-40B4-BE49-F238E27FC236}">
                <a16:creationId xmlns:a16="http://schemas.microsoft.com/office/drawing/2014/main" id="{5800A7EE-587E-4A21-83BF-590411BD5D76}"/>
              </a:ext>
            </a:extLst>
          </p:cNvPr>
          <p:cNvSpPr/>
          <p:nvPr/>
        </p:nvSpPr>
        <p:spPr>
          <a:xfrm>
            <a:off x="812612" y="5849465"/>
            <a:ext cx="5096250" cy="39600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PPT 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바로가기    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&gt;</a:t>
            </a:r>
            <a:endParaRPr lang="ko-KR" altLang="en-US" sz="1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F9C56FEF-00C1-47C8-A86D-A833AEF3153E}"/>
              </a:ext>
            </a:extLst>
          </p:cNvPr>
          <p:cNvSpPr/>
          <p:nvPr/>
        </p:nvSpPr>
        <p:spPr>
          <a:xfrm>
            <a:off x="823711" y="6363201"/>
            <a:ext cx="50740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http://www.bizforms.co.kr/bms/check.asp?code=bs3217338750418&amp;go_url=http%3a%2f%2fpowerpoint.bizforms.co.kr%2fform_view%2fview.asp%3fnumber%3d188713%26v_flag%3d0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9D691809-C695-4A84-86F2-EE7B77BA4524}"/>
              </a:ext>
            </a:extLst>
          </p:cNvPr>
          <p:cNvGrpSpPr/>
          <p:nvPr/>
        </p:nvGrpSpPr>
        <p:grpSpPr>
          <a:xfrm>
            <a:off x="812611" y="4046322"/>
            <a:ext cx="5096252" cy="1439934"/>
            <a:chOff x="2002579" y="3897822"/>
            <a:chExt cx="3057248" cy="1439934"/>
          </a:xfrm>
        </p:grpSpPr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E6DFFE9E-E0DE-40D2-BA63-B62A982DE822}"/>
                </a:ext>
              </a:extLst>
            </p:cNvPr>
            <p:cNvSpPr/>
            <p:nvPr/>
          </p:nvSpPr>
          <p:spPr>
            <a:xfrm>
              <a:off x="2002579" y="4783676"/>
              <a:ext cx="3057247" cy="5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85734" indent="-85734">
                <a:buFont typeface="Arial" panose="020B0604020202020204" pitchFamily="34" charset="0"/>
                <a:buChar char="•"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파워포인트 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&gt; 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표준작성법 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&gt; 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신년도 사업계획서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marL="85734" indent="-85734">
                <a:buFont typeface="Arial" panose="020B0604020202020204" pitchFamily="34" charset="0"/>
                <a:buChar char="•"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사업계획서 표준작성 샘플 포함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marL="85734" indent="-85734">
                <a:buFont typeface="Arial" panose="020B0604020202020204" pitchFamily="34" charset="0"/>
                <a:buChar char="•"/>
              </a:pP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30 page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sp>
          <p:nvSpPr>
            <p:cNvPr id="18" name="직사각형 17">
              <a:extLst>
                <a:ext uri="{FF2B5EF4-FFF2-40B4-BE49-F238E27FC236}">
                  <a16:creationId xmlns:a16="http://schemas.microsoft.com/office/drawing/2014/main" id="{D7B09B65-3514-4A86-81E6-D02F6653155B}"/>
                </a:ext>
              </a:extLst>
            </p:cNvPr>
            <p:cNvSpPr/>
            <p:nvPr/>
          </p:nvSpPr>
          <p:spPr>
            <a:xfrm>
              <a:off x="2002580" y="4235592"/>
              <a:ext cx="3057247" cy="43088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ko-KR" altLang="en-US" sz="2200" b="1" dirty="0">
                  <a:solidFill>
                    <a:schemeClr val="bg1"/>
                  </a:solidFill>
                  <a:latin typeface="+mn-ea"/>
                </a:rPr>
                <a:t>표준 신년도 사업계획서</a:t>
              </a:r>
              <a:r>
                <a:rPr lang="en-US" altLang="ko-KR" sz="2200" b="1" dirty="0">
                  <a:solidFill>
                    <a:schemeClr val="bg1"/>
                  </a:solidFill>
                  <a:latin typeface="+mn-ea"/>
                </a:rPr>
                <a:t>(</a:t>
              </a:r>
              <a:r>
                <a:rPr lang="ko-KR" altLang="en-US" sz="2200" b="1" dirty="0">
                  <a:solidFill>
                    <a:schemeClr val="bg1"/>
                  </a:solidFill>
                  <a:latin typeface="+mn-ea"/>
                </a:rPr>
                <a:t>카페창업</a:t>
              </a:r>
              <a:r>
                <a:rPr lang="en-US" altLang="ko-KR" sz="2200" b="1" dirty="0">
                  <a:solidFill>
                    <a:schemeClr val="bg1"/>
                  </a:solidFill>
                  <a:latin typeface="+mn-ea"/>
                </a:rPr>
                <a:t>)2</a:t>
              </a:r>
            </a:p>
          </p:txBody>
        </p:sp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8F594FA3-F0DC-4268-9B62-A54E231EC508}"/>
                </a:ext>
              </a:extLst>
            </p:cNvPr>
            <p:cNvSpPr/>
            <p:nvPr/>
          </p:nvSpPr>
          <p:spPr>
            <a:xfrm>
              <a:off x="2002579" y="3897822"/>
              <a:ext cx="2090690" cy="30777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altLang="ko-KR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Bizforms PowerPoint</a:t>
              </a:r>
              <a:endParaRPr lang="ko-KR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pic>
        <p:nvPicPr>
          <p:cNvPr id="4" name="그림 3">
            <a:hlinkClick r:id="rId4"/>
            <a:extLst>
              <a:ext uri="{FF2B5EF4-FFF2-40B4-BE49-F238E27FC236}">
                <a16:creationId xmlns:a16="http://schemas.microsoft.com/office/drawing/2014/main" id="{CFF7DFEF-CF96-4055-80DB-375FF61C2F9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2611" y="828729"/>
            <a:ext cx="5096251" cy="2867769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21836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표 29">
            <a:extLst>
              <a:ext uri="{FF2B5EF4-FFF2-40B4-BE49-F238E27FC236}">
                <a16:creationId xmlns:a16="http://schemas.microsoft.com/office/drawing/2014/main" id="{5A2047E4-A8B6-4C9D-8E34-0B8402798C69}"/>
              </a:ext>
            </a:extLst>
          </p:cNvPr>
          <p:cNvGraphicFramePr>
            <a:graphicFrameLocks noGrp="1"/>
          </p:cNvGraphicFramePr>
          <p:nvPr/>
        </p:nvGraphicFramePr>
        <p:xfrm>
          <a:off x="6125706" y="1866058"/>
          <a:ext cx="5810853" cy="14034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3134">
                  <a:extLst>
                    <a:ext uri="{9D8B030D-6E8A-4147-A177-3AD203B41FA5}">
                      <a16:colId xmlns:a16="http://schemas.microsoft.com/office/drawing/2014/main" val="1940435476"/>
                    </a:ext>
                  </a:extLst>
                </a:gridCol>
                <a:gridCol w="1245183">
                  <a:extLst>
                    <a:ext uri="{9D8B030D-6E8A-4147-A177-3AD203B41FA5}">
                      <a16:colId xmlns:a16="http://schemas.microsoft.com/office/drawing/2014/main" val="1747600527"/>
                    </a:ext>
                  </a:extLst>
                </a:gridCol>
                <a:gridCol w="3652536">
                  <a:extLst>
                    <a:ext uri="{9D8B030D-6E8A-4147-A177-3AD203B41FA5}">
                      <a16:colId xmlns:a16="http://schemas.microsoft.com/office/drawing/2014/main" val="2240427775"/>
                    </a:ext>
                  </a:extLst>
                </a:gridCol>
              </a:tblGrid>
              <a:tr h="360000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bg1"/>
                          </a:solidFill>
                        </a:rPr>
                        <a:t>A</a:t>
                      </a:r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사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매출현황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140</a:t>
                      </a:r>
                      <a:r>
                        <a:rPr lang="ko-KR" altLang="en-US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억원</a:t>
                      </a:r>
                    </a:p>
                  </a:txBody>
                  <a:tcPr marL="144000" marR="14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6010336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주요서비스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VIP </a:t>
                      </a:r>
                      <a:r>
                        <a:rPr lang="ko-KR" altLang="en-US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시스템 적용 </a:t>
                      </a:r>
                      <a:r>
                        <a:rPr lang="en-US" altLang="ko-KR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1</a:t>
                      </a:r>
                      <a:r>
                        <a:rPr lang="ko-KR" altLang="en-US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인 배달 가능</a:t>
                      </a:r>
                      <a:r>
                        <a:rPr lang="en-US" altLang="ko-KR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: 140</a:t>
                      </a:r>
                      <a:r>
                        <a:rPr lang="ko-KR" altLang="en-US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억원</a:t>
                      </a:r>
                    </a:p>
                  </a:txBody>
                  <a:tcPr marL="144000" marR="14400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0760807"/>
                  </a:ext>
                </a:extLst>
              </a:tr>
              <a:tr h="683492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3056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VIP </a:t>
                      </a:r>
                      <a:r>
                        <a:rPr lang="ko-KR" altLang="en-US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할인</a:t>
                      </a:r>
                      <a:endParaRPr lang="en-US" altLang="ko-KR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pPr marL="0" marR="0" lvl="0" indent="0" algn="ctr" defTabSz="1043056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상품개발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indent="-108000" algn="l" latinLnBrk="1">
                        <a:lnSpc>
                          <a:spcPct val="13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VIP</a:t>
                      </a:r>
                      <a:r>
                        <a:rPr lang="ko-KR" altLang="en-US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의 경우 전체 상품에 할인율을 적용하여 판매</a:t>
                      </a:r>
                    </a:p>
                    <a:p>
                      <a:pPr marL="108000" indent="-108000" algn="l" latinLnBrk="1">
                        <a:lnSpc>
                          <a:spcPct val="13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월 </a:t>
                      </a:r>
                      <a:r>
                        <a:rPr lang="en-US" altLang="ko-KR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200,000</a:t>
                      </a:r>
                      <a:r>
                        <a:rPr lang="ko-KR" altLang="en-US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원 이상 결제 시 </a:t>
                      </a:r>
                      <a:r>
                        <a:rPr lang="en-US" altLang="ko-KR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VIP </a:t>
                      </a:r>
                      <a:r>
                        <a:rPr lang="ko-KR" altLang="en-US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등급</a:t>
                      </a:r>
                    </a:p>
                  </a:txBody>
                  <a:tcPr marL="144000" marR="14400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2796244"/>
                  </a:ext>
                </a:extLst>
              </a:tr>
            </a:tbl>
          </a:graphicData>
        </a:graphic>
      </p:graphicFrame>
      <p:sp>
        <p:nvSpPr>
          <p:cNvPr id="31" name="슬라이드 번호 개체 틀 1">
            <a:extLst>
              <a:ext uri="{FF2B5EF4-FFF2-40B4-BE49-F238E27FC236}">
                <a16:creationId xmlns:a16="http://schemas.microsoft.com/office/drawing/2014/main" id="{404E6E03-C338-5C04-3F3D-17E48649F7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1A714-22B6-415B-B621-748EF96EC691}" type="slidenum">
              <a:rPr lang="en-US" altLang="ko-KR" smtClean="0"/>
              <a:pPr/>
              <a:t>2</a:t>
            </a:fld>
            <a:endParaRPr 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ko-KR" dirty="0">
                <a:solidFill>
                  <a:schemeClr val="tx1"/>
                </a:solidFill>
              </a:rPr>
              <a:t>2-3 </a:t>
            </a:r>
            <a:r>
              <a:rPr lang="ko-KR" altLang="en-US" dirty="0">
                <a:solidFill>
                  <a:schemeClr val="tx1"/>
                </a:solidFill>
              </a:rPr>
              <a:t>경쟁사 현황</a:t>
            </a:r>
          </a:p>
        </p:txBody>
      </p:sp>
      <p:graphicFrame>
        <p:nvGraphicFramePr>
          <p:cNvPr id="51" name="표 29">
            <a:extLst>
              <a:ext uri="{FF2B5EF4-FFF2-40B4-BE49-F238E27FC236}">
                <a16:creationId xmlns:a16="http://schemas.microsoft.com/office/drawing/2014/main" id="{FD04063E-2C69-4B96-90BC-8C83098AC4C1}"/>
              </a:ext>
            </a:extLst>
          </p:cNvPr>
          <p:cNvGraphicFramePr>
            <a:graphicFrameLocks noGrp="1"/>
          </p:cNvGraphicFramePr>
          <p:nvPr/>
        </p:nvGraphicFramePr>
        <p:xfrm>
          <a:off x="6125706" y="3463715"/>
          <a:ext cx="5810853" cy="133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3134">
                  <a:extLst>
                    <a:ext uri="{9D8B030D-6E8A-4147-A177-3AD203B41FA5}">
                      <a16:colId xmlns:a16="http://schemas.microsoft.com/office/drawing/2014/main" val="1940435476"/>
                    </a:ext>
                  </a:extLst>
                </a:gridCol>
                <a:gridCol w="1245183">
                  <a:extLst>
                    <a:ext uri="{9D8B030D-6E8A-4147-A177-3AD203B41FA5}">
                      <a16:colId xmlns:a16="http://schemas.microsoft.com/office/drawing/2014/main" val="1747600527"/>
                    </a:ext>
                  </a:extLst>
                </a:gridCol>
                <a:gridCol w="3652536">
                  <a:extLst>
                    <a:ext uri="{9D8B030D-6E8A-4147-A177-3AD203B41FA5}">
                      <a16:colId xmlns:a16="http://schemas.microsoft.com/office/drawing/2014/main" val="2240427775"/>
                    </a:ext>
                  </a:extLst>
                </a:gridCol>
              </a:tblGrid>
              <a:tr h="360000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bg1"/>
                          </a:solidFill>
                        </a:rPr>
                        <a:t>B</a:t>
                      </a:r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사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매출현황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13</a:t>
                      </a:r>
                      <a:r>
                        <a:rPr lang="ko-KR" altLang="en-US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억원</a:t>
                      </a:r>
                    </a:p>
                  </a:txBody>
                  <a:tcPr marL="144000" marR="14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6010336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주요서비스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자리 서빙 서비스 브랜드 상품 판매</a:t>
                      </a:r>
                    </a:p>
                  </a:txBody>
                  <a:tcPr marL="144000" marR="14400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0760807"/>
                  </a:ext>
                </a:extLst>
              </a:tr>
              <a:tr h="61200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3056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자리 서빙</a:t>
                      </a:r>
                      <a:endParaRPr lang="en-US" altLang="ko-KR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pPr marL="0" marR="0" lvl="0" indent="0" algn="ctr" defTabSz="1043056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서비스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indent="-108000" algn="l" latinLnBrk="1">
                        <a:lnSpc>
                          <a:spcPct val="13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고객의 자리로 상품을 서빙 해주는 서비스</a:t>
                      </a:r>
                    </a:p>
                    <a:p>
                      <a:pPr marL="108000" indent="-108000" algn="l" latinLnBrk="1">
                        <a:lnSpc>
                          <a:spcPct val="13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편리함으로 인기가 높음</a:t>
                      </a:r>
                    </a:p>
                  </a:txBody>
                  <a:tcPr marL="144000" marR="14400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2796244"/>
                  </a:ext>
                </a:extLst>
              </a:tr>
            </a:tbl>
          </a:graphicData>
        </a:graphic>
      </p:graphicFrame>
      <p:graphicFrame>
        <p:nvGraphicFramePr>
          <p:cNvPr id="52" name="표 29">
            <a:extLst>
              <a:ext uri="{FF2B5EF4-FFF2-40B4-BE49-F238E27FC236}">
                <a16:creationId xmlns:a16="http://schemas.microsoft.com/office/drawing/2014/main" id="{4AF9BC2E-89CE-45C2-A799-15B283665FE1}"/>
              </a:ext>
            </a:extLst>
          </p:cNvPr>
          <p:cNvGraphicFramePr>
            <a:graphicFrameLocks noGrp="1"/>
          </p:cNvGraphicFramePr>
          <p:nvPr/>
        </p:nvGraphicFramePr>
        <p:xfrm>
          <a:off x="6125706" y="5001175"/>
          <a:ext cx="5810853" cy="147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3134">
                  <a:extLst>
                    <a:ext uri="{9D8B030D-6E8A-4147-A177-3AD203B41FA5}">
                      <a16:colId xmlns:a16="http://schemas.microsoft.com/office/drawing/2014/main" val="1940435476"/>
                    </a:ext>
                  </a:extLst>
                </a:gridCol>
                <a:gridCol w="1245183">
                  <a:extLst>
                    <a:ext uri="{9D8B030D-6E8A-4147-A177-3AD203B41FA5}">
                      <a16:colId xmlns:a16="http://schemas.microsoft.com/office/drawing/2014/main" val="1747600527"/>
                    </a:ext>
                  </a:extLst>
                </a:gridCol>
                <a:gridCol w="3652536">
                  <a:extLst>
                    <a:ext uri="{9D8B030D-6E8A-4147-A177-3AD203B41FA5}">
                      <a16:colId xmlns:a16="http://schemas.microsoft.com/office/drawing/2014/main" val="2240427775"/>
                    </a:ext>
                  </a:extLst>
                </a:gridCol>
              </a:tblGrid>
              <a:tr h="360000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C</a:t>
                      </a:r>
                      <a:r>
                        <a:rPr lang="ko-KR" altLang="en-US" sz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사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매출현황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10</a:t>
                      </a:r>
                      <a:r>
                        <a:rPr lang="ko-KR" altLang="en-US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억원</a:t>
                      </a:r>
                    </a:p>
                  </a:txBody>
                  <a:tcPr marL="144000" marR="14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6010336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주요서비스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반려견 동반 카페 해외커피 전문점</a:t>
                      </a:r>
                    </a:p>
                  </a:txBody>
                  <a:tcPr marL="144000" marR="14400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0760807"/>
                  </a:ext>
                </a:extLst>
              </a:tr>
              <a:tr h="75600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3056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해외커피</a:t>
                      </a:r>
                      <a:r>
                        <a:rPr lang="en-US" altLang="ko-KR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, </a:t>
                      </a:r>
                      <a:r>
                        <a:rPr lang="ko-KR" altLang="en-US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반려견 동반가능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indent="-108000" algn="l" latinLnBrk="1">
                        <a:lnSpc>
                          <a:spcPct val="13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반려견 동반이 가능</a:t>
                      </a:r>
                    </a:p>
                    <a:p>
                      <a:pPr marL="108000" indent="-108000" algn="l" latinLnBrk="1">
                        <a:lnSpc>
                          <a:spcPct val="13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강아지를 중심으로 수요가 높음</a:t>
                      </a:r>
                    </a:p>
                    <a:p>
                      <a:pPr marL="108000" indent="-108000" algn="l" latinLnBrk="1">
                        <a:lnSpc>
                          <a:spcPct val="13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해외의 인기 커피 판매</a:t>
                      </a:r>
                    </a:p>
                  </a:txBody>
                  <a:tcPr marL="144000" marR="14400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2796244"/>
                  </a:ext>
                </a:extLst>
              </a:tr>
            </a:tbl>
          </a:graphicData>
        </a:graphic>
      </p:graphicFrame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A5BAF1CE-2C6D-3577-AC85-46A71A527A4D}"/>
              </a:ext>
            </a:extLst>
          </p:cNvPr>
          <p:cNvCxnSpPr>
            <a:cxnSpLocks/>
          </p:cNvCxnSpPr>
          <p:nvPr/>
        </p:nvCxnSpPr>
        <p:spPr>
          <a:xfrm>
            <a:off x="6125706" y="3463715"/>
            <a:ext cx="581085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E1A9B79D-8247-CB6B-B918-B1CB569AA21B}"/>
              </a:ext>
            </a:extLst>
          </p:cNvPr>
          <p:cNvCxnSpPr>
            <a:cxnSpLocks/>
          </p:cNvCxnSpPr>
          <p:nvPr/>
        </p:nvCxnSpPr>
        <p:spPr>
          <a:xfrm>
            <a:off x="6125706" y="5006765"/>
            <a:ext cx="581085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CDEC9C43-9C2B-BAD6-389B-CACEEBE9AFBF}"/>
              </a:ext>
            </a:extLst>
          </p:cNvPr>
          <p:cNvGrpSpPr/>
          <p:nvPr/>
        </p:nvGrpSpPr>
        <p:grpSpPr>
          <a:xfrm>
            <a:off x="1154163" y="2062960"/>
            <a:ext cx="4133509" cy="4133509"/>
            <a:chOff x="7711439" y="1976582"/>
            <a:chExt cx="3205018" cy="3205018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2EA5C17E-FBDF-E329-BF78-0336191E52A4}"/>
                </a:ext>
              </a:extLst>
            </p:cNvPr>
            <p:cNvSpPr/>
            <p:nvPr/>
          </p:nvSpPr>
          <p:spPr>
            <a:xfrm>
              <a:off x="7711439" y="1976582"/>
              <a:ext cx="3205018" cy="3205018"/>
            </a:xfrm>
            <a:prstGeom prst="ellipse">
              <a:avLst/>
            </a:prstGeom>
            <a:solidFill>
              <a:schemeClr val="bg1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B619E124-5AFE-A5BF-EBAB-AE2CD51D73B3}"/>
                </a:ext>
              </a:extLst>
            </p:cNvPr>
            <p:cNvSpPr/>
            <p:nvPr/>
          </p:nvSpPr>
          <p:spPr>
            <a:xfrm>
              <a:off x="7959896" y="2225039"/>
              <a:ext cx="2708104" cy="270810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152400" sx="102000" sy="102000" algn="ctr" rotWithShape="0">
                <a:schemeClr val="bg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FB2761CB-FC8D-D198-7D7C-736E1F53A50C}"/>
              </a:ext>
            </a:extLst>
          </p:cNvPr>
          <p:cNvGrpSpPr/>
          <p:nvPr/>
        </p:nvGrpSpPr>
        <p:grpSpPr>
          <a:xfrm>
            <a:off x="4938859" y="2603499"/>
            <a:ext cx="1186847" cy="3131519"/>
            <a:chOff x="2843967" y="1703388"/>
            <a:chExt cx="1147147" cy="3868509"/>
          </a:xfrm>
        </p:grpSpPr>
        <p:cxnSp>
          <p:nvCxnSpPr>
            <p:cNvPr id="24" name="직선 연결선 23">
              <a:extLst>
                <a:ext uri="{FF2B5EF4-FFF2-40B4-BE49-F238E27FC236}">
                  <a16:creationId xmlns:a16="http://schemas.microsoft.com/office/drawing/2014/main" id="{584E5E87-46DD-B2E1-21D0-82997DEDBF10}"/>
                </a:ext>
              </a:extLst>
            </p:cNvPr>
            <p:cNvCxnSpPr>
              <a:cxnSpLocks/>
            </p:cNvCxnSpPr>
            <p:nvPr/>
          </p:nvCxnSpPr>
          <p:spPr>
            <a:xfrm>
              <a:off x="2843967" y="3590584"/>
              <a:ext cx="114714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그룹 24">
              <a:extLst>
                <a:ext uri="{FF2B5EF4-FFF2-40B4-BE49-F238E27FC236}">
                  <a16:creationId xmlns:a16="http://schemas.microsoft.com/office/drawing/2014/main" id="{2DCDEB13-C216-FA63-77EC-27A255E89947}"/>
                </a:ext>
              </a:extLst>
            </p:cNvPr>
            <p:cNvGrpSpPr/>
            <p:nvPr/>
          </p:nvGrpSpPr>
          <p:grpSpPr>
            <a:xfrm>
              <a:off x="3451113" y="1703388"/>
              <a:ext cx="540001" cy="3868509"/>
              <a:chOff x="3538657" y="1406532"/>
              <a:chExt cx="858921" cy="3194328"/>
            </a:xfrm>
          </p:grpSpPr>
          <p:cxnSp>
            <p:nvCxnSpPr>
              <p:cNvPr id="28" name="직선 연결선 27">
                <a:extLst>
                  <a:ext uri="{FF2B5EF4-FFF2-40B4-BE49-F238E27FC236}">
                    <a16:creationId xmlns:a16="http://schemas.microsoft.com/office/drawing/2014/main" id="{A9431299-FF9B-BF9F-11B1-4448D88DD36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538659" y="1406532"/>
                <a:ext cx="0" cy="319432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직선 연결선 28">
                <a:extLst>
                  <a:ext uri="{FF2B5EF4-FFF2-40B4-BE49-F238E27FC236}">
                    <a16:creationId xmlns:a16="http://schemas.microsoft.com/office/drawing/2014/main" id="{B632374B-ED26-CE48-04B1-26C0BF32A383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3968117" y="4171399"/>
                <a:ext cx="1" cy="85892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직선 연결선 29">
                <a:extLst>
                  <a:ext uri="{FF2B5EF4-FFF2-40B4-BE49-F238E27FC236}">
                    <a16:creationId xmlns:a16="http://schemas.microsoft.com/office/drawing/2014/main" id="{3299353F-86DF-2E0F-BFC4-DC74427F2B61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3968116" y="977073"/>
                <a:ext cx="0" cy="85891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A5556952-7D18-4A81-B1B9-314A650668EE}"/>
              </a:ext>
            </a:extLst>
          </p:cNvPr>
          <p:cNvGrpSpPr/>
          <p:nvPr/>
        </p:nvGrpSpPr>
        <p:grpSpPr>
          <a:xfrm>
            <a:off x="2148791" y="3522362"/>
            <a:ext cx="2231381" cy="1293791"/>
            <a:chOff x="2176914" y="1583834"/>
            <a:chExt cx="1787093" cy="1293791"/>
          </a:xfrm>
        </p:grpSpPr>
        <p:sp>
          <p:nvSpPr>
            <p:cNvPr id="5" name="Rectangle 19">
              <a:extLst>
                <a:ext uri="{FF2B5EF4-FFF2-40B4-BE49-F238E27FC236}">
                  <a16:creationId xmlns:a16="http://schemas.microsoft.com/office/drawing/2014/main" id="{CCF1CE8B-9C0D-4A36-8CE0-28B4085D34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1443" y="2446738"/>
              <a:ext cx="1538029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914421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ko-KR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A</a:t>
              </a:r>
              <a:r>
                <a:rPr kumimoji="1" lang="ko-KR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사</a:t>
              </a:r>
              <a:r>
                <a:rPr kumimoji="1" lang="en-US" altLang="ko-KR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, B</a:t>
              </a:r>
              <a:r>
                <a:rPr kumimoji="1" lang="ko-KR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사</a:t>
              </a:r>
              <a:r>
                <a:rPr kumimoji="1" lang="en-US" altLang="ko-KR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, C</a:t>
              </a:r>
              <a:r>
                <a:rPr kumimoji="1" lang="ko-KR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사의</a:t>
              </a:r>
              <a:endParaRPr kumimoji="1" lang="en-US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endParaRPr>
            </a:p>
            <a:p>
              <a:pPr algn="ctr" defTabSz="914421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ko-KR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차별화된 서비스와 강점</a:t>
              </a:r>
              <a:endParaRPr kumimoji="1" lang="en-US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endParaRPr>
            </a:p>
          </p:txBody>
        </p:sp>
        <p:sp>
          <p:nvSpPr>
            <p:cNvPr id="8" name="Rectangle 21">
              <a:extLst>
                <a:ext uri="{FF2B5EF4-FFF2-40B4-BE49-F238E27FC236}">
                  <a16:creationId xmlns:a16="http://schemas.microsoft.com/office/drawing/2014/main" id="{8656C706-1518-4F99-AC92-9189FE55DB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6914" y="1583834"/>
              <a:ext cx="1787093" cy="615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914421" fontAlgn="base">
                <a:spcBef>
                  <a:spcPct val="0"/>
                </a:spcBef>
                <a:spcAft>
                  <a:spcPct val="0"/>
                </a:spcAft>
              </a:pPr>
              <a:r>
                <a:rPr lang="ko-KR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경쟁사 주요 서비스</a:t>
              </a:r>
              <a:endParaRPr lang="en-US" altLang="ko-KR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pPr algn="ctr" defTabSz="914421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ko-KR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&amp; </a:t>
              </a:r>
              <a:r>
                <a:rPr lang="ko-KR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차별성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슬라이드 번호 개체 틀 1">
            <a:extLst>
              <a:ext uri="{FF2B5EF4-FFF2-40B4-BE49-F238E27FC236}">
                <a16:creationId xmlns:a16="http://schemas.microsoft.com/office/drawing/2014/main" id="{98D38D4A-75D5-F619-7811-0C58FAAAE4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1A714-22B6-415B-B621-748EF96EC691}" type="slidenum">
              <a:rPr lang="en-US" altLang="ko-KR" smtClean="0"/>
              <a:pPr/>
              <a:t>3</a:t>
            </a:fld>
            <a:endParaRPr 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ko-KR" dirty="0"/>
              <a:t>3-2 2023</a:t>
            </a:r>
            <a:r>
              <a:rPr lang="ko-KR" altLang="en-US" dirty="0"/>
              <a:t>년 시장전망</a:t>
            </a: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309E5CAF-4343-C299-7086-393A48AEBD39}"/>
              </a:ext>
            </a:extLst>
          </p:cNvPr>
          <p:cNvSpPr/>
          <p:nvPr/>
        </p:nvSpPr>
        <p:spPr>
          <a:xfrm>
            <a:off x="7649669" y="1984358"/>
            <a:ext cx="4028155" cy="633492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21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6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대기업 프랜차이즈 성장</a:t>
            </a:r>
          </a:p>
        </p:txBody>
      </p:sp>
      <p:sp>
        <p:nvSpPr>
          <p:cNvPr id="3" name="Text Box 44">
            <a:extLst>
              <a:ext uri="{FF2B5EF4-FFF2-40B4-BE49-F238E27FC236}">
                <a16:creationId xmlns:a16="http://schemas.microsoft.com/office/drawing/2014/main" id="{5E31EFE3-175A-E4BC-F693-AB8BA158E2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6579" y="3108561"/>
            <a:ext cx="4688422" cy="1363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noAutofit/>
          </a:bodyPr>
          <a:lstStyle/>
          <a:p>
            <a:pPr marL="144003" indent="-144003" defTabSz="91442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프랜차이즈별 인수합병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(M&amp;A) </a:t>
            </a:r>
            <a:r>
              <a:rPr lang="ko-KR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증가</a:t>
            </a:r>
          </a:p>
          <a:p>
            <a:pPr marL="144003" indent="-144003" defTabSz="91442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경쟁력이 취약한 중소기업 프랜차이즈 축소</a:t>
            </a:r>
          </a:p>
          <a:p>
            <a:pPr marL="144003" indent="-144003" defTabSz="91442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대기업 프랜차이즈의 신성장 동력 확보를 위한 해외시장 개척</a:t>
            </a:r>
          </a:p>
          <a:p>
            <a:pPr marL="144003" indent="-144003" defTabSz="91442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프랜차이즈 시장은 이미 과포화 상태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차별화된 가격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서비스 등장 예상</a:t>
            </a:r>
          </a:p>
        </p:txBody>
      </p:sp>
      <p:sp>
        <p:nvSpPr>
          <p:cNvPr id="7" name="Rectangle 21">
            <a:extLst>
              <a:ext uri="{FF2B5EF4-FFF2-40B4-BE49-F238E27FC236}">
                <a16:creationId xmlns:a16="http://schemas.microsoft.com/office/drawing/2014/main" id="{B9DD3300-EFE9-6A80-B3AF-8DC675941A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8780" y="2817911"/>
            <a:ext cx="428812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defTabSz="914421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경쟁력이 강한 프랜차이즈로 시장 개편</a:t>
            </a: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8C0E5C46-1239-A4C5-30F3-95FBDA0363B5}"/>
              </a:ext>
            </a:extLst>
          </p:cNvPr>
          <p:cNvSpPr/>
          <p:nvPr/>
        </p:nvSpPr>
        <p:spPr>
          <a:xfrm>
            <a:off x="7649669" y="4577996"/>
            <a:ext cx="4028155" cy="633492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21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6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소비 트렌드 변화</a:t>
            </a:r>
          </a:p>
        </p:txBody>
      </p:sp>
      <p:sp>
        <p:nvSpPr>
          <p:cNvPr id="9" name="Text Box 44">
            <a:extLst>
              <a:ext uri="{FF2B5EF4-FFF2-40B4-BE49-F238E27FC236}">
                <a16:creationId xmlns:a16="http://schemas.microsoft.com/office/drawing/2014/main" id="{BB23EE7E-A4C9-599E-2E49-74D5C5CA3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6579" y="5702200"/>
            <a:ext cx="4688422" cy="836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noAutofit/>
          </a:bodyPr>
          <a:lstStyle/>
          <a:p>
            <a:pPr marL="144003" indent="-144003" defTabSz="91442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개인 용기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컵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그릇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을 이용한 할인 구매자 증가</a:t>
            </a:r>
          </a:p>
          <a:p>
            <a:pPr marL="144003" indent="-144003" defTabSz="91442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홀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테이크아웃</a:t>
            </a:r>
            <a:r>
              <a:rPr lang="ko-KR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→ 배달 위주로 변경</a:t>
            </a:r>
            <a:r>
              <a: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배달 주문 방식 시스템 강화</a:t>
            </a:r>
          </a:p>
          <a:p>
            <a:pPr marL="144003" indent="-144003" defTabSz="91442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개인 사업자의 증가로 가격 차별화 필수</a:t>
            </a:r>
          </a:p>
        </p:txBody>
      </p:sp>
      <p:sp>
        <p:nvSpPr>
          <p:cNvPr id="10" name="Rectangle 21">
            <a:extLst>
              <a:ext uri="{FF2B5EF4-FFF2-40B4-BE49-F238E27FC236}">
                <a16:creationId xmlns:a16="http://schemas.microsoft.com/office/drawing/2014/main" id="{78C3B5C9-23AB-29BA-93E3-8C54625A63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8780" y="5411549"/>
            <a:ext cx="428812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defTabSz="914421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프랜차이즈 가격의 초 가성비 시대 </a:t>
            </a:r>
          </a:p>
        </p:txBody>
      </p:sp>
      <p:pic>
        <p:nvPicPr>
          <p:cNvPr id="14" name="그림 개체 틀 35" descr="에스프레소 기계의 포타필터에 가루 커피를 넣는 사람의 손만 자른 사진">
            <a:extLst>
              <a:ext uri="{FF2B5EF4-FFF2-40B4-BE49-F238E27FC236}">
                <a16:creationId xmlns:a16="http://schemas.microsoft.com/office/drawing/2014/main" id="{067C3665-314F-BE37-B116-1BEB628833F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699753"/>
            <a:ext cx="6952402" cy="4827546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1D6C3CA5-AB0E-C788-825C-52B5051E331D}"/>
              </a:ext>
            </a:extLst>
          </p:cNvPr>
          <p:cNvSpPr/>
          <p:nvPr/>
        </p:nvSpPr>
        <p:spPr>
          <a:xfrm>
            <a:off x="1" y="1699753"/>
            <a:ext cx="355600" cy="4838633"/>
          </a:xfrm>
          <a:prstGeom prst="rect">
            <a:avLst/>
          </a:pr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0245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70432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51603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>
            <a:extLst>
              <a:ext uri="{FF2B5EF4-FFF2-40B4-BE49-F238E27FC236}">
                <a16:creationId xmlns:a16="http://schemas.microsoft.com/office/drawing/2014/main" id="{9E1D3BFA-EAE8-41E6-860B-7FE2392D413E}"/>
              </a:ext>
            </a:extLst>
          </p:cNvPr>
          <p:cNvSpPr/>
          <p:nvPr/>
        </p:nvSpPr>
        <p:spPr>
          <a:xfrm>
            <a:off x="874815" y="1180051"/>
            <a:ext cx="3826689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>
                <a:solidFill>
                  <a:srgbClr val="FFFF00"/>
                </a:solidFill>
                <a:latin typeface="+mn-ea"/>
              </a:rPr>
              <a:t>신년도 사업계획서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 추천서식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9761AA1B-7A58-40D7-B62F-7A8BF3379CC5}"/>
              </a:ext>
            </a:extLst>
          </p:cNvPr>
          <p:cNvSpPr/>
          <p:nvPr/>
        </p:nvSpPr>
        <p:spPr>
          <a:xfrm>
            <a:off x="874815" y="897615"/>
            <a:ext cx="1984496" cy="3297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E6A6FA9A-D549-4634-A086-7FBB4D80674E}"/>
              </a:ext>
            </a:extLst>
          </p:cNvPr>
          <p:cNvSpPr/>
          <p:nvPr/>
        </p:nvSpPr>
        <p:spPr>
          <a:xfrm>
            <a:off x="10004766" y="1278977"/>
            <a:ext cx="2432357" cy="26381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7" name="직사각형 26">
            <a:hlinkClick r:id="rId3"/>
            <a:extLst>
              <a:ext uri="{FF2B5EF4-FFF2-40B4-BE49-F238E27FC236}">
                <a16:creationId xmlns:a16="http://schemas.microsoft.com/office/drawing/2014/main" id="{379A3E5F-4BB5-4DBA-B46F-81AD925027F6}"/>
              </a:ext>
            </a:extLst>
          </p:cNvPr>
          <p:cNvSpPr>
            <a:spLocks/>
          </p:cNvSpPr>
          <p:nvPr/>
        </p:nvSpPr>
        <p:spPr>
          <a:xfrm>
            <a:off x="9878129" y="4016161"/>
            <a:ext cx="2558992" cy="36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dirty="0">
                <a:latin typeface="+mn-ea"/>
              </a:rPr>
              <a:t>바로가기  </a:t>
            </a:r>
            <a:r>
              <a:rPr lang="en-US" altLang="ko-KR" sz="900" dirty="0">
                <a:latin typeface="+mn-ea"/>
              </a:rPr>
              <a:t>&gt;</a:t>
            </a:r>
            <a:endParaRPr lang="ko-KR" altLang="en-US" sz="900" dirty="0">
              <a:latin typeface="+mn-ea"/>
            </a:endParaRPr>
          </a:p>
        </p:txBody>
      </p:sp>
      <p:pic>
        <p:nvPicPr>
          <p:cNvPr id="28" name="그림 27">
            <a:extLst>
              <a:ext uri="{FF2B5EF4-FFF2-40B4-BE49-F238E27FC236}">
                <a16:creationId xmlns:a16="http://schemas.microsoft.com/office/drawing/2014/main" id="{D407C307-302C-46E5-B448-B44C9AE954A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78130" y="2518873"/>
            <a:ext cx="2558990" cy="1439998"/>
          </a:xfrm>
          <a:prstGeom prst="rect">
            <a:avLst/>
          </a:prstGeom>
        </p:spPr>
      </p:pic>
      <p:sp>
        <p:nvSpPr>
          <p:cNvPr id="29" name="직사각형 28">
            <a:hlinkClick r:id="rId5"/>
            <a:extLst>
              <a:ext uri="{FF2B5EF4-FFF2-40B4-BE49-F238E27FC236}">
                <a16:creationId xmlns:a16="http://schemas.microsoft.com/office/drawing/2014/main" id="{E7D31F37-0A98-4591-8B6F-16A81553F933}"/>
              </a:ext>
            </a:extLst>
          </p:cNvPr>
          <p:cNvSpPr>
            <a:spLocks/>
          </p:cNvSpPr>
          <p:nvPr/>
        </p:nvSpPr>
        <p:spPr>
          <a:xfrm>
            <a:off x="3963262" y="4016161"/>
            <a:ext cx="2558992" cy="36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>
                <a:latin typeface="+mn-ea"/>
              </a:rPr>
              <a:t>바로가기  </a:t>
            </a:r>
            <a:r>
              <a:rPr lang="en-US" altLang="ko-KR" sz="900" dirty="0">
                <a:latin typeface="+mn-ea"/>
              </a:rPr>
              <a:t>&gt;</a:t>
            </a:r>
            <a:endParaRPr lang="ko-KR" altLang="en-US" sz="900" dirty="0">
              <a:latin typeface="+mn-ea"/>
            </a:endParaRPr>
          </a:p>
        </p:txBody>
      </p:sp>
      <p:pic>
        <p:nvPicPr>
          <p:cNvPr id="30" name="그림 29">
            <a:extLst>
              <a:ext uri="{FF2B5EF4-FFF2-40B4-BE49-F238E27FC236}">
                <a16:creationId xmlns:a16="http://schemas.microsoft.com/office/drawing/2014/main" id="{6857FC3C-1938-4D89-ADC2-21C2327C855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63264" y="2518873"/>
            <a:ext cx="2558988" cy="1439998"/>
          </a:xfrm>
          <a:prstGeom prst="rect">
            <a:avLst/>
          </a:prstGeom>
        </p:spPr>
      </p:pic>
      <p:sp>
        <p:nvSpPr>
          <p:cNvPr id="31" name="직사각형 30">
            <a:hlinkClick r:id="rId7"/>
            <a:extLst>
              <a:ext uri="{FF2B5EF4-FFF2-40B4-BE49-F238E27FC236}">
                <a16:creationId xmlns:a16="http://schemas.microsoft.com/office/drawing/2014/main" id="{F814F91F-80CA-4ADE-BE43-26318CBA13E9}"/>
              </a:ext>
            </a:extLst>
          </p:cNvPr>
          <p:cNvSpPr>
            <a:spLocks/>
          </p:cNvSpPr>
          <p:nvPr/>
        </p:nvSpPr>
        <p:spPr>
          <a:xfrm>
            <a:off x="1005824" y="4016161"/>
            <a:ext cx="2558992" cy="36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>
                <a:latin typeface="+mn-ea"/>
              </a:rPr>
              <a:t>바로가기  </a:t>
            </a:r>
            <a:r>
              <a:rPr lang="en-US" altLang="ko-KR" sz="900" dirty="0">
                <a:latin typeface="+mn-ea"/>
              </a:rPr>
              <a:t>&gt;</a:t>
            </a:r>
            <a:endParaRPr lang="ko-KR" altLang="en-US" sz="900" dirty="0">
              <a:latin typeface="+mn-ea"/>
            </a:endParaRPr>
          </a:p>
        </p:txBody>
      </p:sp>
      <p:pic>
        <p:nvPicPr>
          <p:cNvPr id="32" name="그림 31">
            <a:extLst>
              <a:ext uri="{FF2B5EF4-FFF2-40B4-BE49-F238E27FC236}">
                <a16:creationId xmlns:a16="http://schemas.microsoft.com/office/drawing/2014/main" id="{42DFC800-BF8D-46C1-8AB4-7B88FE4A1C5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5825" y="2518873"/>
            <a:ext cx="2558990" cy="1439998"/>
          </a:xfrm>
          <a:prstGeom prst="rect">
            <a:avLst/>
          </a:prstGeom>
        </p:spPr>
      </p:pic>
      <p:sp>
        <p:nvSpPr>
          <p:cNvPr id="33" name="직사각형 32">
            <a:hlinkClick r:id="rId9"/>
            <a:extLst>
              <a:ext uri="{FF2B5EF4-FFF2-40B4-BE49-F238E27FC236}">
                <a16:creationId xmlns:a16="http://schemas.microsoft.com/office/drawing/2014/main" id="{73AE15EC-6EC3-4A25-808D-B9C1D43DFA5A}"/>
              </a:ext>
            </a:extLst>
          </p:cNvPr>
          <p:cNvSpPr>
            <a:spLocks/>
          </p:cNvSpPr>
          <p:nvPr/>
        </p:nvSpPr>
        <p:spPr>
          <a:xfrm>
            <a:off x="1005827" y="6303506"/>
            <a:ext cx="2558992" cy="36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>
                <a:latin typeface="+mn-ea"/>
              </a:rPr>
              <a:t>바로가기  </a:t>
            </a:r>
            <a:r>
              <a:rPr lang="en-US" altLang="ko-KR" sz="900" dirty="0">
                <a:latin typeface="+mn-ea"/>
              </a:rPr>
              <a:t>&gt;</a:t>
            </a:r>
            <a:endParaRPr lang="ko-KR" altLang="en-US" sz="900" dirty="0">
              <a:latin typeface="+mn-ea"/>
            </a:endParaRPr>
          </a:p>
        </p:txBody>
      </p:sp>
      <p:pic>
        <p:nvPicPr>
          <p:cNvPr id="34" name="그림 33">
            <a:extLst>
              <a:ext uri="{FF2B5EF4-FFF2-40B4-BE49-F238E27FC236}">
                <a16:creationId xmlns:a16="http://schemas.microsoft.com/office/drawing/2014/main" id="{ECF9F48C-01EB-4BB6-8948-810E23FD4EE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5827" y="4806644"/>
            <a:ext cx="2558992" cy="1439433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35" name="직사각형 34">
            <a:hlinkClick r:id="rId11"/>
            <a:extLst>
              <a:ext uri="{FF2B5EF4-FFF2-40B4-BE49-F238E27FC236}">
                <a16:creationId xmlns:a16="http://schemas.microsoft.com/office/drawing/2014/main" id="{A84ABB5F-FF95-489E-8E26-A9C5D7BD3036}"/>
              </a:ext>
            </a:extLst>
          </p:cNvPr>
          <p:cNvSpPr>
            <a:spLocks/>
          </p:cNvSpPr>
          <p:nvPr/>
        </p:nvSpPr>
        <p:spPr>
          <a:xfrm>
            <a:off x="1005828" y="6303506"/>
            <a:ext cx="2558992" cy="36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dirty="0">
                <a:latin typeface="+mn-ea"/>
              </a:rPr>
              <a:t>바로가기  </a:t>
            </a:r>
            <a:r>
              <a:rPr lang="en-US" altLang="ko-KR" sz="900" dirty="0">
                <a:latin typeface="+mn-ea"/>
              </a:rPr>
              <a:t>&gt;</a:t>
            </a:r>
            <a:endParaRPr lang="ko-KR" altLang="en-US" sz="900" dirty="0">
              <a:latin typeface="+mn-ea"/>
            </a:endParaRPr>
          </a:p>
        </p:txBody>
      </p:sp>
      <p:pic>
        <p:nvPicPr>
          <p:cNvPr id="36" name="그림 35">
            <a:extLst>
              <a:ext uri="{FF2B5EF4-FFF2-40B4-BE49-F238E27FC236}">
                <a16:creationId xmlns:a16="http://schemas.microsoft.com/office/drawing/2014/main" id="{B1D7B5A4-CB72-4662-853F-36BEDCCB88A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5829" y="4806361"/>
            <a:ext cx="2558990" cy="1439999"/>
          </a:xfrm>
          <a:prstGeom prst="rect">
            <a:avLst/>
          </a:prstGeom>
        </p:spPr>
      </p:pic>
      <p:sp>
        <p:nvSpPr>
          <p:cNvPr id="37" name="직사각형 36">
            <a:hlinkClick r:id="rId13"/>
            <a:extLst>
              <a:ext uri="{FF2B5EF4-FFF2-40B4-BE49-F238E27FC236}">
                <a16:creationId xmlns:a16="http://schemas.microsoft.com/office/drawing/2014/main" id="{8D8156C0-727E-42A0-9D20-CA314DD1CA06}"/>
              </a:ext>
            </a:extLst>
          </p:cNvPr>
          <p:cNvSpPr>
            <a:spLocks/>
          </p:cNvSpPr>
          <p:nvPr/>
        </p:nvSpPr>
        <p:spPr>
          <a:xfrm>
            <a:off x="3963262" y="6303506"/>
            <a:ext cx="2558992" cy="36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dirty="0">
                <a:latin typeface="+mn-ea"/>
              </a:rPr>
              <a:t>바로가기  </a:t>
            </a:r>
            <a:r>
              <a:rPr lang="en-US" altLang="ko-KR" sz="900" dirty="0">
                <a:latin typeface="+mn-ea"/>
              </a:rPr>
              <a:t>&gt;</a:t>
            </a:r>
            <a:endParaRPr lang="ko-KR" altLang="en-US" sz="900" dirty="0">
              <a:latin typeface="+mn-ea"/>
            </a:endParaRPr>
          </a:p>
        </p:txBody>
      </p:sp>
      <p:pic>
        <p:nvPicPr>
          <p:cNvPr id="38" name="그림 37">
            <a:extLst>
              <a:ext uri="{FF2B5EF4-FFF2-40B4-BE49-F238E27FC236}">
                <a16:creationId xmlns:a16="http://schemas.microsoft.com/office/drawing/2014/main" id="{06850041-BB05-458B-9870-4799ADCD61C2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63263" y="4806360"/>
            <a:ext cx="2558990" cy="1440000"/>
          </a:xfrm>
          <a:prstGeom prst="rect">
            <a:avLst/>
          </a:prstGeom>
        </p:spPr>
      </p:pic>
      <p:sp>
        <p:nvSpPr>
          <p:cNvPr id="39" name="직사각형 38">
            <a:hlinkClick r:id="rId9"/>
            <a:extLst>
              <a:ext uri="{FF2B5EF4-FFF2-40B4-BE49-F238E27FC236}">
                <a16:creationId xmlns:a16="http://schemas.microsoft.com/office/drawing/2014/main" id="{38F17CBA-FE6B-415D-AE60-D69EC1D81F7D}"/>
              </a:ext>
            </a:extLst>
          </p:cNvPr>
          <p:cNvSpPr>
            <a:spLocks/>
          </p:cNvSpPr>
          <p:nvPr/>
        </p:nvSpPr>
        <p:spPr>
          <a:xfrm>
            <a:off x="6920696" y="6303506"/>
            <a:ext cx="2558992" cy="36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>
                <a:latin typeface="+mn-ea"/>
              </a:rPr>
              <a:t>바로가기  </a:t>
            </a:r>
            <a:r>
              <a:rPr lang="en-US" altLang="ko-KR" sz="900" dirty="0">
                <a:latin typeface="+mn-ea"/>
              </a:rPr>
              <a:t>&gt;</a:t>
            </a:r>
            <a:endParaRPr lang="ko-KR" altLang="en-US" sz="900" dirty="0">
              <a:latin typeface="+mn-ea"/>
            </a:endParaRPr>
          </a:p>
        </p:txBody>
      </p:sp>
      <p:pic>
        <p:nvPicPr>
          <p:cNvPr id="40" name="그림 39">
            <a:extLst>
              <a:ext uri="{FF2B5EF4-FFF2-40B4-BE49-F238E27FC236}">
                <a16:creationId xmlns:a16="http://schemas.microsoft.com/office/drawing/2014/main" id="{BFFF242E-945B-4F79-9121-7183E43A45E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" r="20"/>
          <a:stretch/>
        </p:blipFill>
        <p:spPr>
          <a:xfrm>
            <a:off x="6920696" y="4806360"/>
            <a:ext cx="2558992" cy="144000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44" name="직사각형 43">
            <a:hlinkClick r:id="rId15"/>
            <a:extLst>
              <a:ext uri="{FF2B5EF4-FFF2-40B4-BE49-F238E27FC236}">
                <a16:creationId xmlns:a16="http://schemas.microsoft.com/office/drawing/2014/main" id="{3ABA8DE7-5A9E-40AE-B117-7B39F32E8889}"/>
              </a:ext>
            </a:extLst>
          </p:cNvPr>
          <p:cNvSpPr>
            <a:spLocks/>
          </p:cNvSpPr>
          <p:nvPr/>
        </p:nvSpPr>
        <p:spPr>
          <a:xfrm>
            <a:off x="9878131" y="6303506"/>
            <a:ext cx="2558992" cy="36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>
                <a:latin typeface="+mn-ea"/>
              </a:rPr>
              <a:t>바로가기  </a:t>
            </a:r>
            <a:r>
              <a:rPr lang="en-US" altLang="ko-KR" sz="900" dirty="0">
                <a:latin typeface="+mn-ea"/>
              </a:rPr>
              <a:t>&gt;</a:t>
            </a:r>
            <a:endParaRPr lang="ko-KR" altLang="en-US" sz="900" dirty="0">
              <a:latin typeface="+mn-ea"/>
            </a:endParaRPr>
          </a:p>
        </p:txBody>
      </p:sp>
      <p:pic>
        <p:nvPicPr>
          <p:cNvPr id="45" name="그림 44">
            <a:extLst>
              <a:ext uri="{FF2B5EF4-FFF2-40B4-BE49-F238E27FC236}">
                <a16:creationId xmlns:a16="http://schemas.microsoft.com/office/drawing/2014/main" id="{81A788F4-3260-481D-8FEF-A064AA5E7B11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78635" y="4806644"/>
            <a:ext cx="2557984" cy="1439433"/>
          </a:xfrm>
          <a:prstGeom prst="rect">
            <a:avLst/>
          </a:prstGeom>
        </p:spPr>
      </p:pic>
      <p:sp>
        <p:nvSpPr>
          <p:cNvPr id="4" name="직사각형 3">
            <a:hlinkClick r:id="rId17"/>
            <a:extLst>
              <a:ext uri="{FF2B5EF4-FFF2-40B4-BE49-F238E27FC236}">
                <a16:creationId xmlns:a16="http://schemas.microsoft.com/office/drawing/2014/main" id="{13D80B13-0C89-9E55-A303-1C8A1D363FF3}"/>
              </a:ext>
            </a:extLst>
          </p:cNvPr>
          <p:cNvSpPr>
            <a:spLocks/>
          </p:cNvSpPr>
          <p:nvPr/>
        </p:nvSpPr>
        <p:spPr>
          <a:xfrm>
            <a:off x="6920692" y="4016161"/>
            <a:ext cx="2558992" cy="36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>
                <a:latin typeface="+mn-ea"/>
              </a:rPr>
              <a:t>바로가기  </a:t>
            </a:r>
            <a:r>
              <a:rPr lang="en-US" altLang="ko-KR" sz="900" dirty="0">
                <a:latin typeface="+mn-ea"/>
              </a:rPr>
              <a:t>&gt;</a:t>
            </a:r>
            <a:endParaRPr lang="ko-KR" altLang="en-US" sz="900" dirty="0">
              <a:latin typeface="+mn-ea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CA5483FB-CE36-6346-A06A-E55E5DED2012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20693" y="2518873"/>
            <a:ext cx="2558990" cy="1439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3279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43275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2023_카페창업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564D48"/>
      </a:accent1>
      <a:accent2>
        <a:srgbClr val="C89224"/>
      </a:accent2>
      <a:accent3>
        <a:srgbClr val="EED8C2"/>
      </a:accent3>
      <a:accent4>
        <a:srgbClr val="976757"/>
      </a:accent4>
      <a:accent5>
        <a:srgbClr val="DBCDC8"/>
      </a:accent5>
      <a:accent6>
        <a:srgbClr val="FEFEFE"/>
      </a:accent6>
      <a:hlink>
        <a:srgbClr val="9454C3"/>
      </a:hlink>
      <a:folHlink>
        <a:srgbClr val="3EBBF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4756</TotalTime>
  <Words>299</Words>
  <Application>Microsoft Office PowerPoint</Application>
  <PresentationFormat>사용자 지정</PresentationFormat>
  <Paragraphs>66</Paragraphs>
  <Slides>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1" baseType="lpstr"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[비즈폼] 신년도 사업계획서</dc:title>
  <dc:creator>㈜비즈폼</dc:creator>
  <dc:description>무단 복제 배포시 법적 불이익을 받을 수 있습니다.</dc:description>
  <cp:lastModifiedBy>비즈폼</cp:lastModifiedBy>
  <cp:revision>680</cp:revision>
  <dcterms:created xsi:type="dcterms:W3CDTF">2014-10-24T01:49:55Z</dcterms:created>
  <dcterms:modified xsi:type="dcterms:W3CDTF">2022-11-24T04:59:34Z</dcterms:modified>
  <cp:category>본 문서의 저작권은 비즈폼에 있습니다.</cp:category>
</cp:coreProperties>
</file>