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11" r:id="rId2"/>
    <p:sldId id="310" r:id="rId3"/>
    <p:sldId id="271" r:id="rId4"/>
    <p:sldId id="312" r:id="rId5"/>
    <p:sldId id="313" r:id="rId6"/>
    <p:sldId id="315" r:id="rId7"/>
    <p:sldId id="316" r:id="rId8"/>
    <p:sldId id="314" r:id="rId9"/>
    <p:sldId id="300" r:id="rId10"/>
  </p:sldIdLst>
  <p:sldSz cx="10691813" cy="7559675"/>
  <p:notesSz cx="6858000" cy="10059988"/>
  <p:defaultTextStyle>
    <a:defPPr>
      <a:defRPr lang="ko-KR"/>
    </a:defPPr>
    <a:lvl1pPr marL="0" algn="l" defTabSz="1042873" rtl="0" eaLnBrk="1" latinLnBrk="1" hangingPunct="1">
      <a:defRPr sz="2053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1042873" rtl="0" eaLnBrk="1" latinLnBrk="1" hangingPunct="1">
      <a:defRPr sz="2053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1042873" rtl="0" eaLnBrk="1" latinLnBrk="1" hangingPunct="1">
      <a:defRPr sz="2053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1042873" rtl="0" eaLnBrk="1" latinLnBrk="1" hangingPunct="1">
      <a:defRPr sz="2053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1042873" rtl="0" eaLnBrk="1" latinLnBrk="1" hangingPunct="1">
      <a:defRPr sz="2053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1042873" rtl="0" eaLnBrk="1" latinLnBrk="1" hangingPunct="1">
      <a:defRPr sz="2053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1042873" rtl="0" eaLnBrk="1" latinLnBrk="1" hangingPunct="1">
      <a:defRPr sz="2053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1042873" rtl="0" eaLnBrk="1" latinLnBrk="1" hangingPunct="1">
      <a:defRPr sz="2053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1042873" rtl="0" eaLnBrk="1" latinLnBrk="1" hangingPunct="1">
      <a:defRPr sz="205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69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DBFD"/>
    <a:srgbClr val="5E77CA"/>
    <a:srgbClr val="D5E0F7"/>
    <a:srgbClr val="7188D1"/>
    <a:srgbClr val="9BB4EB"/>
    <a:srgbClr val="6B9737"/>
    <a:srgbClr val="A1ADD3"/>
    <a:srgbClr val="465997"/>
    <a:srgbClr val="393D4A"/>
    <a:srgbClr val="232C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0A1B5D5-9B99-4C35-A422-299274C87663}" styleName="보통 스타일 1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밝은 스타일 1 - 강조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632" autoAdjust="0"/>
  </p:normalViewPr>
  <p:slideViewPr>
    <p:cSldViewPr>
      <p:cViewPr>
        <p:scale>
          <a:sx n="100" d="100"/>
          <a:sy n="100" d="100"/>
        </p:scale>
        <p:origin x="744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4092" y="96"/>
      </p:cViewPr>
      <p:guideLst>
        <p:guide orient="horz" pos="3169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국내</c:v>
                </c:pt>
              </c:strCache>
            </c:strRef>
          </c:tx>
          <c:spPr>
            <a:solidFill>
              <a:srgbClr val="5E77CA"/>
            </a:solidFill>
            <a:ln>
              <a:solidFill>
                <a:srgbClr val="5E77CA"/>
              </a:solidFill>
            </a:ln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250</c:v>
                </c:pt>
                <c:pt idx="1">
                  <c:v>200</c:v>
                </c:pt>
                <c:pt idx="2">
                  <c:v>190</c:v>
                </c:pt>
                <c:pt idx="3">
                  <c:v>195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1D-4BD1-B418-422247F41FAC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해외</c:v>
                </c:pt>
              </c:strCache>
            </c:strRef>
          </c:tx>
          <c:spPr>
            <a:solidFill>
              <a:srgbClr val="C4DBFD"/>
            </a:solidFill>
            <a:ln>
              <a:noFill/>
            </a:ln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150</c:v>
                </c:pt>
                <c:pt idx="1">
                  <c:v>270</c:v>
                </c:pt>
                <c:pt idx="2">
                  <c:v>250</c:v>
                </c:pt>
                <c:pt idx="3">
                  <c:v>260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1D-4BD1-B418-422247F41F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4473856"/>
        <c:axId val="111899776"/>
      </c:barChart>
      <c:catAx>
        <c:axId val="74473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38100">
            <a:noFill/>
          </a:ln>
        </c:spPr>
        <c:txPr>
          <a:bodyPr rot="0" vert="horz"/>
          <a:lstStyle/>
          <a:p>
            <a:pPr>
              <a:defRPr sz="800"/>
            </a:pPr>
            <a:endParaRPr lang="ko-KR"/>
          </a:p>
        </c:txPr>
        <c:crossAx val="111899776"/>
        <c:crosses val="autoZero"/>
        <c:auto val="1"/>
        <c:lblAlgn val="ctr"/>
        <c:lblOffset val="100"/>
        <c:noMultiLvlLbl val="0"/>
      </c:catAx>
      <c:valAx>
        <c:axId val="11189977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w="9525">
            <a:solidFill>
              <a:schemeClr val="bg1">
                <a:lumMod val="75000"/>
              </a:schemeClr>
            </a:solidFill>
          </a:ln>
        </c:spPr>
        <c:txPr>
          <a:bodyPr rot="0" vert="horz"/>
          <a:lstStyle/>
          <a:p>
            <a:pPr>
              <a:defRPr sz="800"/>
            </a:pPr>
            <a:endParaRPr lang="ko-KR"/>
          </a:p>
        </c:txPr>
        <c:crossAx val="74473856"/>
        <c:crosses val="autoZero"/>
        <c:crossBetween val="between"/>
      </c:valAx>
      <c:spPr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87454482244635E-2"/>
          <c:y val="5.8069185048660481E-2"/>
          <c:w val="0.85955158714570834"/>
          <c:h val="0.6012209908673008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백화점</c:v>
                </c:pt>
              </c:strCache>
            </c:strRef>
          </c:tx>
          <c:spPr>
            <a:solidFill>
              <a:srgbClr val="5E77CA"/>
            </a:solidFill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5E77CA"/>
              </a:solidFill>
              <a:ln w="9525" cap="flat" cmpd="sng" algn="ctr">
                <a:noFill/>
                <a:prstDash val="solid"/>
              </a:ln>
              <a:effectLst/>
            </c:spPr>
            <c:extLst>
              <c:ext xmlns:c16="http://schemas.microsoft.com/office/drawing/2014/chart" uri="{C3380CC4-5D6E-409C-BE32-E72D297353CC}">
                <c16:uniqueId val="{00000001-36F6-4117-AF19-862730D5607C}"/>
              </c:ext>
            </c:extLst>
          </c:dPt>
          <c:dPt>
            <c:idx val="1"/>
            <c:invertIfNegative val="0"/>
            <c:bubble3D val="0"/>
            <c:spPr>
              <a:solidFill>
                <a:srgbClr val="5E77CA"/>
              </a:solidFill>
              <a:ln w="9525" cap="flat" cmpd="sng" algn="ctr">
                <a:noFill/>
                <a:prstDash val="solid"/>
              </a:ln>
              <a:effectLst/>
            </c:spPr>
            <c:extLst>
              <c:ext xmlns:c16="http://schemas.microsoft.com/office/drawing/2014/chart" uri="{C3380CC4-5D6E-409C-BE32-E72D297353CC}">
                <c16:uniqueId val="{00000003-36F6-4117-AF19-862730D5607C}"/>
              </c:ext>
            </c:extLst>
          </c:dPt>
          <c:dPt>
            <c:idx val="2"/>
            <c:invertIfNegative val="0"/>
            <c:bubble3D val="0"/>
            <c:spPr>
              <a:solidFill>
                <a:srgbClr val="5E77C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6F6-4117-AF19-862730D5607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ko-K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</c:f>
              <c:strCache>
                <c:ptCount val="1"/>
                <c:pt idx="0">
                  <c:v>내용1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6F6-4117-AF19-862730D5607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SSM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ko-K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</c:f>
              <c:strCache>
                <c:ptCount val="1"/>
                <c:pt idx="0">
                  <c:v>내용1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6F6-4117-AF19-862730D5607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매장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 i="0">
                    <a:solidFill>
                      <a:schemeClr val="bg1"/>
                    </a:solidFill>
                  </a:defRPr>
                </a:pPr>
                <a:endParaRPr lang="ko-K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</c:f>
              <c:strCache>
                <c:ptCount val="1"/>
                <c:pt idx="0">
                  <c:v>내용1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6F6-4117-AF19-862730D5607C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765346736"/>
        <c:axId val="686028736"/>
      </c:barChart>
      <c:valAx>
        <c:axId val="686028736"/>
        <c:scaling>
          <c:orientation val="minMax"/>
        </c:scaling>
        <c:delete val="0"/>
        <c:axPos val="b"/>
        <c:majorGridlines/>
        <c:numFmt formatCode="0%" sourceLinked="1"/>
        <c:majorTickMark val="in"/>
        <c:minorTickMark val="none"/>
        <c:tickLblPos val="nextTo"/>
        <c:spPr>
          <a:ln/>
        </c:spPr>
        <c:txPr>
          <a:bodyPr/>
          <a:lstStyle/>
          <a:p>
            <a:pPr>
              <a:defRPr sz="1000"/>
            </a:pPr>
            <a:endParaRPr lang="ko-KR"/>
          </a:p>
        </c:txPr>
        <c:crossAx val="765346736"/>
        <c:crosses val="autoZero"/>
        <c:crossBetween val="between"/>
      </c:valAx>
      <c:catAx>
        <c:axId val="7653467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86028736"/>
        <c:crosses val="autoZero"/>
        <c:auto val="1"/>
        <c:lblAlgn val="ctr"/>
        <c:lblOffset val="100"/>
        <c:noMultiLvlLbl val="0"/>
      </c:catAx>
    </c:plotArea>
    <c:legend>
      <c:legendPos val="b"/>
      <c:overlay val="0"/>
      <c:txPr>
        <a:bodyPr/>
        <a:lstStyle/>
        <a:p>
          <a:pPr>
            <a:defRPr sz="1100"/>
          </a:pPr>
          <a:endParaRPr lang="ko-KR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04F13-B58A-4A84-BC95-451B95E5D20A}" type="datetimeFigureOut">
              <a:rPr lang="ko-KR" altLang="en-US" smtClean="0"/>
              <a:t>2019-04-30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555163"/>
            <a:ext cx="2971800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3"/>
          </p:nvPr>
        </p:nvSpPr>
        <p:spPr>
          <a:xfrm>
            <a:off x="3884613" y="9555163"/>
            <a:ext cx="2971800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1FC39D-908D-4FBB-83E9-58635DB941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6895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299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299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F6F737-001C-460A-AB3F-AA733762A5B1}" type="datetimeFigureOut">
              <a:rPr lang="ko-KR" altLang="en-US" smtClean="0"/>
              <a:pPr/>
              <a:t>2019-04-30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62000" y="754063"/>
            <a:ext cx="5334000" cy="37734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78494"/>
            <a:ext cx="5486400" cy="452699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555243"/>
            <a:ext cx="2971800" cy="50299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9555243"/>
            <a:ext cx="2971800" cy="50299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5DC0B0-1A9C-44D6-BCE3-F90D8AB8903C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40307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873" rtl="0" eaLnBrk="1" latinLnBrk="1" hangingPunct="1">
      <a:defRPr sz="1369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1042873" rtl="0" eaLnBrk="1" latinLnBrk="1" hangingPunct="1">
      <a:defRPr sz="1369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1042873" rtl="0" eaLnBrk="1" latinLnBrk="1" hangingPunct="1">
      <a:defRPr sz="1369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1042873" rtl="0" eaLnBrk="1" latinLnBrk="1" hangingPunct="1">
      <a:defRPr sz="1369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1042873" rtl="0" eaLnBrk="1" latinLnBrk="1" hangingPunct="1">
      <a:defRPr sz="1369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1042873" rtl="0" eaLnBrk="1" latinLnBrk="1" hangingPunct="1">
      <a:defRPr sz="1369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1042873" rtl="0" eaLnBrk="1" latinLnBrk="1" hangingPunct="1">
      <a:defRPr sz="1369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1042873" rtl="0" eaLnBrk="1" latinLnBrk="1" hangingPunct="1">
      <a:defRPr sz="1369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1042873" rtl="0" eaLnBrk="1" latinLnBrk="1" hangingPunct="1">
      <a:defRPr sz="136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62000" y="754063"/>
            <a:ext cx="5334000" cy="37734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DC0B0-1A9C-44D6-BCE3-F90D8AB8903C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앞표지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2F6840F9-6335-49BF-8513-66219D19D933}" type="datetime1">
              <a:rPr lang="ko-KR" altLang="en-US" smtClean="0"/>
              <a:pPr/>
              <a:t>2019-04-30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4751747" y="2477001"/>
            <a:ext cx="5940066" cy="1650617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4877854" y="3205446"/>
            <a:ext cx="5813959" cy="866615"/>
          </a:xfrm>
          <a:prstGeom prst="rect">
            <a:avLst/>
          </a:prstGeom>
        </p:spPr>
        <p:txBody>
          <a:bodyPr/>
          <a:lstStyle>
            <a:lvl1pPr algn="l">
              <a:defRPr sz="40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8" name="직사각형 7"/>
          <p:cNvSpPr/>
          <p:nvPr userDrawn="1"/>
        </p:nvSpPr>
        <p:spPr>
          <a:xfrm rot="5400000" flipH="1" flipV="1">
            <a:off x="5946488" y="1286419"/>
            <a:ext cx="423538" cy="3106118"/>
          </a:xfrm>
          <a:prstGeom prst="rect">
            <a:avLst/>
          </a:prstGeom>
          <a:solidFill>
            <a:srgbClr val="5E77C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/>
          </a:p>
        </p:txBody>
      </p:sp>
      <p:sp>
        <p:nvSpPr>
          <p:cNvPr id="9" name="직사각형 8"/>
          <p:cNvSpPr/>
          <p:nvPr userDrawn="1"/>
        </p:nvSpPr>
        <p:spPr>
          <a:xfrm rot="5400000" flipH="1" flipV="1">
            <a:off x="7435880" y="1443483"/>
            <a:ext cx="571799" cy="5940067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/>
          </a:p>
        </p:txBody>
      </p:sp>
      <p:sp>
        <p:nvSpPr>
          <p:cNvPr id="10" name="직각 삼각형 9"/>
          <p:cNvSpPr/>
          <p:nvPr userDrawn="1"/>
        </p:nvSpPr>
        <p:spPr>
          <a:xfrm rot="10800000">
            <a:off x="4600983" y="3051247"/>
            <a:ext cx="150763" cy="150763"/>
          </a:xfrm>
          <a:prstGeom prst="rtTriangle">
            <a:avLst/>
          </a:prstGeom>
          <a:solidFill>
            <a:srgbClr val="466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258" name="텍스트 개체 틀 19"/>
          <p:cNvSpPr>
            <a:spLocks noGrp="1"/>
          </p:cNvSpPr>
          <p:nvPr>
            <p:ph type="body" sz="quarter" idx="18" hasCustomPrompt="1"/>
          </p:nvPr>
        </p:nvSpPr>
        <p:spPr>
          <a:xfrm>
            <a:off x="4877854" y="4239382"/>
            <a:ext cx="5813959" cy="2215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80000"/>
              </a:lnSpc>
              <a:buNone/>
              <a:defRPr sz="105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ko-KR" altLang="en-US" dirty="0"/>
              <a:t>내용을 입력하세요</a:t>
            </a:r>
          </a:p>
        </p:txBody>
      </p:sp>
      <p:sp>
        <p:nvSpPr>
          <p:cNvPr id="257" name="텍스트 개체 틀 19"/>
          <p:cNvSpPr>
            <a:spLocks noGrp="1"/>
          </p:cNvSpPr>
          <p:nvPr>
            <p:ph type="body" sz="quarter" idx="17" hasCustomPrompt="1"/>
          </p:nvPr>
        </p:nvSpPr>
        <p:spPr>
          <a:xfrm>
            <a:off x="4877854" y="2597800"/>
            <a:ext cx="5652628" cy="452432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0" indent="0" algn="l">
              <a:lnSpc>
                <a:spcPct val="130000"/>
              </a:lnSpc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2823750"/>
            <a:ext cx="10691813" cy="475325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2" name="텍스트 개체 틀 210"/>
          <p:cNvSpPr>
            <a:spLocks noGrp="1"/>
          </p:cNvSpPr>
          <p:nvPr>
            <p:ph type="body" sz="quarter" idx="10" hasCustomPrompt="1"/>
          </p:nvPr>
        </p:nvSpPr>
        <p:spPr>
          <a:xfrm>
            <a:off x="593378" y="3323034"/>
            <a:ext cx="3073938" cy="892552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 defTabSz="914400" rtl="0" eaLnBrk="1" latin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 lang="ko-KR" altLang="en-US" sz="4000" b="1" kern="1200" dirty="0">
                <a:solidFill>
                  <a:srgbClr val="5E77CA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342900" lvl="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ko-KR" altLang="en-US" dirty="0"/>
              <a:t>목차</a:t>
            </a:r>
          </a:p>
        </p:txBody>
      </p:sp>
      <p:sp>
        <p:nvSpPr>
          <p:cNvPr id="73" name="텍스트 개체 틀 5"/>
          <p:cNvSpPr>
            <a:spLocks noGrp="1"/>
          </p:cNvSpPr>
          <p:nvPr>
            <p:ph type="body" sz="quarter" idx="12" hasCustomPrompt="1"/>
          </p:nvPr>
        </p:nvSpPr>
        <p:spPr>
          <a:xfrm>
            <a:off x="1114015" y="4396165"/>
            <a:ext cx="2071651" cy="3724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ct val="130000"/>
              </a:lnSpc>
              <a:buNone/>
              <a:defRPr sz="1400" b="1" u="none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ko-KR" dirty="0"/>
              <a:t>01 </a:t>
            </a:r>
            <a:r>
              <a:rPr lang="ko-KR" altLang="en-US" dirty="0"/>
              <a:t>내용을 입력하세요</a:t>
            </a:r>
          </a:p>
        </p:txBody>
      </p:sp>
      <p:sp>
        <p:nvSpPr>
          <p:cNvPr id="74" name="텍스트 개체 틀 62"/>
          <p:cNvSpPr>
            <a:spLocks noGrp="1"/>
          </p:cNvSpPr>
          <p:nvPr>
            <p:ph type="body" sz="quarter" idx="29" hasCustomPrompt="1"/>
          </p:nvPr>
        </p:nvSpPr>
        <p:spPr>
          <a:xfrm>
            <a:off x="1114015" y="4779469"/>
            <a:ext cx="1848039" cy="105259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marR="0" indent="-342900" algn="l" defTabSz="914400" rtl="0" eaLnBrk="1" fontAlgn="auto" latinLnBrk="1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/>
                </a:solidFill>
              </a:defRPr>
            </a:lvl1pPr>
            <a:lvl2pPr>
              <a:buNone/>
              <a:defRPr sz="1200"/>
            </a:lvl2pPr>
            <a:lvl3pPr>
              <a:buNone/>
              <a:defRPr sz="1200"/>
            </a:lvl3pPr>
            <a:lvl4pPr>
              <a:buNone/>
              <a:defRPr sz="1200"/>
            </a:lvl4pPr>
            <a:lvl5pPr>
              <a:buNone/>
              <a:defRPr sz="1200"/>
            </a:lvl5pPr>
          </a:lstStyle>
          <a:p>
            <a:pPr lvl="0"/>
            <a:r>
              <a:rPr lang="ko-KR" altLang="en-US" dirty="0"/>
              <a:t>내용을 입력하세요</a:t>
            </a:r>
            <a:endParaRPr lang="en-US" altLang="ko-KR" dirty="0"/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ko-KR" altLang="en-US" dirty="0"/>
              <a:t>내용을 입력하세요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ko-KR" altLang="en-US" dirty="0"/>
              <a:t>내용을 입력하세요</a:t>
            </a:r>
          </a:p>
          <a:p>
            <a:pPr lvl="0"/>
            <a:endParaRPr lang="ko-KR" altLang="en-US" dirty="0"/>
          </a:p>
        </p:txBody>
      </p:sp>
      <p:sp>
        <p:nvSpPr>
          <p:cNvPr id="75" name="텍스트 개체 틀 5"/>
          <p:cNvSpPr>
            <a:spLocks noGrp="1"/>
          </p:cNvSpPr>
          <p:nvPr>
            <p:ph type="body" sz="quarter" idx="30" hasCustomPrompt="1"/>
          </p:nvPr>
        </p:nvSpPr>
        <p:spPr>
          <a:xfrm>
            <a:off x="4202068" y="4396165"/>
            <a:ext cx="2071651" cy="3724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ct val="130000"/>
              </a:lnSpc>
              <a:buNone/>
              <a:defRPr sz="1400" b="1" u="none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ko-KR" dirty="0"/>
              <a:t>01 </a:t>
            </a:r>
            <a:r>
              <a:rPr lang="ko-KR" altLang="en-US" dirty="0"/>
              <a:t>내용을 입력하세요</a:t>
            </a:r>
          </a:p>
        </p:txBody>
      </p:sp>
      <p:sp>
        <p:nvSpPr>
          <p:cNvPr id="76" name="텍스트 개체 틀 62"/>
          <p:cNvSpPr>
            <a:spLocks noGrp="1"/>
          </p:cNvSpPr>
          <p:nvPr>
            <p:ph type="body" sz="quarter" idx="31" hasCustomPrompt="1"/>
          </p:nvPr>
        </p:nvSpPr>
        <p:spPr>
          <a:xfrm>
            <a:off x="4202068" y="4779469"/>
            <a:ext cx="1848039" cy="105259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marR="0" indent="-342900" algn="l" defTabSz="914400" rtl="0" eaLnBrk="1" fontAlgn="auto" latinLnBrk="1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/>
                </a:solidFill>
              </a:defRPr>
            </a:lvl1pPr>
            <a:lvl2pPr>
              <a:buNone/>
              <a:defRPr sz="1200"/>
            </a:lvl2pPr>
            <a:lvl3pPr>
              <a:buNone/>
              <a:defRPr sz="1200"/>
            </a:lvl3pPr>
            <a:lvl4pPr>
              <a:buNone/>
              <a:defRPr sz="1200"/>
            </a:lvl4pPr>
            <a:lvl5pPr>
              <a:buNone/>
              <a:defRPr sz="1200"/>
            </a:lvl5pPr>
          </a:lstStyle>
          <a:p>
            <a:pPr lvl="0"/>
            <a:r>
              <a:rPr lang="ko-KR" altLang="en-US" dirty="0"/>
              <a:t>내용을 입력하세요</a:t>
            </a:r>
            <a:endParaRPr lang="en-US" altLang="ko-KR" dirty="0"/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ko-KR" altLang="en-US" dirty="0"/>
              <a:t>내용을 입력하세요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ko-KR" altLang="en-US" dirty="0"/>
              <a:t>내용을 입력하세요</a:t>
            </a:r>
          </a:p>
          <a:p>
            <a:pPr lvl="0"/>
            <a:endParaRPr lang="ko-KR" altLang="en-US" dirty="0"/>
          </a:p>
        </p:txBody>
      </p:sp>
      <p:sp>
        <p:nvSpPr>
          <p:cNvPr id="77" name="텍스트 개체 틀 5"/>
          <p:cNvSpPr>
            <a:spLocks noGrp="1"/>
          </p:cNvSpPr>
          <p:nvPr>
            <p:ph type="body" sz="quarter" idx="32" hasCustomPrompt="1"/>
          </p:nvPr>
        </p:nvSpPr>
        <p:spPr>
          <a:xfrm>
            <a:off x="7290122" y="4396165"/>
            <a:ext cx="2071651" cy="3724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ct val="130000"/>
              </a:lnSpc>
              <a:buNone/>
              <a:defRPr sz="1400" b="1" u="none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ko-KR" dirty="0"/>
              <a:t>01 </a:t>
            </a:r>
            <a:r>
              <a:rPr lang="ko-KR" altLang="en-US" dirty="0"/>
              <a:t>내용을 입력하세요</a:t>
            </a:r>
          </a:p>
        </p:txBody>
      </p:sp>
      <p:sp>
        <p:nvSpPr>
          <p:cNvPr id="78" name="텍스트 개체 틀 62"/>
          <p:cNvSpPr>
            <a:spLocks noGrp="1"/>
          </p:cNvSpPr>
          <p:nvPr>
            <p:ph type="body" sz="quarter" idx="33" hasCustomPrompt="1"/>
          </p:nvPr>
        </p:nvSpPr>
        <p:spPr>
          <a:xfrm>
            <a:off x="7290122" y="4779469"/>
            <a:ext cx="1848039" cy="105259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marR="0" indent="-342900" algn="l" defTabSz="914400" rtl="0" eaLnBrk="1" fontAlgn="auto" latinLnBrk="1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/>
                </a:solidFill>
              </a:defRPr>
            </a:lvl1pPr>
            <a:lvl2pPr>
              <a:buNone/>
              <a:defRPr sz="1200"/>
            </a:lvl2pPr>
            <a:lvl3pPr>
              <a:buNone/>
              <a:defRPr sz="1200"/>
            </a:lvl3pPr>
            <a:lvl4pPr>
              <a:buNone/>
              <a:defRPr sz="1200"/>
            </a:lvl4pPr>
            <a:lvl5pPr>
              <a:buNone/>
              <a:defRPr sz="1200"/>
            </a:lvl5pPr>
          </a:lstStyle>
          <a:p>
            <a:pPr lvl="0"/>
            <a:r>
              <a:rPr lang="ko-KR" altLang="en-US" dirty="0"/>
              <a:t>내용을 입력하세요</a:t>
            </a:r>
            <a:endParaRPr lang="en-US" altLang="ko-KR" dirty="0"/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ko-KR" altLang="en-US" dirty="0"/>
              <a:t>내용을 입력하세요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ko-KR" altLang="en-US" dirty="0"/>
              <a:t>내용을 입력하세요</a:t>
            </a:r>
          </a:p>
          <a:p>
            <a:pPr lvl="0"/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구역 머리글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5633938" y="0"/>
            <a:ext cx="5057875" cy="7559675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6" name="텍스트 개체 틀 46"/>
          <p:cNvSpPr>
            <a:spLocks noGrp="1"/>
          </p:cNvSpPr>
          <p:nvPr>
            <p:ph type="body" sz="quarter" idx="17" hasCustomPrompt="1"/>
          </p:nvPr>
        </p:nvSpPr>
        <p:spPr>
          <a:xfrm>
            <a:off x="5633938" y="3810870"/>
            <a:ext cx="4419844" cy="65248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r">
              <a:lnSpc>
                <a:spcPct val="130000"/>
              </a:lnSpc>
              <a:buNone/>
              <a:defRPr sz="28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27" name="텍스트 개체 틀 53"/>
          <p:cNvSpPr>
            <a:spLocks noGrp="1"/>
          </p:cNvSpPr>
          <p:nvPr>
            <p:ph type="body" sz="quarter" idx="19" hasCustomPrompt="1"/>
          </p:nvPr>
        </p:nvSpPr>
        <p:spPr>
          <a:xfrm>
            <a:off x="5633938" y="4499917"/>
            <a:ext cx="4419844" cy="4124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30000"/>
              </a:lnSpc>
              <a:buClr>
                <a:schemeClr val="accent1"/>
              </a:buClr>
              <a:buFont typeface="Arial" pitchFamily="34" charset="0"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ko-KR" altLang="en-US" dirty="0"/>
              <a:t> 내용을 입력하세요</a:t>
            </a:r>
          </a:p>
        </p:txBody>
      </p:sp>
      <p:sp>
        <p:nvSpPr>
          <p:cNvPr id="29" name="텍스트 개체 틀 67"/>
          <p:cNvSpPr>
            <a:spLocks noGrp="1"/>
          </p:cNvSpPr>
          <p:nvPr>
            <p:ph type="body" sz="quarter" idx="20" hasCustomPrompt="1"/>
          </p:nvPr>
        </p:nvSpPr>
        <p:spPr>
          <a:xfrm>
            <a:off x="8473893" y="2616979"/>
            <a:ext cx="1630689" cy="1270870"/>
          </a:xfrm>
          <a:prstGeom prst="rect">
            <a:avLst/>
          </a:prstGeom>
        </p:spPr>
        <p:txBody>
          <a:bodyPr/>
          <a:lstStyle>
            <a:lvl1pPr algn="r">
              <a:buNone/>
              <a:defRPr kumimoji="1" lang="ko-KR" altLang="en-US" sz="8000" b="1" i="0" u="none" strike="noStrike" kern="1200" cap="none" normalizeH="0" baseline="0" dirty="0" smtClean="0">
                <a:ln>
                  <a:noFill/>
                </a:ln>
                <a:solidFill>
                  <a:srgbClr val="5E77CA"/>
                </a:solidFill>
                <a:effectLst/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5pPr>
              <a:defRPr/>
            </a:lvl5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dirty="0"/>
              <a:t>00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21"/>
          </p:nvPr>
        </p:nvSpPr>
        <p:spPr>
          <a:xfrm>
            <a:off x="9189834" y="6876181"/>
            <a:ext cx="863948" cy="28765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100" b="1"/>
            </a:lvl1pPr>
          </a:lstStyle>
          <a:p>
            <a:pPr lvl="0"/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86786"/>
          <a:stretch/>
        </p:blipFill>
        <p:spPr>
          <a:xfrm>
            <a:off x="0" y="0"/>
            <a:ext cx="10691813" cy="935521"/>
          </a:xfrm>
          <a:prstGeom prst="rect">
            <a:avLst/>
          </a:prstGeom>
        </p:spPr>
      </p:pic>
      <p:sp>
        <p:nvSpPr>
          <p:cNvPr id="8" name="직사각형 7"/>
          <p:cNvSpPr/>
          <p:nvPr userDrawn="1"/>
        </p:nvSpPr>
        <p:spPr>
          <a:xfrm>
            <a:off x="0" y="152615"/>
            <a:ext cx="10695199" cy="1079537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97982"/>
          <a:stretch/>
        </p:blipFill>
        <p:spPr>
          <a:xfrm>
            <a:off x="-3386" y="0"/>
            <a:ext cx="10691813" cy="152615"/>
          </a:xfrm>
          <a:prstGeom prst="rect">
            <a:avLst/>
          </a:prstGeom>
        </p:spPr>
      </p:pic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653036" y="7069441"/>
            <a:ext cx="3385741" cy="276999"/>
          </a:xfrm>
        </p:spPr>
        <p:txBody>
          <a:bodyPr>
            <a:spAutoFit/>
          </a:bodyPr>
          <a:lstStyle/>
          <a:p>
            <a:endParaRPr lang="ko-KR" altLang="en-US" dirty="0"/>
          </a:p>
        </p:txBody>
      </p:sp>
      <p:sp>
        <p:nvSpPr>
          <p:cNvPr id="13" name="텍스트 개체 틀 33"/>
          <p:cNvSpPr>
            <a:spLocks noGrp="1"/>
          </p:cNvSpPr>
          <p:nvPr>
            <p:ph type="body" sz="quarter" idx="17" hasCustomPrompt="1"/>
          </p:nvPr>
        </p:nvSpPr>
        <p:spPr>
          <a:xfrm>
            <a:off x="282624" y="305230"/>
            <a:ext cx="8307996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30000"/>
              </a:lnSpc>
              <a:buNone/>
              <a:defRPr lang="ko-KR" alt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9" name="텍스트 개체 틀 5"/>
          <p:cNvSpPr>
            <a:spLocks noGrp="1"/>
          </p:cNvSpPr>
          <p:nvPr>
            <p:ph type="body" sz="quarter" idx="21"/>
          </p:nvPr>
        </p:nvSpPr>
        <p:spPr>
          <a:xfrm>
            <a:off x="282624" y="7064110"/>
            <a:ext cx="863948" cy="28765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100" b="1"/>
            </a:lvl1pPr>
          </a:lstStyle>
          <a:p>
            <a:pPr lvl="0"/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뒷표지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각 삼각형 4"/>
          <p:cNvSpPr/>
          <p:nvPr userDrawn="1"/>
        </p:nvSpPr>
        <p:spPr>
          <a:xfrm flipH="1">
            <a:off x="809402" y="1475582"/>
            <a:ext cx="9882411" cy="6084093"/>
          </a:xfrm>
          <a:prstGeom prst="rtTriangle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34591" y="7069441"/>
            <a:ext cx="2494756" cy="276999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840F9-6335-49BF-8513-66219D19D933}" type="datetime1">
              <a:rPr lang="ko-KR" altLang="en-US" smtClean="0"/>
              <a:pPr/>
              <a:t>2019-04-30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653036" y="7069441"/>
            <a:ext cx="3385741" cy="276999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4"/>
          <p:cNvSpPr txBox="1">
            <a:spLocks/>
          </p:cNvSpPr>
          <p:nvPr/>
        </p:nvSpPr>
        <p:spPr>
          <a:xfrm>
            <a:off x="7913911" y="7128468"/>
            <a:ext cx="2494756" cy="246221"/>
          </a:xfrm>
          <a:prstGeom prst="rect">
            <a:avLst/>
          </a:prstGeom>
        </p:spPr>
        <p:txBody>
          <a:bodyPr>
            <a:spAutoFit/>
          </a:bodyPr>
          <a:lstStyle>
            <a:lvl1pPr algn="r">
              <a:defRPr sz="1000">
                <a:solidFill>
                  <a:schemeClr val="accent5"/>
                </a:solidFill>
              </a:defRPr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8AB9F4-96E6-4C5F-8068-4B9C71A7656E}" type="slidenum">
              <a:rPr kumimoji="0" lang="ko-KR" altLang="en-US" sz="10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6" r:id="rId5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85431%26v_flag%3d0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13" Type="http://schemas.openxmlformats.org/officeDocument/2006/relationships/hyperlink" Target="http://www.bizforms.co.kr/bms/check.asp?code=bs3217338750418&amp;go_url=http%3a%2f%2fpowerpoint.bizforms.co.kr%2fform_view%2fview.asp%3fnumber%3d105721%26v_flag%3d0%0d%0a" TargetMode="External"/><Relationship Id="rId18" Type="http://schemas.openxmlformats.org/officeDocument/2006/relationships/image" Target="../media/image20.gif"/><Relationship Id="rId3" Type="http://schemas.openxmlformats.org/officeDocument/2006/relationships/hyperlink" Target="http://www.bizforms.co.kr/bms/check.asp?code=bs3217338750418&amp;go_url=http%3a%2f%2fpowerpoint.bizforms.co.kr%2fform_view%2fview.asp%3fnumber%3d186247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05662%26v_flag%3d0%0d%0a" TargetMode="External"/><Relationship Id="rId12" Type="http://schemas.openxmlformats.org/officeDocument/2006/relationships/image" Target="../media/image17.gif"/><Relationship Id="rId17" Type="http://schemas.openxmlformats.org/officeDocument/2006/relationships/hyperlink" Target="http://www.bizforms.co.kr/bms/check.asp?code=bs3217338750418&amp;go_url=http%3a%2f%2fpowerpoint.bizforms.co.kr%2fform_view%2fview.asp%3fnumber%3d105566%26v_flag%3d0%0d%0a" TargetMode="External"/><Relationship Id="rId2" Type="http://schemas.openxmlformats.org/officeDocument/2006/relationships/image" Target="../media/image12.jpg"/><Relationship Id="rId16" Type="http://schemas.openxmlformats.org/officeDocument/2006/relationships/image" Target="../media/image19.g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gif"/><Relationship Id="rId11" Type="http://schemas.openxmlformats.org/officeDocument/2006/relationships/hyperlink" Target="http://www.bizforms.co.kr/bms/check.asp?code=bs3217338750418&amp;go_url=http%3a%2f%2fpowerpoint.bizforms.co.kr%2fform_view%2fview.asp%3fnumber%3d105574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05725%26v_flag%3d0%0d%0a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05575%26v_flag%3d0%0d%0a" TargetMode="External"/><Relationship Id="rId10" Type="http://schemas.openxmlformats.org/officeDocument/2006/relationships/image" Target="../media/image16.gif"/><Relationship Id="rId4" Type="http://schemas.openxmlformats.org/officeDocument/2006/relationships/image" Target="../media/image13.gif"/><Relationship Id="rId9" Type="http://schemas.openxmlformats.org/officeDocument/2006/relationships/hyperlink" Target="http://www.bizforms.co.kr/bms/check.asp?code=bs3217338750418&amp;go_url=http%3a%2f%2fpowerpoint.bizforms.co.kr%2fform_view%2fview.asp%3fnumber%3d105572%26v_flag%3d0%0d%0a" TargetMode="External"/><Relationship Id="rId14" Type="http://schemas.openxmlformats.org/officeDocument/2006/relationships/image" Target="../media/image18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13" Type="http://schemas.openxmlformats.org/officeDocument/2006/relationships/hyperlink" Target="http://www.bizforms.co.kr/bms/check.asp?code=bs3217338750418&amp;go_url=http%3a%2f%2fpowerpoint.bizforms.co.kr%2fform_view%2fview.asp%3fnumber%3d186547%26v_flag%3d0%0d%0a" TargetMode="External"/><Relationship Id="rId18" Type="http://schemas.openxmlformats.org/officeDocument/2006/relationships/image" Target="../media/image28.gif"/><Relationship Id="rId3" Type="http://schemas.openxmlformats.org/officeDocument/2006/relationships/hyperlink" Target="http://www.bizforms.co.kr/bms/check.asp?code=bs3217338750418&amp;go_url=http%3a%2f%2fpowerpoint.bizforms.co.kr%2fform_view%2fview.asp%3fnumber%3d186586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583%26v_flag%3d0%0d%0a" TargetMode="External"/><Relationship Id="rId12" Type="http://schemas.openxmlformats.org/officeDocument/2006/relationships/image" Target="../media/image25.gif"/><Relationship Id="rId17" Type="http://schemas.openxmlformats.org/officeDocument/2006/relationships/hyperlink" Target="http://www.bizforms.co.kr/bms/check.asp?code=bs3217338750418&amp;go_url=http%3a%2f%2fpowerpoint.bizforms.co.kr%2fform_view%2fview.asp%3fnumber%3d186068%26v_flag%3d0%0d%0a" TargetMode="External"/><Relationship Id="rId2" Type="http://schemas.openxmlformats.org/officeDocument/2006/relationships/image" Target="../media/image12.jpg"/><Relationship Id="rId16" Type="http://schemas.openxmlformats.org/officeDocument/2006/relationships/image" Target="../media/image2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gif"/><Relationship Id="rId11" Type="http://schemas.openxmlformats.org/officeDocument/2006/relationships/hyperlink" Target="http://www.bizforms.co.kr/bms/check.asp?code=bs3217338750418&amp;go_url=http%3a%2f%2fpowerpoint.bizforms.co.kr%2fform_view%2fview.asp%3fnumber%3d186541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585%26v_flag%3d0%0d%0a" TargetMode="External"/><Relationship Id="rId15" Type="http://schemas.openxmlformats.org/officeDocument/2006/relationships/hyperlink" Target="http://www.bizforms.co.kr/bms/check.asp?code=bs3217338750418&amp;go_url=http%3a%2f%2fpowerpoint.bizforms.co.kr%2fpackage%2fview.asp%3fnumber%3d112484%26v_flag%3d0%0d%0a" TargetMode="External"/><Relationship Id="rId10" Type="http://schemas.openxmlformats.org/officeDocument/2006/relationships/image" Target="../media/image24.gif"/><Relationship Id="rId4" Type="http://schemas.openxmlformats.org/officeDocument/2006/relationships/image" Target="../media/image21.gif"/><Relationship Id="rId9" Type="http://schemas.openxmlformats.org/officeDocument/2006/relationships/hyperlink" Target="http://www.bizforms.co.kr/bms/check.asp?code=bs3217338750418&amp;go_url=http%3a%2f%2fpowerpoint.bizforms.co.kr%2fform_view%2fview.asp%3fnumber%3d186825%26v_flag%3d0%0d%0a" TargetMode="External"/><Relationship Id="rId14" Type="http://schemas.openxmlformats.org/officeDocument/2006/relationships/image" Target="../media/image26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:a16="http://schemas.microsoft.com/office/drawing/2014/main" id="{8493A5AA-7526-40B9-945E-6DC98ED19F11}"/>
              </a:ext>
            </a:extLst>
          </p:cNvPr>
          <p:cNvSpPr/>
          <p:nvPr/>
        </p:nvSpPr>
        <p:spPr>
          <a:xfrm>
            <a:off x="0" y="-1"/>
            <a:ext cx="5095875" cy="7559675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pic>
        <p:nvPicPr>
          <p:cNvPr id="10" name="그림 9">
            <a:hlinkClick r:id="rId3"/>
            <a:extLst>
              <a:ext uri="{FF2B5EF4-FFF2-40B4-BE49-F238E27FC236}">
                <a16:creationId xmlns:a16="http://schemas.microsoft.com/office/drawing/2014/main" id="{16BE55E4-45D2-40AC-90B9-4C914D71EE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98" y="1009618"/>
            <a:ext cx="3838877" cy="2714220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D8CC02E4-23D9-43B6-936A-257E201CF129}"/>
              </a:ext>
            </a:extLst>
          </p:cNvPr>
          <p:cNvSpPr/>
          <p:nvPr/>
        </p:nvSpPr>
        <p:spPr>
          <a:xfrm>
            <a:off x="627710" y="4889137"/>
            <a:ext cx="298350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파워포인트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표준작성법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신년도 사업계획서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사업계획서 표준작성 샘플 포함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33 page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2" name="직사각형 11">
            <a:hlinkClick r:id="rId3"/>
            <a:extLst>
              <a:ext uri="{FF2B5EF4-FFF2-40B4-BE49-F238E27FC236}">
                <a16:creationId xmlns:a16="http://schemas.microsoft.com/office/drawing/2014/main" id="{38D1A8A2-0540-4F67-BD6F-829CD0AB43FE}"/>
              </a:ext>
            </a:extLst>
          </p:cNvPr>
          <p:cNvSpPr/>
          <p:nvPr/>
        </p:nvSpPr>
        <p:spPr>
          <a:xfrm>
            <a:off x="621937" y="5580273"/>
            <a:ext cx="3852000" cy="385862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E51B54DF-3121-414B-B532-0834CA24AFD6}"/>
              </a:ext>
            </a:extLst>
          </p:cNvPr>
          <p:cNvSpPr/>
          <p:nvPr/>
        </p:nvSpPr>
        <p:spPr>
          <a:xfrm>
            <a:off x="627710" y="6071949"/>
            <a:ext cx="3835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http://www.bizforms.co.kr/bms/check.asp?code=bs3217338750418&amp;go_url=http%3a%2f%2fpowerpoint.bizforms.co.kr%2fform_view%2fview.asp%3fnumber%3d185431%26v_flag%3d0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D9EF6DAE-EFC7-406C-B75A-607A3BBBC9DE}"/>
              </a:ext>
            </a:extLst>
          </p:cNvPr>
          <p:cNvSpPr/>
          <p:nvPr/>
        </p:nvSpPr>
        <p:spPr>
          <a:xfrm>
            <a:off x="627710" y="4411212"/>
            <a:ext cx="2938625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  <a:latin typeface="+mn-ea"/>
              </a:rPr>
              <a:t>표준 신년도 사업계획서</a:t>
            </a:r>
            <a:r>
              <a:rPr lang="en-US" altLang="ko-KR" sz="1600" b="1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600" b="1" dirty="0">
                <a:solidFill>
                  <a:schemeClr val="bg1"/>
                </a:solidFill>
                <a:latin typeface="+mn-ea"/>
              </a:rPr>
              <a:t>창업</a:t>
            </a:r>
            <a:r>
              <a:rPr lang="en-US" altLang="ko-KR" sz="1600" b="1" dirty="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E7FD3A6-939A-4EBF-83F1-AB22715B2664}"/>
              </a:ext>
            </a:extLst>
          </p:cNvPr>
          <p:cNvSpPr/>
          <p:nvPr/>
        </p:nvSpPr>
        <p:spPr>
          <a:xfrm>
            <a:off x="627710" y="4001086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40" name="그림 39">
            <a:extLst>
              <a:ext uri="{FF2B5EF4-FFF2-40B4-BE49-F238E27FC236}">
                <a16:creationId xmlns:a16="http://schemas.microsoft.com/office/drawing/2014/main" id="{E24CE440-5873-4DA4-A823-6241156CDA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196" y="1043533"/>
            <a:ext cx="4511431" cy="559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385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텍스트 개체 틀 1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/>
              <a:t>2-2 “16</a:t>
            </a:r>
            <a:r>
              <a:rPr lang="ko-KR" altLang="en-US"/>
              <a:t>년 장업계 현황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ko-KR" dirty="0" err="1"/>
              <a:t>Bizforms</a:t>
            </a:r>
            <a:endParaRPr lang="ko-KR" altLang="en-US" dirty="0"/>
          </a:p>
        </p:txBody>
      </p:sp>
      <p:graphicFrame>
        <p:nvGraphicFramePr>
          <p:cNvPr id="3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487259"/>
              </p:ext>
            </p:extLst>
          </p:nvPr>
        </p:nvGraphicFramePr>
        <p:xfrm>
          <a:off x="1127052" y="1636697"/>
          <a:ext cx="4363968" cy="27634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2" name="Rectangle 70"/>
          <p:cNvSpPr>
            <a:spLocks noChangeArrowheads="1"/>
          </p:cNvSpPr>
          <p:nvPr/>
        </p:nvSpPr>
        <p:spPr bwMode="auto">
          <a:xfrm>
            <a:off x="4734355" y="1531099"/>
            <a:ext cx="60753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(</a:t>
            </a:r>
            <a:r>
              <a:rPr kumimoji="1" 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단위 </a:t>
            </a:r>
            <a:r>
              <a:rPr kumimoji="1" lang="ko-KR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: </a:t>
            </a:r>
            <a:r>
              <a:rPr kumimoji="1" lang="ko-KR" altLang="en-US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천</a:t>
            </a:r>
            <a:r>
              <a:rPr kumimoji="1" lang="ko-KR" altLang="en-US" sz="8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 원</a:t>
            </a:r>
            <a:r>
              <a:rPr kumimoji="1" lang="ko-KR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)</a:t>
            </a:r>
            <a:endParaRPr kumimoji="1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265786" y="2316917"/>
            <a:ext cx="7200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▲</a:t>
            </a:r>
            <a:r>
              <a:rPr lang="en-US" altLang="ko-KR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195</a:t>
            </a:r>
            <a:endParaRPr lang="ko-KR" altLang="en-US" sz="1000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21814" y="1835621"/>
            <a:ext cx="7200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</a:rPr>
              <a:t>▲</a:t>
            </a:r>
            <a:r>
              <a:rPr lang="en-US" altLang="ko-KR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</a:rPr>
              <a:t>260</a:t>
            </a:r>
            <a:endParaRPr lang="ko-KR" altLang="en-US" sz="1000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</a:endParaRPr>
          </a:p>
        </p:txBody>
      </p:sp>
      <p:sp>
        <p:nvSpPr>
          <p:cNvPr id="36" name="Rectangle 64"/>
          <p:cNvSpPr>
            <a:spLocks noChangeArrowheads="1"/>
          </p:cNvSpPr>
          <p:nvPr/>
        </p:nvSpPr>
        <p:spPr bwMode="auto">
          <a:xfrm>
            <a:off x="3165458" y="4444360"/>
            <a:ext cx="205184" cy="160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8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국내</a:t>
            </a:r>
            <a:endParaRPr kumimoji="1" lang="en-US" altLang="ko-KR" sz="8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</p:txBody>
      </p:sp>
      <p:cxnSp>
        <p:nvCxnSpPr>
          <p:cNvPr id="37" name="직선 연결선 36"/>
          <p:cNvCxnSpPr/>
          <p:nvPr/>
        </p:nvCxnSpPr>
        <p:spPr>
          <a:xfrm flipH="1">
            <a:off x="2975606" y="4555207"/>
            <a:ext cx="144000" cy="0"/>
          </a:xfrm>
          <a:prstGeom prst="line">
            <a:avLst/>
          </a:prstGeom>
          <a:ln w="28575">
            <a:solidFill>
              <a:srgbClr val="5E77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 flipH="1">
            <a:off x="3502656" y="4559640"/>
            <a:ext cx="144000" cy="0"/>
          </a:xfrm>
          <a:prstGeom prst="line">
            <a:avLst/>
          </a:prstGeom>
          <a:ln w="28575">
            <a:solidFill>
              <a:srgbClr val="C4DB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222"/>
          <p:cNvSpPr>
            <a:spLocks noChangeArrowheads="1"/>
          </p:cNvSpPr>
          <p:nvPr/>
        </p:nvSpPr>
        <p:spPr bwMode="auto">
          <a:xfrm>
            <a:off x="1127052" y="5479403"/>
            <a:ext cx="4143401" cy="86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228600" indent="-228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대외적인 악재로 인한 불확실성 속에서도 국내</a:t>
            </a: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/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해외 판매 상승</a:t>
            </a:r>
            <a:endParaRPr kumimoji="1" lang="en-US" altLang="ko-KR" sz="1083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  <a:p>
            <a:pPr marL="228600" indent="-228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실용주의 소비패턴으로 저가정책이 매출상승의 주요 포인트</a:t>
            </a:r>
            <a:endParaRPr kumimoji="1" lang="en-US" altLang="ko-KR" sz="1083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  <a:p>
            <a:pPr marL="228600" lvl="0" indent="-228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AutoNum type="arabicPeriod" startAt="3"/>
            </a:pP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부작용으로 저가 패키지 상품의 수준</a:t>
            </a: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, 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낮은 수준의 서비스가 고객의 불신 조장 가능성</a:t>
            </a: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585624" y="1373376"/>
            <a:ext cx="15716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/>
              <a:t>&lt;</a:t>
            </a:r>
            <a:r>
              <a:rPr lang="ko-KR" altLang="en-US" sz="1000" b="1" dirty="0"/>
              <a:t>국내</a:t>
            </a:r>
            <a:r>
              <a:rPr lang="en-US" altLang="ko-KR" sz="1000" b="1" dirty="0"/>
              <a:t>/</a:t>
            </a:r>
            <a:r>
              <a:rPr lang="ko-KR" altLang="en-US" sz="1000" b="1" dirty="0"/>
              <a:t>해외 판매 현황</a:t>
            </a:r>
            <a:r>
              <a:rPr lang="en-US" altLang="ko-KR" sz="1000" b="1" dirty="0"/>
              <a:t>&gt;</a:t>
            </a:r>
            <a:endParaRPr lang="ko-KR" altLang="en-US" sz="1000" b="1" dirty="0"/>
          </a:p>
        </p:txBody>
      </p:sp>
      <p:grpSp>
        <p:nvGrpSpPr>
          <p:cNvPr id="58" name="그룹 57"/>
          <p:cNvGrpSpPr/>
          <p:nvPr/>
        </p:nvGrpSpPr>
        <p:grpSpPr>
          <a:xfrm>
            <a:off x="5993356" y="5523523"/>
            <a:ext cx="3236463" cy="778409"/>
            <a:chOff x="6284066" y="5567642"/>
            <a:chExt cx="3236463" cy="778409"/>
          </a:xfrm>
        </p:grpSpPr>
        <p:sp>
          <p:nvSpPr>
            <p:cNvPr id="45" name="Rectangle 6"/>
            <p:cNvSpPr>
              <a:spLocks noChangeArrowheads="1"/>
            </p:cNvSpPr>
            <p:nvPr/>
          </p:nvSpPr>
          <p:spPr bwMode="auto">
            <a:xfrm>
              <a:off x="6284066" y="5567642"/>
              <a:ext cx="3236463" cy="177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30000"/>
                </a:lnSpc>
                <a:spcBef>
                  <a:spcPct val="20000"/>
                </a:spcBef>
                <a:buClr>
                  <a:srgbClr val="F15D2F"/>
                </a:buClr>
                <a:buFont typeface="Wingdings" pitchFamily="2" charset="2"/>
                <a:buNone/>
              </a:pPr>
              <a:r>
                <a:rPr kumimoji="1" lang="ko-KR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서울</a:t>
              </a:r>
              <a:r>
                <a:rPr kumimoji="1" lang="en-US" altLang="ko-KR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/</a:t>
              </a:r>
              <a:r>
                <a:rPr kumimoji="1" lang="ko-KR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경기 등 백화점 중심의 소비경향</a:t>
              </a:r>
              <a:r>
                <a:rPr kumimoji="1" lang="en-US" altLang="ko-KR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. SSM</a:t>
              </a:r>
              <a:r>
                <a:rPr kumimoji="1" lang="ko-KR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의 소비 증가</a:t>
              </a:r>
            </a:p>
          </p:txBody>
        </p:sp>
        <p:sp>
          <p:nvSpPr>
            <p:cNvPr id="47" name="Rectangle 6"/>
            <p:cNvSpPr>
              <a:spLocks noChangeArrowheads="1"/>
            </p:cNvSpPr>
            <p:nvPr/>
          </p:nvSpPr>
          <p:spPr bwMode="auto">
            <a:xfrm>
              <a:off x="6284066" y="5853608"/>
              <a:ext cx="2736304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ct val="20000"/>
                </a:spcBef>
                <a:buClr>
                  <a:schemeClr val="tx1">
                    <a:lumMod val="75000"/>
                    <a:lumOff val="25000"/>
                  </a:schemeClr>
                </a:buClr>
                <a:buFont typeface="Wingdings" pitchFamily="2" charset="2"/>
                <a:buChar char="l"/>
              </a:pPr>
              <a:r>
                <a:rPr lang="ko-KR" altLang="en-US" sz="1000" dirty="0">
                  <a:solidFill>
                    <a:srgbClr val="333333"/>
                  </a:solidFill>
                  <a:latin typeface="맑은 고딕" pitchFamily="50" charset="-127"/>
                  <a:ea typeface="맑은 고딕" pitchFamily="50" charset="-127"/>
                </a:rPr>
                <a:t> 서울 지역과 근교에 </a:t>
              </a:r>
              <a:r>
                <a:rPr lang="en-US" altLang="ko-KR" sz="1000" dirty="0">
                  <a:solidFill>
                    <a:srgbClr val="333333"/>
                  </a:solidFill>
                  <a:latin typeface="맑은 고딕" pitchFamily="50" charset="-127"/>
                  <a:ea typeface="맑은 고딕" pitchFamily="50" charset="-127"/>
                </a:rPr>
                <a:t>150</a:t>
              </a:r>
              <a:r>
                <a:rPr lang="ko-KR" altLang="en-US" sz="1000" dirty="0">
                  <a:solidFill>
                    <a:srgbClr val="333333"/>
                  </a:solidFill>
                  <a:latin typeface="맑은 고딕" pitchFamily="50" charset="-127"/>
                  <a:ea typeface="맑은 고딕" pitchFamily="50" charset="-127"/>
                </a:rPr>
                <a:t>개 점포 집중 밀집</a:t>
              </a:r>
              <a:r>
                <a:rPr lang="en-US" altLang="ko-KR" sz="1000" dirty="0">
                  <a:solidFill>
                    <a:srgbClr val="333333"/>
                  </a:solidFill>
                  <a:latin typeface="맑은 고딕" pitchFamily="50" charset="-127"/>
                  <a:ea typeface="맑은 고딕" pitchFamily="50" charset="-127"/>
                </a:rPr>
                <a:t>.</a:t>
              </a:r>
            </a:p>
            <a:p>
              <a:pPr algn="just">
                <a:lnSpc>
                  <a:spcPct val="150000"/>
                </a:lnSpc>
                <a:spcBef>
                  <a:spcPct val="20000"/>
                </a:spcBef>
                <a:buClr>
                  <a:schemeClr val="tx1">
                    <a:lumMod val="75000"/>
                    <a:lumOff val="25000"/>
                  </a:schemeClr>
                </a:buClr>
                <a:buFont typeface="Wingdings" pitchFamily="2" charset="2"/>
                <a:buChar char="l"/>
              </a:pPr>
              <a:r>
                <a:rPr lang="en-US" altLang="ko-KR" sz="1000" dirty="0">
                  <a:solidFill>
                    <a:srgbClr val="333333"/>
                  </a:solidFill>
                  <a:latin typeface="맑은 고딕" pitchFamily="50" charset="-127"/>
                  <a:ea typeface="맑은 고딕" pitchFamily="50" charset="-127"/>
                </a:rPr>
                <a:t> 2016</a:t>
              </a:r>
              <a:r>
                <a:rPr lang="ko-KR" altLang="en-US" sz="1000" dirty="0">
                  <a:solidFill>
                    <a:srgbClr val="333333"/>
                  </a:solidFill>
                  <a:latin typeface="맑은 고딕" pitchFamily="50" charset="-127"/>
                  <a:ea typeface="맑은 고딕" pitchFamily="50" charset="-127"/>
                </a:rPr>
                <a:t>년 백화점 점포 수 </a:t>
              </a:r>
              <a:r>
                <a:rPr lang="en-US" altLang="ko-KR" sz="1000" dirty="0">
                  <a:solidFill>
                    <a:srgbClr val="333333"/>
                  </a:solidFill>
                  <a:latin typeface="맑은 고딕" pitchFamily="50" charset="-127"/>
                  <a:ea typeface="맑은 고딕" pitchFamily="50" charset="-127"/>
                </a:rPr>
                <a:t>5.5% </a:t>
              </a:r>
              <a:r>
                <a:rPr lang="ko-KR" altLang="en-US" sz="1000" dirty="0">
                  <a:solidFill>
                    <a:srgbClr val="333333"/>
                  </a:solidFill>
                  <a:latin typeface="맑은 고딕" pitchFamily="50" charset="-127"/>
                  <a:ea typeface="맑은 고딕" pitchFamily="50" charset="-127"/>
                </a:rPr>
                <a:t>상승</a:t>
              </a:r>
              <a:r>
                <a:rPr lang="en-US" altLang="ko-KR" sz="1000" dirty="0">
                  <a:solidFill>
                    <a:srgbClr val="333333"/>
                  </a:solidFill>
                  <a:latin typeface="맑은 고딕" pitchFamily="50" charset="-127"/>
                  <a:ea typeface="맑은 고딕" pitchFamily="50" charset="-127"/>
                </a:rPr>
                <a:t>.</a:t>
              </a: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1159932" y="4918120"/>
            <a:ext cx="2347117" cy="373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</a:rPr>
              <a:t>대외적인 악재로 인한 둔화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6038697" y="4918120"/>
            <a:ext cx="1683474" cy="373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</a:rPr>
              <a:t>소비패턴 구성비율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1098532" y="5047850"/>
            <a:ext cx="36000" cy="216024"/>
          </a:xfrm>
          <a:prstGeom prst="rect">
            <a:avLst/>
          </a:prstGeom>
          <a:solidFill>
            <a:srgbClr val="5E7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1" name="직사각형 40"/>
          <p:cNvSpPr/>
          <p:nvPr/>
        </p:nvSpPr>
        <p:spPr>
          <a:xfrm>
            <a:off x="5977297" y="5047850"/>
            <a:ext cx="36000" cy="216024"/>
          </a:xfrm>
          <a:prstGeom prst="rect">
            <a:avLst/>
          </a:prstGeom>
          <a:solidFill>
            <a:srgbClr val="5E7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aphicFrame>
        <p:nvGraphicFramePr>
          <p:cNvPr id="50" name="차트 49"/>
          <p:cNvGraphicFramePr/>
          <p:nvPr>
            <p:extLst>
              <p:ext uri="{D42A27DB-BD31-4B8C-83A1-F6EECF244321}">
                <p14:modId xmlns:p14="http://schemas.microsoft.com/office/powerpoint/2010/main" val="1504425561"/>
              </p:ext>
            </p:extLst>
          </p:nvPr>
        </p:nvGraphicFramePr>
        <p:xfrm>
          <a:off x="5851060" y="1963166"/>
          <a:ext cx="3742221" cy="2405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직사각형 3"/>
          <p:cNvSpPr/>
          <p:nvPr/>
        </p:nvSpPr>
        <p:spPr>
          <a:xfrm>
            <a:off x="3618812" y="4405575"/>
            <a:ext cx="389850" cy="2532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8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해외</a:t>
            </a:r>
            <a:endParaRPr kumimoji="1" lang="en-US" altLang="ko-KR" sz="8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52" name="그룹 51"/>
          <p:cNvGrpSpPr/>
          <p:nvPr/>
        </p:nvGrpSpPr>
        <p:grpSpPr>
          <a:xfrm>
            <a:off x="-2191491" y="0"/>
            <a:ext cx="2164215" cy="4571925"/>
            <a:chOff x="-2191491" y="0"/>
            <a:chExt cx="2164215" cy="4571925"/>
          </a:xfrm>
        </p:grpSpPr>
        <p:sp>
          <p:nvSpPr>
            <p:cNvPr id="53" name="Freeform 1997"/>
            <p:cNvSpPr>
              <a:spLocks/>
            </p:cNvSpPr>
            <p:nvPr/>
          </p:nvSpPr>
          <p:spPr bwMode="auto">
            <a:xfrm rot="16200000">
              <a:off x="-3374553" y="1183062"/>
              <a:ext cx="4526123" cy="2160000"/>
            </a:xfrm>
            <a:prstGeom prst="round2SameRect">
              <a:avLst>
                <a:gd name="adj1" fmla="val 9394"/>
                <a:gd name="adj2" fmla="val 0"/>
              </a:avLst>
            </a:pr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4" name="Freeform 1998"/>
            <p:cNvSpPr>
              <a:spLocks/>
            </p:cNvSpPr>
            <p:nvPr/>
          </p:nvSpPr>
          <p:spPr bwMode="auto">
            <a:xfrm>
              <a:off x="-2186276" y="0"/>
              <a:ext cx="2159000" cy="3781425"/>
            </a:xfrm>
            <a:custGeom>
              <a:avLst/>
              <a:gdLst/>
              <a:ahLst/>
              <a:cxnLst>
                <a:cxn ang="0">
                  <a:pos x="1360" y="2268"/>
                </a:cxn>
                <a:cxn ang="0">
                  <a:pos x="1360" y="2268"/>
                </a:cxn>
                <a:cxn ang="0">
                  <a:pos x="1358" y="2292"/>
                </a:cxn>
                <a:cxn ang="0">
                  <a:pos x="1352" y="2312"/>
                </a:cxn>
                <a:cxn ang="0">
                  <a:pos x="1340" y="2332"/>
                </a:cxn>
                <a:cxn ang="0">
                  <a:pos x="1326" y="2348"/>
                </a:cxn>
                <a:cxn ang="0">
                  <a:pos x="1310" y="2362"/>
                </a:cxn>
                <a:cxn ang="0">
                  <a:pos x="1290" y="2372"/>
                </a:cxn>
                <a:cxn ang="0">
                  <a:pos x="1270" y="2380"/>
                </a:cxn>
                <a:cxn ang="0">
                  <a:pos x="1246" y="2382"/>
                </a:cxn>
                <a:cxn ang="0">
                  <a:pos x="112" y="2382"/>
                </a:cxn>
                <a:cxn ang="0">
                  <a:pos x="112" y="2382"/>
                </a:cxn>
                <a:cxn ang="0">
                  <a:pos x="90" y="2380"/>
                </a:cxn>
                <a:cxn ang="0">
                  <a:pos x="68" y="2372"/>
                </a:cxn>
                <a:cxn ang="0">
                  <a:pos x="50" y="2362"/>
                </a:cxn>
                <a:cxn ang="0">
                  <a:pos x="32" y="2348"/>
                </a:cxn>
                <a:cxn ang="0">
                  <a:pos x="18" y="2332"/>
                </a:cxn>
                <a:cxn ang="0">
                  <a:pos x="8" y="2312"/>
                </a:cxn>
                <a:cxn ang="0">
                  <a:pos x="2" y="2292"/>
                </a:cxn>
                <a:cxn ang="0">
                  <a:pos x="0" y="2268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2" y="92"/>
                </a:cxn>
                <a:cxn ang="0">
                  <a:pos x="8" y="70"/>
                </a:cxn>
                <a:cxn ang="0">
                  <a:pos x="18" y="50"/>
                </a:cxn>
                <a:cxn ang="0">
                  <a:pos x="32" y="34"/>
                </a:cxn>
                <a:cxn ang="0">
                  <a:pos x="50" y="20"/>
                </a:cxn>
                <a:cxn ang="0">
                  <a:pos x="68" y="10"/>
                </a:cxn>
                <a:cxn ang="0">
                  <a:pos x="90" y="2"/>
                </a:cxn>
                <a:cxn ang="0">
                  <a:pos x="112" y="0"/>
                </a:cxn>
                <a:cxn ang="0">
                  <a:pos x="1246" y="0"/>
                </a:cxn>
                <a:cxn ang="0">
                  <a:pos x="1246" y="0"/>
                </a:cxn>
                <a:cxn ang="0">
                  <a:pos x="1270" y="2"/>
                </a:cxn>
                <a:cxn ang="0">
                  <a:pos x="1290" y="10"/>
                </a:cxn>
                <a:cxn ang="0">
                  <a:pos x="1310" y="20"/>
                </a:cxn>
                <a:cxn ang="0">
                  <a:pos x="1326" y="34"/>
                </a:cxn>
                <a:cxn ang="0">
                  <a:pos x="1340" y="50"/>
                </a:cxn>
                <a:cxn ang="0">
                  <a:pos x="1352" y="70"/>
                </a:cxn>
                <a:cxn ang="0">
                  <a:pos x="1358" y="92"/>
                </a:cxn>
                <a:cxn ang="0">
                  <a:pos x="1360" y="114"/>
                </a:cxn>
                <a:cxn ang="0">
                  <a:pos x="1360" y="2268"/>
                </a:cxn>
              </a:cxnLst>
              <a:rect l="0" t="0" r="r" b="b"/>
              <a:pathLst>
                <a:path w="1360" h="2382">
                  <a:moveTo>
                    <a:pt x="1360" y="2268"/>
                  </a:moveTo>
                  <a:lnTo>
                    <a:pt x="1360" y="2268"/>
                  </a:lnTo>
                  <a:lnTo>
                    <a:pt x="1358" y="2292"/>
                  </a:lnTo>
                  <a:lnTo>
                    <a:pt x="1352" y="2312"/>
                  </a:lnTo>
                  <a:lnTo>
                    <a:pt x="1340" y="2332"/>
                  </a:lnTo>
                  <a:lnTo>
                    <a:pt x="1326" y="2348"/>
                  </a:lnTo>
                  <a:lnTo>
                    <a:pt x="1310" y="2362"/>
                  </a:lnTo>
                  <a:lnTo>
                    <a:pt x="1290" y="2372"/>
                  </a:lnTo>
                  <a:lnTo>
                    <a:pt x="1270" y="2380"/>
                  </a:lnTo>
                  <a:lnTo>
                    <a:pt x="1246" y="2382"/>
                  </a:lnTo>
                  <a:lnTo>
                    <a:pt x="112" y="2382"/>
                  </a:lnTo>
                  <a:lnTo>
                    <a:pt x="112" y="2382"/>
                  </a:lnTo>
                  <a:lnTo>
                    <a:pt x="90" y="2380"/>
                  </a:lnTo>
                  <a:lnTo>
                    <a:pt x="68" y="2372"/>
                  </a:lnTo>
                  <a:lnTo>
                    <a:pt x="50" y="2362"/>
                  </a:lnTo>
                  <a:lnTo>
                    <a:pt x="32" y="2348"/>
                  </a:lnTo>
                  <a:lnTo>
                    <a:pt x="18" y="2332"/>
                  </a:lnTo>
                  <a:lnTo>
                    <a:pt x="8" y="2312"/>
                  </a:lnTo>
                  <a:lnTo>
                    <a:pt x="2" y="2292"/>
                  </a:lnTo>
                  <a:lnTo>
                    <a:pt x="0" y="226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92"/>
                  </a:lnTo>
                  <a:lnTo>
                    <a:pt x="8" y="70"/>
                  </a:lnTo>
                  <a:lnTo>
                    <a:pt x="18" y="50"/>
                  </a:lnTo>
                  <a:lnTo>
                    <a:pt x="32" y="34"/>
                  </a:lnTo>
                  <a:lnTo>
                    <a:pt x="50" y="20"/>
                  </a:lnTo>
                  <a:lnTo>
                    <a:pt x="68" y="10"/>
                  </a:lnTo>
                  <a:lnTo>
                    <a:pt x="90" y="2"/>
                  </a:lnTo>
                  <a:lnTo>
                    <a:pt x="112" y="0"/>
                  </a:lnTo>
                  <a:lnTo>
                    <a:pt x="1246" y="0"/>
                  </a:lnTo>
                  <a:lnTo>
                    <a:pt x="1246" y="0"/>
                  </a:lnTo>
                  <a:lnTo>
                    <a:pt x="1270" y="2"/>
                  </a:lnTo>
                  <a:lnTo>
                    <a:pt x="1290" y="10"/>
                  </a:lnTo>
                  <a:lnTo>
                    <a:pt x="1310" y="20"/>
                  </a:lnTo>
                  <a:lnTo>
                    <a:pt x="1326" y="34"/>
                  </a:lnTo>
                  <a:lnTo>
                    <a:pt x="1340" y="50"/>
                  </a:lnTo>
                  <a:lnTo>
                    <a:pt x="1352" y="70"/>
                  </a:lnTo>
                  <a:lnTo>
                    <a:pt x="1358" y="92"/>
                  </a:lnTo>
                  <a:lnTo>
                    <a:pt x="1360" y="114"/>
                  </a:lnTo>
                  <a:lnTo>
                    <a:pt x="1360" y="226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5" name="Rectangle 2146"/>
            <p:cNvSpPr>
              <a:spLocks noChangeArrowheads="1"/>
            </p:cNvSpPr>
            <p:nvPr/>
          </p:nvSpPr>
          <p:spPr bwMode="auto">
            <a:xfrm>
              <a:off x="-1967201" y="226265"/>
              <a:ext cx="1098058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600" b="1" dirty="0">
                  <a:solidFill>
                    <a:schemeClr val="accent1"/>
                  </a:solidFill>
                  <a:latin typeface="맑은 고딕" pitchFamily="50" charset="-127"/>
                  <a:ea typeface="맑은 고딕" pitchFamily="50" charset="-127"/>
                </a:rPr>
                <a:t>09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1600" b="1" dirty="0">
                  <a:solidFill>
                    <a:schemeClr val="accent1"/>
                  </a:solidFill>
                  <a:latin typeface="맑은 고딕" pitchFamily="50" charset="-127"/>
                  <a:ea typeface="맑은 고딕" pitchFamily="50" charset="-127"/>
                </a:rPr>
                <a:t>전문가 조언</a:t>
              </a:r>
              <a:endParaRPr kumimoji="1" lang="ko-KR" altLang="en-US" sz="1800" dirty="0">
                <a:solidFill>
                  <a:schemeClr val="accent1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56" name="Rectangle 2151"/>
            <p:cNvSpPr>
              <a:spLocks noChangeArrowheads="1"/>
            </p:cNvSpPr>
            <p:nvPr/>
          </p:nvSpPr>
          <p:spPr bwMode="auto">
            <a:xfrm>
              <a:off x="-1973551" y="730250"/>
              <a:ext cx="1069975" cy="95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57" name="그룹 282"/>
            <p:cNvGrpSpPr/>
            <p:nvPr/>
          </p:nvGrpSpPr>
          <p:grpSpPr>
            <a:xfrm>
              <a:off x="-852122" y="134920"/>
              <a:ext cx="509621" cy="635906"/>
              <a:chOff x="-842886" y="133299"/>
              <a:chExt cx="509621" cy="635906"/>
            </a:xfrm>
          </p:grpSpPr>
          <p:sp>
            <p:nvSpPr>
              <p:cNvPr id="66" name="자유형 75"/>
              <p:cNvSpPr/>
              <p:nvPr/>
            </p:nvSpPr>
            <p:spPr>
              <a:xfrm rot="15966003">
                <a:off x="-600873" y="501598"/>
                <a:ext cx="139171" cy="396044"/>
              </a:xfrm>
              <a:custGeom>
                <a:avLst/>
                <a:gdLst>
                  <a:gd name="connsiteX0" fmla="*/ 0 w 95580"/>
                  <a:gd name="connsiteY0" fmla="*/ 396044 h 396044"/>
                  <a:gd name="connsiteX1" fmla="*/ 47790 w 95580"/>
                  <a:gd name="connsiteY1" fmla="*/ 0 h 396044"/>
                  <a:gd name="connsiteX2" fmla="*/ 95580 w 95580"/>
                  <a:gd name="connsiteY2" fmla="*/ 396044 h 396044"/>
                  <a:gd name="connsiteX3" fmla="*/ 0 w 95580"/>
                  <a:gd name="connsiteY3" fmla="*/ 396044 h 396044"/>
                  <a:gd name="connsiteX0" fmla="*/ 0 w 139171"/>
                  <a:gd name="connsiteY0" fmla="*/ 396044 h 396044"/>
                  <a:gd name="connsiteX1" fmla="*/ 47790 w 139171"/>
                  <a:gd name="connsiteY1" fmla="*/ 0 h 396044"/>
                  <a:gd name="connsiteX2" fmla="*/ 139171 w 139171"/>
                  <a:gd name="connsiteY2" fmla="*/ 337814 h 396044"/>
                  <a:gd name="connsiteX3" fmla="*/ 0 w 139171"/>
                  <a:gd name="connsiteY3" fmla="*/ 396044 h 396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171" h="396044">
                    <a:moveTo>
                      <a:pt x="0" y="396044"/>
                    </a:moveTo>
                    <a:lnTo>
                      <a:pt x="47790" y="0"/>
                    </a:lnTo>
                    <a:lnTo>
                      <a:pt x="139171" y="337814"/>
                    </a:lnTo>
                    <a:lnTo>
                      <a:pt x="0" y="3960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pic>
            <p:nvPicPr>
              <p:cNvPr id="67" name="그림 45" descr="체크만년필수첩.png"/>
              <p:cNvPicPr>
                <a:picLocks noChangeAspect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-842886" y="133299"/>
                <a:ext cx="491200" cy="606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1" name="그룹 60"/>
            <p:cNvGrpSpPr/>
            <p:nvPr/>
          </p:nvGrpSpPr>
          <p:grpSpPr>
            <a:xfrm>
              <a:off x="-2191491" y="3857545"/>
              <a:ext cx="2160587" cy="714380"/>
              <a:chOff x="-2160587" y="5962661"/>
              <a:chExt cx="2160587" cy="714380"/>
            </a:xfrm>
          </p:grpSpPr>
          <p:sp>
            <p:nvSpPr>
              <p:cNvPr id="64" name="Rectangle 1999"/>
              <p:cNvSpPr>
                <a:spLocks noChangeArrowheads="1"/>
              </p:cNvSpPr>
              <p:nvPr/>
            </p:nvSpPr>
            <p:spPr bwMode="auto">
              <a:xfrm>
                <a:off x="-2160587" y="5994415"/>
                <a:ext cx="2159000" cy="68262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65" name="텍스트 개체 틀 56"/>
              <p:cNvSpPr txBox="1">
                <a:spLocks/>
              </p:cNvSpPr>
              <p:nvPr/>
            </p:nvSpPr>
            <p:spPr bwMode="auto">
              <a:xfrm>
                <a:off x="-2160587" y="5962661"/>
                <a:ext cx="2160587" cy="714380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  <p:txBody>
              <a:bodyPr/>
              <a:lstStyle/>
              <a:p>
                <a:pPr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ü"/>
                  <a:defRPr/>
                </a:pPr>
                <a:r>
                  <a:rPr kumimoji="1" lang="ko-KR" altLang="en-US" sz="850" dirty="0">
                    <a:solidFill>
                      <a:schemeClr val="bg1"/>
                    </a:solidFill>
                    <a:latin typeface="+mn-ea"/>
                  </a:rPr>
                  <a:t>  이 상자는 출력 시 나오지 않습니다</a:t>
                </a:r>
                <a:r>
                  <a:rPr kumimoji="1" lang="en-US" altLang="ko-KR" sz="850" dirty="0">
                    <a:solidFill>
                      <a:schemeClr val="bg1"/>
                    </a:solidFill>
                    <a:latin typeface="+mn-ea"/>
                  </a:rPr>
                  <a:t>.</a:t>
                </a:r>
              </a:p>
              <a:p>
                <a:pPr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ü"/>
                  <a:defRPr/>
                </a:pPr>
                <a:r>
                  <a:rPr kumimoji="1" lang="ko-KR" altLang="en-US" sz="850" dirty="0">
                    <a:solidFill>
                      <a:schemeClr val="bg1"/>
                    </a:solidFill>
                    <a:latin typeface="+mn-ea"/>
                  </a:rPr>
                  <a:t>  완성 후 삭제해주세요</a:t>
                </a:r>
                <a:r>
                  <a:rPr kumimoji="1" lang="en-US" altLang="ko-KR" sz="850" dirty="0">
                    <a:solidFill>
                      <a:schemeClr val="bg1"/>
                    </a:solidFill>
                    <a:latin typeface="+mn-ea"/>
                  </a:rPr>
                  <a:t>.</a:t>
                </a:r>
              </a:p>
              <a:p>
                <a:pPr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ü"/>
                  <a:defRPr/>
                </a:pPr>
                <a:r>
                  <a:rPr kumimoji="1" lang="en-US" altLang="ko-KR" sz="850" dirty="0">
                    <a:solidFill>
                      <a:schemeClr val="bg1"/>
                    </a:solidFill>
                    <a:latin typeface="+mn-ea"/>
                  </a:rPr>
                  <a:t>  </a:t>
                </a:r>
                <a:r>
                  <a:rPr kumimoji="1" lang="ko-KR" altLang="en-US" sz="850" dirty="0">
                    <a:solidFill>
                      <a:schemeClr val="bg1"/>
                    </a:solidFill>
                    <a:latin typeface="+mn-ea"/>
                  </a:rPr>
                  <a:t>내용은 예시입니다</a:t>
                </a:r>
                <a:r>
                  <a:rPr kumimoji="1" lang="en-US" altLang="ko-KR" sz="850" dirty="0">
                    <a:solidFill>
                      <a:schemeClr val="bg1"/>
                    </a:solidFill>
                    <a:latin typeface="+mn-ea"/>
                  </a:rPr>
                  <a:t>. </a:t>
                </a:r>
                <a:r>
                  <a:rPr kumimoji="1" lang="ko-KR" altLang="en-US" sz="850" dirty="0">
                    <a:solidFill>
                      <a:schemeClr val="bg1"/>
                    </a:solidFill>
                    <a:latin typeface="+mn-ea"/>
                  </a:rPr>
                  <a:t>참고만 하십시오</a:t>
                </a:r>
                <a:r>
                  <a:rPr kumimoji="1" lang="en-US" altLang="ko-KR" sz="850" dirty="0">
                    <a:solidFill>
                      <a:schemeClr val="bg1"/>
                    </a:solidFill>
                    <a:latin typeface="+mn-ea"/>
                  </a:rPr>
                  <a:t>.</a:t>
                </a:r>
              </a:p>
            </p:txBody>
          </p:sp>
        </p:grpSp>
        <p:sp>
          <p:nvSpPr>
            <p:cNvPr id="62" name="텍스트 개체 틀 56"/>
            <p:cNvSpPr txBox="1">
              <a:spLocks/>
            </p:cNvSpPr>
            <p:nvPr/>
          </p:nvSpPr>
          <p:spPr bwMode="auto">
            <a:xfrm>
              <a:off x="-2102091" y="841672"/>
              <a:ext cx="1981200" cy="28469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[</a:t>
              </a:r>
              <a:r>
                <a:rPr kumimoji="1" lang="ko-KR" altLang="en-US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사업소개</a:t>
              </a: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]</a:t>
              </a:r>
            </a:p>
          </p:txBody>
        </p:sp>
        <p:sp>
          <p:nvSpPr>
            <p:cNvPr id="63" name="텍스트 개체 틀 56"/>
            <p:cNvSpPr txBox="1">
              <a:spLocks/>
            </p:cNvSpPr>
            <p:nvPr/>
          </p:nvSpPr>
          <p:spPr bwMode="auto">
            <a:xfrm>
              <a:off x="-2102091" y="1018353"/>
              <a:ext cx="1981200" cy="297773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fontAlgn="ctr">
                <a:lnSpc>
                  <a:spcPts val="1500"/>
                </a:lnSpc>
              </a:pPr>
              <a:r>
                <a:rPr kumimoji="1" lang="ko-KR" altLang="en-US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 </a:t>
              </a:r>
              <a:r>
                <a:rPr kumimoji="1" lang="ko-KR" altLang="en-US" sz="1050" b="1" spc="30" dirty="0">
                  <a:solidFill>
                    <a:srgbClr val="C00000"/>
                  </a:solidFill>
                  <a:latin typeface="+mn-ea"/>
                </a:rPr>
                <a:t>자사가 진행 중에 있는 서비스 및 사업 영역에 대한 대략적인 내용</a:t>
              </a:r>
              <a:r>
                <a:rPr kumimoji="1" lang="ko-KR" altLang="en-US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들을 기재합니다</a:t>
              </a:r>
              <a:r>
                <a:rPr kumimoji="1" lang="en-US" altLang="ko-KR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.</a:t>
              </a:r>
            </a:p>
            <a:p>
              <a:pPr algn="just" fontAlgn="ctr">
                <a:lnSpc>
                  <a:spcPts val="1500"/>
                </a:lnSpc>
              </a:pPr>
              <a:r>
                <a:rPr kumimoji="1" lang="en-US" altLang="ko-KR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 </a:t>
              </a:r>
              <a:r>
                <a:rPr kumimoji="1" lang="ko-KR" altLang="en-US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자사가 어떤 사업을 통해 수익을 창출하고 있는지를 한눈에 알아볼 수 있도록 도식화 하고 대표적인 서비스를 나열하는 방법으로 간단히 표현할 수 있습니다</a:t>
              </a:r>
              <a:r>
                <a:rPr kumimoji="1" lang="en-US" altLang="ko-KR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.</a:t>
              </a:r>
            </a:p>
            <a:p>
              <a:pPr algn="just" fontAlgn="ctr">
                <a:lnSpc>
                  <a:spcPts val="1500"/>
                </a:lnSpc>
              </a:pPr>
              <a:endParaRPr kumimoji="1" lang="en-US" altLang="ko-KR" sz="1050" spc="3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  <a:p>
              <a:pPr algn="just" fontAlgn="ctr">
                <a:lnSpc>
                  <a:spcPts val="1500"/>
                </a:lnSpc>
              </a:pPr>
              <a:r>
                <a:rPr kumimoji="1" lang="ko-KR" altLang="en-US" sz="1050" b="1" spc="30" dirty="0">
                  <a:solidFill>
                    <a:srgbClr val="C00000"/>
                  </a:solidFill>
                  <a:latin typeface="+mn-ea"/>
                </a:rPr>
                <a:t>차트 디자인을 선택 할 수 있습니다</a:t>
              </a:r>
              <a:r>
                <a:rPr kumimoji="1" lang="en-US" altLang="ko-KR" sz="1050" b="1" spc="30" dirty="0">
                  <a:solidFill>
                    <a:srgbClr val="C00000"/>
                  </a:solidFill>
                  <a:latin typeface="+mn-ea"/>
                </a:rPr>
                <a:t>. </a:t>
              </a:r>
              <a:r>
                <a:rPr kumimoji="1" lang="ko-KR" altLang="en-US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여러가지 차트 디자인 중 알맞은 차트를 골라 사용 가능합니다</a:t>
              </a:r>
              <a:r>
                <a:rPr kumimoji="1" lang="en-US" altLang="ko-KR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.  </a:t>
              </a:r>
              <a:r>
                <a:rPr kumimoji="1" lang="ko-KR" altLang="en-US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 </a:t>
              </a:r>
              <a:endParaRPr kumimoji="1" lang="en-US" altLang="ko-KR" sz="1050" spc="3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  <a:p>
              <a:pPr algn="just" fontAlgn="ctr">
                <a:lnSpc>
                  <a:spcPts val="1500"/>
                </a:lnSpc>
              </a:pPr>
              <a:endParaRPr kumimoji="1" lang="en-US" altLang="ko-KR" sz="1050" spc="3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7602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텍스트 개체 틀 1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/>
              <a:t>2-3 </a:t>
            </a:r>
            <a:r>
              <a:rPr lang="ko-KR" altLang="en-US"/>
              <a:t>경쟁사 현황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ko-KR" dirty="0" err="1"/>
              <a:t>Bizforms</a:t>
            </a:r>
            <a:endParaRPr lang="ko-KR" altLang="en-US" dirty="0"/>
          </a:p>
        </p:txBody>
      </p:sp>
      <p:grpSp>
        <p:nvGrpSpPr>
          <p:cNvPr id="63" name="그룹 62"/>
          <p:cNvGrpSpPr/>
          <p:nvPr/>
        </p:nvGrpSpPr>
        <p:grpSpPr>
          <a:xfrm>
            <a:off x="-2192077" y="0"/>
            <a:ext cx="2164801" cy="3781425"/>
            <a:chOff x="-2192077" y="349217"/>
            <a:chExt cx="2164801" cy="3781425"/>
          </a:xfrm>
        </p:grpSpPr>
        <p:sp>
          <p:nvSpPr>
            <p:cNvPr id="70" name="Freeform 1997"/>
            <p:cNvSpPr>
              <a:spLocks/>
            </p:cNvSpPr>
            <p:nvPr/>
          </p:nvSpPr>
          <p:spPr bwMode="auto">
            <a:xfrm rot="16200000">
              <a:off x="-3001491" y="1159218"/>
              <a:ext cx="3780000" cy="2160000"/>
            </a:xfrm>
            <a:prstGeom prst="round2SameRect">
              <a:avLst>
                <a:gd name="adj1" fmla="val 9394"/>
                <a:gd name="adj2" fmla="val 0"/>
              </a:avLst>
            </a:pr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1" name="Freeform 1998"/>
            <p:cNvSpPr>
              <a:spLocks/>
            </p:cNvSpPr>
            <p:nvPr/>
          </p:nvSpPr>
          <p:spPr bwMode="auto">
            <a:xfrm>
              <a:off x="-2186276" y="349217"/>
              <a:ext cx="2159000" cy="3781425"/>
            </a:xfrm>
            <a:custGeom>
              <a:avLst/>
              <a:gdLst/>
              <a:ahLst/>
              <a:cxnLst>
                <a:cxn ang="0">
                  <a:pos x="1360" y="2268"/>
                </a:cxn>
                <a:cxn ang="0">
                  <a:pos x="1360" y="2268"/>
                </a:cxn>
                <a:cxn ang="0">
                  <a:pos x="1358" y="2292"/>
                </a:cxn>
                <a:cxn ang="0">
                  <a:pos x="1352" y="2312"/>
                </a:cxn>
                <a:cxn ang="0">
                  <a:pos x="1340" y="2332"/>
                </a:cxn>
                <a:cxn ang="0">
                  <a:pos x="1326" y="2348"/>
                </a:cxn>
                <a:cxn ang="0">
                  <a:pos x="1310" y="2362"/>
                </a:cxn>
                <a:cxn ang="0">
                  <a:pos x="1290" y="2372"/>
                </a:cxn>
                <a:cxn ang="0">
                  <a:pos x="1270" y="2380"/>
                </a:cxn>
                <a:cxn ang="0">
                  <a:pos x="1246" y="2382"/>
                </a:cxn>
                <a:cxn ang="0">
                  <a:pos x="112" y="2382"/>
                </a:cxn>
                <a:cxn ang="0">
                  <a:pos x="112" y="2382"/>
                </a:cxn>
                <a:cxn ang="0">
                  <a:pos x="90" y="2380"/>
                </a:cxn>
                <a:cxn ang="0">
                  <a:pos x="68" y="2372"/>
                </a:cxn>
                <a:cxn ang="0">
                  <a:pos x="50" y="2362"/>
                </a:cxn>
                <a:cxn ang="0">
                  <a:pos x="32" y="2348"/>
                </a:cxn>
                <a:cxn ang="0">
                  <a:pos x="18" y="2332"/>
                </a:cxn>
                <a:cxn ang="0">
                  <a:pos x="8" y="2312"/>
                </a:cxn>
                <a:cxn ang="0">
                  <a:pos x="2" y="2292"/>
                </a:cxn>
                <a:cxn ang="0">
                  <a:pos x="0" y="2268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2" y="92"/>
                </a:cxn>
                <a:cxn ang="0">
                  <a:pos x="8" y="70"/>
                </a:cxn>
                <a:cxn ang="0">
                  <a:pos x="18" y="50"/>
                </a:cxn>
                <a:cxn ang="0">
                  <a:pos x="32" y="34"/>
                </a:cxn>
                <a:cxn ang="0">
                  <a:pos x="50" y="20"/>
                </a:cxn>
                <a:cxn ang="0">
                  <a:pos x="68" y="10"/>
                </a:cxn>
                <a:cxn ang="0">
                  <a:pos x="90" y="2"/>
                </a:cxn>
                <a:cxn ang="0">
                  <a:pos x="112" y="0"/>
                </a:cxn>
                <a:cxn ang="0">
                  <a:pos x="1246" y="0"/>
                </a:cxn>
                <a:cxn ang="0">
                  <a:pos x="1246" y="0"/>
                </a:cxn>
                <a:cxn ang="0">
                  <a:pos x="1270" y="2"/>
                </a:cxn>
                <a:cxn ang="0">
                  <a:pos x="1290" y="10"/>
                </a:cxn>
                <a:cxn ang="0">
                  <a:pos x="1310" y="20"/>
                </a:cxn>
                <a:cxn ang="0">
                  <a:pos x="1326" y="34"/>
                </a:cxn>
                <a:cxn ang="0">
                  <a:pos x="1340" y="50"/>
                </a:cxn>
                <a:cxn ang="0">
                  <a:pos x="1352" y="70"/>
                </a:cxn>
                <a:cxn ang="0">
                  <a:pos x="1358" y="92"/>
                </a:cxn>
                <a:cxn ang="0">
                  <a:pos x="1360" y="114"/>
                </a:cxn>
                <a:cxn ang="0">
                  <a:pos x="1360" y="2268"/>
                </a:cxn>
              </a:cxnLst>
              <a:rect l="0" t="0" r="r" b="b"/>
              <a:pathLst>
                <a:path w="1360" h="2382">
                  <a:moveTo>
                    <a:pt x="1360" y="2268"/>
                  </a:moveTo>
                  <a:lnTo>
                    <a:pt x="1360" y="2268"/>
                  </a:lnTo>
                  <a:lnTo>
                    <a:pt x="1358" y="2292"/>
                  </a:lnTo>
                  <a:lnTo>
                    <a:pt x="1352" y="2312"/>
                  </a:lnTo>
                  <a:lnTo>
                    <a:pt x="1340" y="2332"/>
                  </a:lnTo>
                  <a:lnTo>
                    <a:pt x="1326" y="2348"/>
                  </a:lnTo>
                  <a:lnTo>
                    <a:pt x="1310" y="2362"/>
                  </a:lnTo>
                  <a:lnTo>
                    <a:pt x="1290" y="2372"/>
                  </a:lnTo>
                  <a:lnTo>
                    <a:pt x="1270" y="2380"/>
                  </a:lnTo>
                  <a:lnTo>
                    <a:pt x="1246" y="2382"/>
                  </a:lnTo>
                  <a:lnTo>
                    <a:pt x="112" y="2382"/>
                  </a:lnTo>
                  <a:lnTo>
                    <a:pt x="112" y="2382"/>
                  </a:lnTo>
                  <a:lnTo>
                    <a:pt x="90" y="2380"/>
                  </a:lnTo>
                  <a:lnTo>
                    <a:pt x="68" y="2372"/>
                  </a:lnTo>
                  <a:lnTo>
                    <a:pt x="50" y="2362"/>
                  </a:lnTo>
                  <a:lnTo>
                    <a:pt x="32" y="2348"/>
                  </a:lnTo>
                  <a:lnTo>
                    <a:pt x="18" y="2332"/>
                  </a:lnTo>
                  <a:lnTo>
                    <a:pt x="8" y="2312"/>
                  </a:lnTo>
                  <a:lnTo>
                    <a:pt x="2" y="2292"/>
                  </a:lnTo>
                  <a:lnTo>
                    <a:pt x="0" y="226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92"/>
                  </a:lnTo>
                  <a:lnTo>
                    <a:pt x="8" y="70"/>
                  </a:lnTo>
                  <a:lnTo>
                    <a:pt x="18" y="50"/>
                  </a:lnTo>
                  <a:lnTo>
                    <a:pt x="32" y="34"/>
                  </a:lnTo>
                  <a:lnTo>
                    <a:pt x="50" y="20"/>
                  </a:lnTo>
                  <a:lnTo>
                    <a:pt x="68" y="10"/>
                  </a:lnTo>
                  <a:lnTo>
                    <a:pt x="90" y="2"/>
                  </a:lnTo>
                  <a:lnTo>
                    <a:pt x="112" y="0"/>
                  </a:lnTo>
                  <a:lnTo>
                    <a:pt x="1246" y="0"/>
                  </a:lnTo>
                  <a:lnTo>
                    <a:pt x="1246" y="0"/>
                  </a:lnTo>
                  <a:lnTo>
                    <a:pt x="1270" y="2"/>
                  </a:lnTo>
                  <a:lnTo>
                    <a:pt x="1290" y="10"/>
                  </a:lnTo>
                  <a:lnTo>
                    <a:pt x="1310" y="20"/>
                  </a:lnTo>
                  <a:lnTo>
                    <a:pt x="1326" y="34"/>
                  </a:lnTo>
                  <a:lnTo>
                    <a:pt x="1340" y="50"/>
                  </a:lnTo>
                  <a:lnTo>
                    <a:pt x="1352" y="70"/>
                  </a:lnTo>
                  <a:lnTo>
                    <a:pt x="1358" y="92"/>
                  </a:lnTo>
                  <a:lnTo>
                    <a:pt x="1360" y="114"/>
                  </a:lnTo>
                  <a:lnTo>
                    <a:pt x="1360" y="226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91" name="Rectangle 2146"/>
            <p:cNvSpPr>
              <a:spLocks noChangeArrowheads="1"/>
            </p:cNvSpPr>
            <p:nvPr/>
          </p:nvSpPr>
          <p:spPr bwMode="auto">
            <a:xfrm>
              <a:off x="-1967201" y="575482"/>
              <a:ext cx="1098058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600" b="1" dirty="0">
                  <a:solidFill>
                    <a:schemeClr val="accent1"/>
                  </a:solidFill>
                  <a:latin typeface="맑은 고딕" pitchFamily="50" charset="-127"/>
                  <a:ea typeface="맑은 고딕" pitchFamily="50" charset="-127"/>
                </a:rPr>
                <a:t>10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1600" b="1" dirty="0">
                  <a:solidFill>
                    <a:schemeClr val="accent1"/>
                  </a:solidFill>
                  <a:latin typeface="맑은 고딕" pitchFamily="50" charset="-127"/>
                  <a:ea typeface="맑은 고딕" pitchFamily="50" charset="-127"/>
                </a:rPr>
                <a:t>전문가 조언</a:t>
              </a:r>
              <a:endParaRPr kumimoji="1" lang="ko-KR" altLang="en-US" sz="1800" dirty="0">
                <a:solidFill>
                  <a:schemeClr val="accent1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92" name="Rectangle 2151"/>
            <p:cNvSpPr>
              <a:spLocks noChangeArrowheads="1"/>
            </p:cNvSpPr>
            <p:nvPr/>
          </p:nvSpPr>
          <p:spPr bwMode="auto">
            <a:xfrm>
              <a:off x="-1973551" y="1079467"/>
              <a:ext cx="1069975" cy="95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93" name="그룹 282"/>
            <p:cNvGrpSpPr/>
            <p:nvPr/>
          </p:nvGrpSpPr>
          <p:grpSpPr>
            <a:xfrm>
              <a:off x="-852122" y="484137"/>
              <a:ext cx="509621" cy="635906"/>
              <a:chOff x="-842886" y="133299"/>
              <a:chExt cx="509621" cy="635906"/>
            </a:xfrm>
          </p:grpSpPr>
          <p:sp>
            <p:nvSpPr>
              <p:cNvPr id="97" name="자유형 96"/>
              <p:cNvSpPr/>
              <p:nvPr/>
            </p:nvSpPr>
            <p:spPr>
              <a:xfrm rot="15966003">
                <a:off x="-600873" y="501598"/>
                <a:ext cx="139171" cy="396044"/>
              </a:xfrm>
              <a:custGeom>
                <a:avLst/>
                <a:gdLst>
                  <a:gd name="connsiteX0" fmla="*/ 0 w 95580"/>
                  <a:gd name="connsiteY0" fmla="*/ 396044 h 396044"/>
                  <a:gd name="connsiteX1" fmla="*/ 47790 w 95580"/>
                  <a:gd name="connsiteY1" fmla="*/ 0 h 396044"/>
                  <a:gd name="connsiteX2" fmla="*/ 95580 w 95580"/>
                  <a:gd name="connsiteY2" fmla="*/ 396044 h 396044"/>
                  <a:gd name="connsiteX3" fmla="*/ 0 w 95580"/>
                  <a:gd name="connsiteY3" fmla="*/ 396044 h 396044"/>
                  <a:gd name="connsiteX0" fmla="*/ 0 w 139171"/>
                  <a:gd name="connsiteY0" fmla="*/ 396044 h 396044"/>
                  <a:gd name="connsiteX1" fmla="*/ 47790 w 139171"/>
                  <a:gd name="connsiteY1" fmla="*/ 0 h 396044"/>
                  <a:gd name="connsiteX2" fmla="*/ 139171 w 139171"/>
                  <a:gd name="connsiteY2" fmla="*/ 337814 h 396044"/>
                  <a:gd name="connsiteX3" fmla="*/ 0 w 139171"/>
                  <a:gd name="connsiteY3" fmla="*/ 396044 h 396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171" h="396044">
                    <a:moveTo>
                      <a:pt x="0" y="396044"/>
                    </a:moveTo>
                    <a:lnTo>
                      <a:pt x="47790" y="0"/>
                    </a:lnTo>
                    <a:lnTo>
                      <a:pt x="139171" y="337814"/>
                    </a:lnTo>
                    <a:lnTo>
                      <a:pt x="0" y="3960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pic>
            <p:nvPicPr>
              <p:cNvPr id="98" name="그림 45" descr="체크만년필수첩.png"/>
              <p:cNvPicPr>
                <a:picLocks noChangeAspect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-842886" y="133299"/>
                <a:ext cx="491200" cy="606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1" name="그룹 60"/>
            <p:cNvGrpSpPr/>
            <p:nvPr/>
          </p:nvGrpSpPr>
          <p:grpSpPr>
            <a:xfrm>
              <a:off x="-2192077" y="3414839"/>
              <a:ext cx="2160587" cy="714380"/>
              <a:chOff x="-2160587" y="6137291"/>
              <a:chExt cx="2160587" cy="714380"/>
            </a:xfrm>
          </p:grpSpPr>
          <p:sp>
            <p:nvSpPr>
              <p:cNvPr id="89" name="Rectangle 1999"/>
              <p:cNvSpPr>
                <a:spLocks noChangeArrowheads="1"/>
              </p:cNvSpPr>
              <p:nvPr/>
            </p:nvSpPr>
            <p:spPr bwMode="auto">
              <a:xfrm>
                <a:off x="-2160587" y="6137291"/>
                <a:ext cx="2159000" cy="71438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94" name="텍스트 개체 틀 56"/>
              <p:cNvSpPr txBox="1">
                <a:spLocks/>
              </p:cNvSpPr>
              <p:nvPr/>
            </p:nvSpPr>
            <p:spPr bwMode="auto">
              <a:xfrm>
                <a:off x="-2160587" y="6137291"/>
                <a:ext cx="2160587" cy="714380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  <p:txBody>
              <a:bodyPr/>
              <a:lstStyle/>
              <a:p>
                <a:pPr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ü"/>
                  <a:defRPr/>
                </a:pPr>
                <a:r>
                  <a:rPr kumimoji="1" lang="ko-KR" altLang="en-US" sz="850" dirty="0">
                    <a:solidFill>
                      <a:schemeClr val="bg1"/>
                    </a:solidFill>
                    <a:latin typeface="+mn-ea"/>
                  </a:rPr>
                  <a:t>  이 상자는 출력 시 나오지 않습니다</a:t>
                </a:r>
                <a:r>
                  <a:rPr kumimoji="1" lang="en-US" altLang="ko-KR" sz="850" dirty="0">
                    <a:solidFill>
                      <a:schemeClr val="bg1"/>
                    </a:solidFill>
                    <a:latin typeface="+mn-ea"/>
                  </a:rPr>
                  <a:t>.</a:t>
                </a:r>
              </a:p>
              <a:p>
                <a:pPr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ü"/>
                  <a:defRPr/>
                </a:pPr>
                <a:r>
                  <a:rPr kumimoji="1" lang="ko-KR" altLang="en-US" sz="850" dirty="0">
                    <a:solidFill>
                      <a:schemeClr val="bg1"/>
                    </a:solidFill>
                    <a:latin typeface="+mn-ea"/>
                  </a:rPr>
                  <a:t>  완성 후 삭제해주세요</a:t>
                </a:r>
                <a:r>
                  <a:rPr kumimoji="1" lang="en-US" altLang="ko-KR" sz="850" dirty="0">
                    <a:solidFill>
                      <a:schemeClr val="bg1"/>
                    </a:solidFill>
                    <a:latin typeface="+mn-ea"/>
                  </a:rPr>
                  <a:t>.</a:t>
                </a:r>
              </a:p>
              <a:p>
                <a:pPr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ü"/>
                  <a:defRPr/>
                </a:pPr>
                <a:r>
                  <a:rPr kumimoji="1" lang="en-US" altLang="ko-KR" sz="850" dirty="0">
                    <a:solidFill>
                      <a:schemeClr val="bg1"/>
                    </a:solidFill>
                    <a:latin typeface="+mn-ea"/>
                  </a:rPr>
                  <a:t>  </a:t>
                </a:r>
                <a:r>
                  <a:rPr kumimoji="1" lang="ko-KR" altLang="en-US" sz="850" dirty="0">
                    <a:solidFill>
                      <a:schemeClr val="bg1"/>
                    </a:solidFill>
                    <a:latin typeface="+mn-ea"/>
                  </a:rPr>
                  <a:t>내용은 예시입니다</a:t>
                </a:r>
                <a:r>
                  <a:rPr kumimoji="1" lang="en-US" altLang="ko-KR" sz="850" dirty="0">
                    <a:solidFill>
                      <a:schemeClr val="bg1"/>
                    </a:solidFill>
                    <a:latin typeface="+mn-ea"/>
                  </a:rPr>
                  <a:t>. </a:t>
                </a:r>
                <a:r>
                  <a:rPr kumimoji="1" lang="ko-KR" altLang="en-US" sz="850" dirty="0">
                    <a:solidFill>
                      <a:schemeClr val="bg1"/>
                    </a:solidFill>
                    <a:latin typeface="+mn-ea"/>
                  </a:rPr>
                  <a:t>참고만 하십시오</a:t>
                </a:r>
                <a:r>
                  <a:rPr kumimoji="1" lang="en-US" altLang="ko-KR" sz="850" dirty="0">
                    <a:solidFill>
                      <a:schemeClr val="bg1"/>
                    </a:solidFill>
                    <a:latin typeface="+mn-ea"/>
                  </a:rPr>
                  <a:t>.</a:t>
                </a:r>
              </a:p>
            </p:txBody>
          </p:sp>
        </p:grpSp>
        <p:sp>
          <p:nvSpPr>
            <p:cNvPr id="95" name="텍스트 개체 틀 56"/>
            <p:cNvSpPr txBox="1">
              <a:spLocks/>
            </p:cNvSpPr>
            <p:nvPr/>
          </p:nvSpPr>
          <p:spPr bwMode="auto">
            <a:xfrm>
              <a:off x="-2102091" y="1190889"/>
              <a:ext cx="1981200" cy="28469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[</a:t>
              </a:r>
              <a:r>
                <a:rPr kumimoji="1" lang="ko-KR" altLang="en-US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제품구성</a:t>
              </a: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]</a:t>
              </a:r>
            </a:p>
          </p:txBody>
        </p:sp>
        <p:sp>
          <p:nvSpPr>
            <p:cNvPr id="96" name="텍스트 개체 틀 56"/>
            <p:cNvSpPr txBox="1">
              <a:spLocks/>
            </p:cNvSpPr>
            <p:nvPr/>
          </p:nvSpPr>
          <p:spPr bwMode="auto">
            <a:xfrm>
              <a:off x="-2102091" y="1367570"/>
              <a:ext cx="1981200" cy="861774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fontAlgn="ctr">
                <a:lnSpc>
                  <a:spcPts val="1500"/>
                </a:lnSpc>
              </a:pPr>
              <a:r>
                <a:rPr kumimoji="1" lang="ko-KR" altLang="en-US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 사업의 구체적 내용으로 </a:t>
              </a:r>
              <a:r>
                <a:rPr kumimoji="1" lang="ko-KR" altLang="en-US" sz="1050" b="1" spc="30" dirty="0">
                  <a:solidFill>
                    <a:srgbClr val="C00000"/>
                  </a:solidFill>
                  <a:latin typeface="+mn-ea"/>
                </a:rPr>
                <a:t>공장의 경우 생산품목</a:t>
              </a:r>
              <a:r>
                <a:rPr kumimoji="1" lang="en-US" altLang="ko-KR" sz="1050" b="1" spc="30" dirty="0">
                  <a:solidFill>
                    <a:srgbClr val="C00000"/>
                  </a:solidFill>
                  <a:latin typeface="+mn-ea"/>
                </a:rPr>
                <a:t>, </a:t>
              </a:r>
              <a:r>
                <a:rPr kumimoji="1" lang="ko-KR" altLang="en-US" sz="1050" b="1" spc="30" dirty="0">
                  <a:solidFill>
                    <a:srgbClr val="C00000"/>
                  </a:solidFill>
                  <a:latin typeface="+mn-ea"/>
                </a:rPr>
                <a:t>창업의 경우 메뉴나 판매내용</a:t>
              </a:r>
              <a:r>
                <a:rPr kumimoji="1" lang="ko-KR" altLang="en-US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 등을 기재하시면 됩니다</a:t>
              </a:r>
              <a:r>
                <a:rPr kumimoji="1" lang="en-US" altLang="ko-KR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.</a:t>
              </a:r>
            </a:p>
          </p:txBody>
        </p:sp>
      </p:grp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3794950" y="2042173"/>
            <a:ext cx="2959252" cy="383945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vert="horz" wrap="square" lIns="99060" tIns="49530" rIns="99060" bIns="49530" numCol="1" anchor="t" anchorCtr="0" compatLnSpc="1">
            <a:prstTxWarp prst="textNoShape">
              <a:avLst/>
            </a:prstTxWarp>
          </a:bodyPr>
          <a:lstStyle/>
          <a:p>
            <a:endParaRPr lang="ko-KR" altLang="en-US" sz="1950" dirty="0"/>
          </a:p>
        </p:txBody>
      </p:sp>
      <p:sp>
        <p:nvSpPr>
          <p:cNvPr id="49" name="Rectangle 5"/>
          <p:cNvSpPr>
            <a:spLocks noChangeArrowheads="1"/>
          </p:cNvSpPr>
          <p:nvPr/>
        </p:nvSpPr>
        <p:spPr bwMode="auto">
          <a:xfrm>
            <a:off x="5911863" y="2042172"/>
            <a:ext cx="842331" cy="3839456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95000"/>
                  <a:lumOff val="5000"/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vert="horz" wrap="square" lIns="99060" tIns="49530" rIns="99060" bIns="49530" numCol="1" anchor="t" anchorCtr="0" compatLnSpc="1">
            <a:prstTxWarp prst="textNoShape">
              <a:avLst/>
            </a:prstTxWarp>
          </a:bodyPr>
          <a:lstStyle/>
          <a:p>
            <a:endParaRPr lang="ko-KR" altLang="en-US" sz="1950" dirty="0"/>
          </a:p>
        </p:txBody>
      </p:sp>
      <p:sp>
        <p:nvSpPr>
          <p:cNvPr id="50" name="Freeform 6"/>
          <p:cNvSpPr>
            <a:spLocks/>
          </p:cNvSpPr>
          <p:nvPr/>
        </p:nvSpPr>
        <p:spPr bwMode="auto">
          <a:xfrm>
            <a:off x="6470265" y="2042173"/>
            <a:ext cx="290247" cy="3839456"/>
          </a:xfrm>
          <a:custGeom>
            <a:avLst/>
            <a:gdLst/>
            <a:ahLst/>
            <a:cxnLst>
              <a:cxn ang="0">
                <a:pos x="0" y="114"/>
              </a:cxn>
              <a:cxn ang="0">
                <a:pos x="184" y="0"/>
              </a:cxn>
              <a:cxn ang="0">
                <a:pos x="184" y="2434"/>
              </a:cxn>
              <a:cxn ang="0">
                <a:pos x="0" y="2434"/>
              </a:cxn>
              <a:cxn ang="0">
                <a:pos x="0" y="114"/>
              </a:cxn>
            </a:cxnLst>
            <a:rect l="0" t="0" r="r" b="b"/>
            <a:pathLst>
              <a:path w="184" h="2434">
                <a:moveTo>
                  <a:pt x="0" y="114"/>
                </a:moveTo>
                <a:lnTo>
                  <a:pt x="184" y="0"/>
                </a:lnTo>
                <a:lnTo>
                  <a:pt x="184" y="2434"/>
                </a:lnTo>
                <a:lnTo>
                  <a:pt x="0" y="2434"/>
                </a:lnTo>
                <a:lnTo>
                  <a:pt x="0" y="11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9060" tIns="49530" rIns="99060" bIns="49530" numCol="1" anchor="t" anchorCtr="0" compatLnSpc="1">
            <a:prstTxWarp prst="textNoShape">
              <a:avLst/>
            </a:prstTxWarp>
          </a:bodyPr>
          <a:lstStyle/>
          <a:p>
            <a:endParaRPr lang="ko-KR" altLang="en-US" sz="1950" dirty="0"/>
          </a:p>
        </p:txBody>
      </p:sp>
      <p:sp>
        <p:nvSpPr>
          <p:cNvPr id="51" name="Rectangle 7"/>
          <p:cNvSpPr>
            <a:spLocks noChangeArrowheads="1"/>
          </p:cNvSpPr>
          <p:nvPr/>
        </p:nvSpPr>
        <p:spPr bwMode="auto">
          <a:xfrm>
            <a:off x="6457645" y="2221999"/>
            <a:ext cx="3003420" cy="393410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vert="horz" wrap="square" lIns="99060" tIns="49530" rIns="99060" bIns="49530" numCol="1" anchor="t" anchorCtr="0" compatLnSpc="1">
            <a:prstTxWarp prst="textNoShape">
              <a:avLst/>
            </a:prstTxWarp>
          </a:bodyPr>
          <a:lstStyle/>
          <a:p>
            <a:endParaRPr lang="ko-KR" altLang="en-US" sz="1950" dirty="0"/>
          </a:p>
        </p:txBody>
      </p:sp>
      <p:sp>
        <p:nvSpPr>
          <p:cNvPr id="52" name="Rectangle 222"/>
          <p:cNvSpPr>
            <a:spLocks noChangeArrowheads="1"/>
          </p:cNvSpPr>
          <p:nvPr/>
        </p:nvSpPr>
        <p:spPr bwMode="auto">
          <a:xfrm>
            <a:off x="4078892" y="3248913"/>
            <a:ext cx="1987569" cy="1733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228600" lvl="0" indent="-228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1. 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매출현황 </a:t>
            </a: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: 140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억 원</a:t>
            </a:r>
            <a:endParaRPr kumimoji="1" lang="en-US" altLang="ko-KR" sz="1083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  <a:p>
            <a:pPr marL="228600" lvl="0" indent="-228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2. 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주요서비스 </a:t>
            </a:r>
            <a:endParaRPr kumimoji="1" lang="en-US" altLang="ko-KR" sz="1083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  <a:p>
            <a:pPr marL="228600" lvl="0" indent="-228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     - 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국내 업계 </a:t>
            </a: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1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위</a:t>
            </a: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.</a:t>
            </a:r>
          </a:p>
          <a:p>
            <a:pPr marL="228600" lvl="0" indent="-228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     - 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전국 백화점 매장보유</a:t>
            </a: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.</a:t>
            </a:r>
          </a:p>
          <a:p>
            <a:pPr marL="228600" lvl="0" indent="-228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     - 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직</a:t>
            </a: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,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가맹점 </a:t>
            </a: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100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곳 보유 </a:t>
            </a:r>
            <a:endParaRPr kumimoji="1" lang="en-US" altLang="ko-KR" sz="1083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  <a:p>
            <a:pPr marL="228600" lvl="0" indent="-228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3. 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패션으로 시작하여 쇼핑센터</a:t>
            </a: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, </a:t>
            </a:r>
          </a:p>
          <a:p>
            <a:pPr marL="228600" lvl="0" indent="-228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   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쇼핑몰</a:t>
            </a: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, 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광고</a:t>
            </a: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, TV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프로그램 제작</a:t>
            </a: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 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시장까지 진출</a:t>
            </a: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. </a:t>
            </a:r>
          </a:p>
        </p:txBody>
      </p:sp>
      <p:sp>
        <p:nvSpPr>
          <p:cNvPr id="53" name="Rectangle 292"/>
          <p:cNvSpPr>
            <a:spLocks noChangeArrowheads="1"/>
          </p:cNvSpPr>
          <p:nvPr/>
        </p:nvSpPr>
        <p:spPr bwMode="auto">
          <a:xfrm>
            <a:off x="4078890" y="2878720"/>
            <a:ext cx="1878362" cy="210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905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패션</a:t>
            </a:r>
            <a:r>
              <a:rPr kumimoji="1"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,</a:t>
            </a:r>
            <a:r>
              <a: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쇼핑</a:t>
            </a:r>
            <a:r>
              <a:rPr kumimoji="1"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,</a:t>
            </a:r>
            <a:r>
              <a: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광고</a:t>
            </a:r>
            <a:r>
              <a:rPr kumimoji="1"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,TV</a:t>
            </a:r>
            <a:r>
              <a: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시장진출</a:t>
            </a:r>
            <a:endParaRPr kumimoji="1" lang="ko-KR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54" name="Rectangle 292"/>
          <p:cNvSpPr>
            <a:spLocks noChangeArrowheads="1"/>
          </p:cNvSpPr>
          <p:nvPr/>
        </p:nvSpPr>
        <p:spPr bwMode="auto">
          <a:xfrm>
            <a:off x="4078890" y="2340532"/>
            <a:ext cx="819052" cy="56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905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2800" b="1" dirty="0">
                <a:solidFill>
                  <a:srgbClr val="5E77CA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A</a:t>
            </a:r>
            <a:r>
              <a:rPr kumimoji="1" lang="ko-KR" altLang="en-US" sz="2800" b="1" dirty="0">
                <a:solidFill>
                  <a:srgbClr val="5E77CA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사</a:t>
            </a:r>
            <a:endParaRPr kumimoji="1" lang="ko-KR" altLang="en-US" sz="2800" dirty="0">
              <a:solidFill>
                <a:srgbClr val="5E77CA"/>
              </a:solidFill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55" name="Rectangle 222"/>
          <p:cNvSpPr>
            <a:spLocks noChangeArrowheads="1"/>
          </p:cNvSpPr>
          <p:nvPr/>
        </p:nvSpPr>
        <p:spPr bwMode="auto">
          <a:xfrm>
            <a:off x="6705322" y="3433248"/>
            <a:ext cx="2593671" cy="1949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228600" lvl="0" indent="-228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1. 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매출현환 </a:t>
            </a: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: 130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억 원</a:t>
            </a:r>
            <a:endParaRPr kumimoji="1" lang="en-US" altLang="ko-KR" sz="1083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  <a:p>
            <a:pPr marL="228600" lvl="0" indent="-228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2. 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주요 서비스</a:t>
            </a:r>
            <a:endParaRPr kumimoji="1" lang="en-US" altLang="ko-KR" sz="1083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  <a:p>
            <a:pPr marL="228600" lvl="0" indent="-228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      - 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미국</a:t>
            </a: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, 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영국</a:t>
            </a: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, 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이탈리아 등 국내보다 </a:t>
            </a:r>
            <a:endParaRPr kumimoji="1" lang="en-US" altLang="ko-KR" sz="1083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  <a:p>
            <a:pPr marL="228600" lvl="0" indent="-228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        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높은 해외 브랜드 인지도</a:t>
            </a: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.</a:t>
            </a:r>
          </a:p>
          <a:p>
            <a:pPr marL="228600" lvl="0" indent="-228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      - “15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년 한국시장 진출 후 꾸준한 </a:t>
            </a: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        </a:t>
            </a:r>
          </a:p>
          <a:p>
            <a:pPr marL="228600" lvl="0" indent="-228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        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상승세</a:t>
            </a:r>
            <a:endParaRPr kumimoji="1" lang="en-US" altLang="ko-KR" sz="1083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  <a:p>
            <a:pPr marL="228600" lvl="0" indent="-228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3. 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한국시장에 맞는 디자인의 독창성 우수</a:t>
            </a:r>
            <a:endParaRPr kumimoji="1" lang="en-US" altLang="ko-KR" sz="1083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  <a:p>
            <a:pPr marL="228600" lvl="0" indent="-228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4. </a:t>
            </a:r>
            <a:r>
              <a:rPr kumimoji="1" lang="ko-KR" altLang="en-US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모니터링을 통한 벤치마킹 필요</a:t>
            </a:r>
            <a:endParaRPr kumimoji="1" lang="en-US" altLang="ko-KR" sz="1083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  <a:p>
            <a:pPr marL="228600" lvl="0" indent="-2286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83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 </a:t>
            </a:r>
          </a:p>
        </p:txBody>
      </p:sp>
      <p:sp>
        <p:nvSpPr>
          <p:cNvPr id="56" name="Rectangle 292"/>
          <p:cNvSpPr>
            <a:spLocks noChangeArrowheads="1"/>
          </p:cNvSpPr>
          <p:nvPr/>
        </p:nvSpPr>
        <p:spPr bwMode="auto">
          <a:xfrm>
            <a:off x="6705321" y="3063055"/>
            <a:ext cx="2713800" cy="210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905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해외에서 유명한 브랜드 인지도</a:t>
            </a:r>
            <a:endParaRPr kumimoji="1" lang="ko-KR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57" name="Rectangle 292"/>
          <p:cNvSpPr>
            <a:spLocks noChangeArrowheads="1"/>
          </p:cNvSpPr>
          <p:nvPr/>
        </p:nvSpPr>
        <p:spPr bwMode="auto">
          <a:xfrm>
            <a:off x="6705321" y="2524867"/>
            <a:ext cx="638863" cy="560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905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2800" b="1" dirty="0">
                <a:solidFill>
                  <a:srgbClr val="5E77CA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B</a:t>
            </a:r>
            <a:r>
              <a:rPr kumimoji="1" lang="ko-KR" altLang="en-US" sz="2800" b="1" dirty="0">
                <a:solidFill>
                  <a:srgbClr val="5E77CA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사</a:t>
            </a:r>
            <a:endParaRPr kumimoji="1" lang="ko-KR" altLang="en-US" sz="2800" dirty="0">
              <a:solidFill>
                <a:srgbClr val="5E77CA"/>
              </a:solidFill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pic>
        <p:nvPicPr>
          <p:cNvPr id="27" name="그림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748" y="1931654"/>
            <a:ext cx="2564234" cy="404999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5537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5831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641C8183-1AF1-4040-8DE7-F2B42FE48D57}"/>
              </a:ext>
            </a:extLst>
          </p:cNvPr>
          <p:cNvSpPr/>
          <p:nvPr/>
        </p:nvSpPr>
        <p:spPr>
          <a:xfrm>
            <a:off x="346673" y="6030072"/>
            <a:ext cx="1154142" cy="553998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ko-KR" altLang="en-US" sz="1100" b="1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100" b="1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100" b="1">
                <a:solidFill>
                  <a:schemeClr val="tx1"/>
                </a:solidFill>
                <a:latin typeface="+mn-ea"/>
              </a:rPr>
              <a:t>바로가기</a:t>
            </a:r>
            <a:endParaRPr lang="ko-KR" altLang="en-US" sz="11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6655FC2F-5919-4F6E-AC8A-8E5132AD1FAC}"/>
              </a:ext>
            </a:extLst>
          </p:cNvPr>
          <p:cNvSpPr/>
          <p:nvPr/>
        </p:nvSpPr>
        <p:spPr>
          <a:xfrm>
            <a:off x="346673" y="6641916"/>
            <a:ext cx="11541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>
                <a:solidFill>
                  <a:schemeClr val="bg1">
                    <a:lumMod val="50000"/>
                  </a:schemeClr>
                </a:solidFill>
                <a:latin typeface="+mn-ea"/>
              </a:rPr>
              <a:t>http://powerpoint.bizforms.co.kr/form_view/view.asp?number=186250&amp;v_flag=0</a:t>
            </a:r>
            <a:endParaRPr lang="en-US" altLang="ko-KR" sz="8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6" name="직각 삼각형 5">
            <a:extLst>
              <a:ext uri="{FF2B5EF4-FFF2-40B4-BE49-F238E27FC236}">
                <a16:creationId xmlns:a16="http://schemas.microsoft.com/office/drawing/2014/main" id="{3D1F184A-7FAF-4083-A721-281757D22684}"/>
              </a:ext>
            </a:extLst>
          </p:cNvPr>
          <p:cNvSpPr/>
          <p:nvPr/>
        </p:nvSpPr>
        <p:spPr>
          <a:xfrm>
            <a:off x="1378766" y="5884211"/>
            <a:ext cx="122049" cy="14586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화살표: 갈매기형 수장 6">
            <a:extLst>
              <a:ext uri="{FF2B5EF4-FFF2-40B4-BE49-F238E27FC236}">
                <a16:creationId xmlns:a16="http://schemas.microsoft.com/office/drawing/2014/main" id="{C46609CB-AC53-41AA-8F71-AC9B622914BF}"/>
              </a:ext>
            </a:extLst>
          </p:cNvPr>
          <p:cNvSpPr/>
          <p:nvPr/>
        </p:nvSpPr>
        <p:spPr>
          <a:xfrm>
            <a:off x="1248363" y="6210443"/>
            <a:ext cx="95478" cy="193258"/>
          </a:xfrm>
          <a:prstGeom prst="chevron">
            <a:avLst>
              <a:gd name="adj" fmla="val 10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334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9D2F46A1-6A78-4409-B1AA-8B3087B39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>
            <a:hlinkClick r:id="rId5"/>
            <a:extLst>
              <a:ext uri="{FF2B5EF4-FFF2-40B4-BE49-F238E27FC236}">
                <a16:creationId xmlns:a16="http://schemas.microsoft.com/office/drawing/2014/main" id="{90C11D6C-25F9-4029-9094-D063BFC5D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>
            <a:hlinkClick r:id="rId7"/>
            <a:extLst>
              <a:ext uri="{FF2B5EF4-FFF2-40B4-BE49-F238E27FC236}">
                <a16:creationId xmlns:a16="http://schemas.microsoft.com/office/drawing/2014/main" id="{E40943F3-B626-452F-8772-6CB811B1C9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>
            <a:hlinkClick r:id="rId9"/>
            <a:extLst>
              <a:ext uri="{FF2B5EF4-FFF2-40B4-BE49-F238E27FC236}">
                <a16:creationId xmlns:a16="http://schemas.microsoft.com/office/drawing/2014/main" id="{F3CD4E40-F394-42C9-BB44-D59550DB8A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>
            <a:hlinkClick r:id="rId11"/>
            <a:extLst>
              <a:ext uri="{FF2B5EF4-FFF2-40B4-BE49-F238E27FC236}">
                <a16:creationId xmlns:a16="http://schemas.microsoft.com/office/drawing/2014/main" id="{C04133AA-5F22-4433-9A22-B5013FCB7D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8">
            <a:hlinkClick r:id="rId13"/>
            <a:extLst>
              <a:ext uri="{FF2B5EF4-FFF2-40B4-BE49-F238E27FC236}">
                <a16:creationId xmlns:a16="http://schemas.microsoft.com/office/drawing/2014/main" id="{46C841FC-3BFB-4018-8771-9D4D3074B6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>
            <a:hlinkClick r:id="rId15"/>
            <a:extLst>
              <a:ext uri="{FF2B5EF4-FFF2-40B4-BE49-F238E27FC236}">
                <a16:creationId xmlns:a16="http://schemas.microsoft.com/office/drawing/2014/main" id="{870E34AC-C631-4532-91D5-3511D9865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7183" y="482308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hlinkClick r:id="rId17"/>
            <a:extLst>
              <a:ext uri="{FF2B5EF4-FFF2-40B4-BE49-F238E27FC236}">
                <a16:creationId xmlns:a16="http://schemas.microsoft.com/office/drawing/2014/main" id="{28C435EE-6257-46AB-BA5D-00AB007B94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3215" y="4838535"/>
            <a:ext cx="1953000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직사각형 11">
            <a:hlinkClick r:id="rId5"/>
            <a:extLst>
              <a:ext uri="{FF2B5EF4-FFF2-40B4-BE49-F238E27FC236}">
                <a16:creationId xmlns:a16="http://schemas.microsoft.com/office/drawing/2014/main" id="{2228985D-78FE-4B00-8F9E-67B3378E9EB0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3" name="직사각형 12">
            <a:hlinkClick r:id="rId3"/>
            <a:extLst>
              <a:ext uri="{FF2B5EF4-FFF2-40B4-BE49-F238E27FC236}">
                <a16:creationId xmlns:a16="http://schemas.microsoft.com/office/drawing/2014/main" id="{42C70E8C-5F4F-4B96-99C1-173C53E9315F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>
            <a:hlinkClick r:id="rId7"/>
            <a:extLst>
              <a:ext uri="{FF2B5EF4-FFF2-40B4-BE49-F238E27FC236}">
                <a16:creationId xmlns:a16="http://schemas.microsoft.com/office/drawing/2014/main" id="{7370A588-6AED-4CB6-8E5D-CFAFC5B7455C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5" name="직사각형 14">
            <a:hlinkClick r:id="rId13"/>
            <a:extLst>
              <a:ext uri="{FF2B5EF4-FFF2-40B4-BE49-F238E27FC236}">
                <a16:creationId xmlns:a16="http://schemas.microsoft.com/office/drawing/2014/main" id="{83E33B1B-8C2A-4A64-BA66-8355125C299C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6" name="직사각형 15">
            <a:hlinkClick r:id="rId11"/>
            <a:extLst>
              <a:ext uri="{FF2B5EF4-FFF2-40B4-BE49-F238E27FC236}">
                <a16:creationId xmlns:a16="http://schemas.microsoft.com/office/drawing/2014/main" id="{B1E879F3-553D-486D-AA76-CB0B12762930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7" name="직사각형 16">
            <a:hlinkClick r:id="rId9"/>
            <a:extLst>
              <a:ext uri="{FF2B5EF4-FFF2-40B4-BE49-F238E27FC236}">
                <a16:creationId xmlns:a16="http://schemas.microsoft.com/office/drawing/2014/main" id="{0276C79B-783F-4E2F-AA7D-C1DBFE5EC2B0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8" name="직사각형 17">
            <a:hlinkClick r:id="rId15"/>
            <a:extLst>
              <a:ext uri="{FF2B5EF4-FFF2-40B4-BE49-F238E27FC236}">
                <a16:creationId xmlns:a16="http://schemas.microsoft.com/office/drawing/2014/main" id="{C9612466-0951-4553-A3FE-79D2EC19648E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9" name="직사각형 18">
            <a:hlinkClick r:id="rId17"/>
            <a:extLst>
              <a:ext uri="{FF2B5EF4-FFF2-40B4-BE49-F238E27FC236}">
                <a16:creationId xmlns:a16="http://schemas.microsoft.com/office/drawing/2014/main" id="{5EF23C6A-D0BE-43CC-950C-15ADDE1BFF4B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1AD6F0C6-05EF-48B9-A1FC-6A9743B3FE64}"/>
              </a:ext>
            </a:extLst>
          </p:cNvPr>
          <p:cNvSpPr/>
          <p:nvPr/>
        </p:nvSpPr>
        <p:spPr>
          <a:xfrm>
            <a:off x="672841" y="1300922"/>
            <a:ext cx="4493538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E99325"/>
                </a:solidFill>
                <a:latin typeface="+mn-ea"/>
              </a:rPr>
              <a:t>사업계획서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6051871F-64CC-4629-9F3A-1B9C8D346998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8B641910-3518-4632-8C89-4156C3C961E8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886243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6D3FF4F8-12CC-4368-9C50-9A5C61CFF2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>
            <a:hlinkClick r:id="rId5"/>
            <a:extLst>
              <a:ext uri="{FF2B5EF4-FFF2-40B4-BE49-F238E27FC236}">
                <a16:creationId xmlns:a16="http://schemas.microsoft.com/office/drawing/2014/main" id="{EDB0D19B-C7D6-47DF-8757-57FE31DF4F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>
            <a:hlinkClick r:id="rId7"/>
            <a:extLst>
              <a:ext uri="{FF2B5EF4-FFF2-40B4-BE49-F238E27FC236}">
                <a16:creationId xmlns:a16="http://schemas.microsoft.com/office/drawing/2014/main" id="{747D6712-375D-4C88-87C4-3761DEE539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>
            <a:hlinkClick r:id="rId9"/>
            <a:extLst>
              <a:ext uri="{FF2B5EF4-FFF2-40B4-BE49-F238E27FC236}">
                <a16:creationId xmlns:a16="http://schemas.microsoft.com/office/drawing/2014/main" id="{6EAB91A7-1DB4-43DF-B326-AE600E998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>
            <a:hlinkClick r:id="rId11"/>
            <a:extLst>
              <a:ext uri="{FF2B5EF4-FFF2-40B4-BE49-F238E27FC236}">
                <a16:creationId xmlns:a16="http://schemas.microsoft.com/office/drawing/2014/main" id="{CE7400B8-296B-4793-B94C-F37A25C20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8">
            <a:hlinkClick r:id="rId13"/>
            <a:extLst>
              <a:ext uri="{FF2B5EF4-FFF2-40B4-BE49-F238E27FC236}">
                <a16:creationId xmlns:a16="http://schemas.microsoft.com/office/drawing/2014/main" id="{32621176-A353-4A53-B01E-EE850C47C7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>
            <a:hlinkClick r:id="rId15"/>
            <a:extLst>
              <a:ext uri="{FF2B5EF4-FFF2-40B4-BE49-F238E27FC236}">
                <a16:creationId xmlns:a16="http://schemas.microsoft.com/office/drawing/2014/main" id="{B9826242-999C-44B6-BEA5-45ED9977B0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0708" y="4823083"/>
            <a:ext cx="193135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hlinkClick r:id="rId17"/>
            <a:extLst>
              <a:ext uri="{FF2B5EF4-FFF2-40B4-BE49-F238E27FC236}">
                <a16:creationId xmlns:a16="http://schemas.microsoft.com/office/drawing/2014/main" id="{BE6A230F-93BE-4DC8-96A8-0390F273E5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3215" y="4838535"/>
            <a:ext cx="1953000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직사각형 11">
            <a:hlinkClick r:id="rId5"/>
            <a:extLst>
              <a:ext uri="{FF2B5EF4-FFF2-40B4-BE49-F238E27FC236}">
                <a16:creationId xmlns:a16="http://schemas.microsoft.com/office/drawing/2014/main" id="{ABF48839-62C2-4B64-86D5-5A6AFB8FA375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3" name="직사각형 12">
            <a:hlinkClick r:id="rId3"/>
            <a:extLst>
              <a:ext uri="{FF2B5EF4-FFF2-40B4-BE49-F238E27FC236}">
                <a16:creationId xmlns:a16="http://schemas.microsoft.com/office/drawing/2014/main" id="{194C11AB-9489-4301-9854-94A6B29800BA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>
            <a:hlinkClick r:id="rId7"/>
            <a:extLst>
              <a:ext uri="{FF2B5EF4-FFF2-40B4-BE49-F238E27FC236}">
                <a16:creationId xmlns:a16="http://schemas.microsoft.com/office/drawing/2014/main" id="{36C8F01A-A6A1-4E86-A7EC-E9E3F4B296C3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5" name="직사각형 14">
            <a:hlinkClick r:id="rId13"/>
            <a:extLst>
              <a:ext uri="{FF2B5EF4-FFF2-40B4-BE49-F238E27FC236}">
                <a16:creationId xmlns:a16="http://schemas.microsoft.com/office/drawing/2014/main" id="{E1E167D0-303B-4962-AC59-41E6B8CFFD91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6" name="직사각형 15">
            <a:hlinkClick r:id="rId11"/>
            <a:extLst>
              <a:ext uri="{FF2B5EF4-FFF2-40B4-BE49-F238E27FC236}">
                <a16:creationId xmlns:a16="http://schemas.microsoft.com/office/drawing/2014/main" id="{EFDC6E80-AD04-4030-82B2-4C8EAE493FF6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7" name="직사각형 16">
            <a:hlinkClick r:id="rId9"/>
            <a:extLst>
              <a:ext uri="{FF2B5EF4-FFF2-40B4-BE49-F238E27FC236}">
                <a16:creationId xmlns:a16="http://schemas.microsoft.com/office/drawing/2014/main" id="{7616FEFC-7CD2-4571-90D2-4ED2FEA89423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8" name="직사각형 17">
            <a:hlinkClick r:id="rId15"/>
            <a:extLst>
              <a:ext uri="{FF2B5EF4-FFF2-40B4-BE49-F238E27FC236}">
                <a16:creationId xmlns:a16="http://schemas.microsoft.com/office/drawing/2014/main" id="{915136BE-AE62-484A-A2D1-9E840A4D6712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9" name="직사각형 18">
            <a:hlinkClick r:id="rId17"/>
            <a:extLst>
              <a:ext uri="{FF2B5EF4-FFF2-40B4-BE49-F238E27FC236}">
                <a16:creationId xmlns:a16="http://schemas.microsoft.com/office/drawing/2014/main" id="{A5F9BB86-9E03-4457-8539-B6579418021F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FE7A0172-DB4E-406D-8242-2A0886C3486D}"/>
              </a:ext>
            </a:extLst>
          </p:cNvPr>
          <p:cNvSpPr/>
          <p:nvPr/>
        </p:nvSpPr>
        <p:spPr>
          <a:xfrm>
            <a:off x="672841" y="1300922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 err="1">
                <a:solidFill>
                  <a:srgbClr val="00D7E4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EC9C1CBB-33F7-4E71-A515-9518A22E51EC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9693EC7B-AFD7-47B9-850E-B73173977719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07355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업계획서_패션">
      <a:dk1>
        <a:sysClr val="windowText" lastClr="000000"/>
      </a:dk1>
      <a:lt1>
        <a:sysClr val="window" lastClr="FFFFFF"/>
      </a:lt1>
      <a:dk2>
        <a:srgbClr val="0B5394"/>
      </a:dk2>
      <a:lt2>
        <a:srgbClr val="DBF5F9"/>
      </a:lt2>
      <a:accent1>
        <a:srgbClr val="F15A22"/>
      </a:accent1>
      <a:accent2>
        <a:srgbClr val="F58220"/>
      </a:accent2>
      <a:accent3>
        <a:srgbClr val="FDB913"/>
      </a:accent3>
      <a:accent4>
        <a:srgbClr val="27AAE1"/>
      </a:accent4>
      <a:accent5>
        <a:srgbClr val="343130"/>
      </a:accent5>
      <a:accent6>
        <a:srgbClr val="ADABAC"/>
      </a:accent6>
      <a:hlink>
        <a:srgbClr val="E2D700"/>
      </a:hlink>
      <a:folHlink>
        <a:srgbClr val="85DFD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E77CA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3953</TotalTime>
  <Words>501</Words>
  <Application>Microsoft Office PowerPoint</Application>
  <PresentationFormat>사용자 지정</PresentationFormat>
  <Paragraphs>88</Paragraphs>
  <Slides>9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4" baseType="lpstr">
      <vt:lpstr>굴림</vt:lpstr>
      <vt:lpstr>맑은 고딕</vt:lpstr>
      <vt:lpstr>Arial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표준작성법_사업계획서_창업</dc:title>
  <dc:creator>㈜비즈폼</dc:creator>
  <dc:description>무단 복제 배포시 법적 불이익을 받을 수 있습니다.</dc:description>
  <cp:lastModifiedBy>pro</cp:lastModifiedBy>
  <cp:revision>742</cp:revision>
  <dcterms:created xsi:type="dcterms:W3CDTF">2013-09-25T11:58:39Z</dcterms:created>
  <dcterms:modified xsi:type="dcterms:W3CDTF">2019-04-30T05:07:50Z</dcterms:modified>
  <cp:category>본 문서의 저작권은 비즈폼에 있습니다.</cp:category>
</cp:coreProperties>
</file>