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310" r:id="rId2"/>
    <p:sldId id="264" r:id="rId3"/>
    <p:sldId id="292" r:id="rId4"/>
    <p:sldId id="306" r:id="rId5"/>
    <p:sldId id="307" r:id="rId6"/>
    <p:sldId id="308" r:id="rId7"/>
    <p:sldId id="315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B0C4"/>
    <a:srgbClr val="36B8BA"/>
    <a:srgbClr val="4689A2"/>
    <a:srgbClr val="49BCBE"/>
    <a:srgbClr val="0A3A69"/>
    <a:srgbClr val="004D74"/>
    <a:srgbClr val="9ED6DA"/>
    <a:srgbClr val="E5F0F3"/>
    <a:srgbClr val="0A3A6A"/>
    <a:srgbClr val="013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85" autoAdjust="0"/>
    <p:restoredTop sz="96210" autoAdjust="0"/>
  </p:normalViewPr>
  <p:slideViewPr>
    <p:cSldViewPr showGuides="1">
      <p:cViewPr>
        <p:scale>
          <a:sx n="66" d="100"/>
          <a:sy n="66" d="100"/>
        </p:scale>
        <p:origin x="2748" y="378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F7014-D57D-4CBA-99C5-BF0BF0A6676D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E4EE1-DFDB-495A-900B-4A8A73B861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8859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AFCE2F97-2A47-4D13-931D-91EE9AC689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" y="0"/>
            <a:ext cx="7552541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1AB2CB9-8622-4037-A70B-69AD371D3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FA0D403-6CE9-4C57-8AC7-762D38BFE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CAFF578-E2B7-48ED-ADF5-5ECC23986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5460" y="9954418"/>
            <a:ext cx="720081" cy="497232"/>
          </a:xfrm>
        </p:spPr>
        <p:txBody>
          <a:bodyPr/>
          <a:lstStyle>
            <a:lvl1pPr algn="ctr">
              <a:defRPr sz="1600">
                <a:solidFill>
                  <a:srgbClr val="36B8BA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238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38795046-774F-4F18-96B4-D162BF9A7A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"/>
            <a:ext cx="7559675" cy="10684666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1AB2CB9-8622-4037-A70B-69AD371D3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FA0D403-6CE9-4C57-8AC7-762D38BFE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CAFF578-E2B7-48ED-ADF5-5ECC23986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44133" y="9954418"/>
            <a:ext cx="720081" cy="497232"/>
          </a:xfrm>
        </p:spPr>
        <p:txBody>
          <a:bodyPr/>
          <a:lstStyle>
            <a:lvl1pPr algn="ctr">
              <a:defRPr sz="1600">
                <a:solidFill>
                  <a:srgbClr val="36B8BA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498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0C012F-D4C2-47FB-9D19-E4256E0E8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565086-E52B-4C50-9595-2737A45A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9AE6A8-67FF-4AB9-A13B-62E308013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그림 개체 틀 5">
            <a:extLst>
              <a:ext uri="{FF2B5EF4-FFF2-40B4-BE49-F238E27FC236}">
                <a16:creationId xmlns:a16="http://schemas.microsoft.com/office/drawing/2014/main" id="{D38861E9-43D0-4D82-86AD-76C56934BDE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3257" y="2537594"/>
            <a:ext cx="5473162" cy="7307378"/>
          </a:xfrm>
          <a:effectLst>
            <a:outerShdw blurRad="76200" dist="50800" dir="5400000" algn="t" rotWithShape="0">
              <a:schemeClr val="tx1">
                <a:alpha val="2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6B005843-45B4-4F52-AAF5-8FBEECF1C2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79638" y="1547890"/>
            <a:ext cx="4519206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>
                <a:solidFill>
                  <a:srgbClr val="0A3A69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4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7975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7" r:id="rId2"/>
    <p:sldLayoutId id="2147483698" r:id="rId3"/>
    <p:sldLayoutId id="2147483696" r:id="rId4"/>
    <p:sldLayoutId id="2147483699" r:id="rId5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8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14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75617"/>
            <a:ext cx="3815550" cy="382211"/>
          </a:xfrm>
          <a:prstGeom prst="rect">
            <a:avLst/>
          </a:prstGeom>
          <a:solidFill>
            <a:srgbClr val="0FB0C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545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http://www.bizforms.co.kr/bms/check.asp?code=bs3217338750418&amp;go_url=http%3a%2f%2fpowerpoint.bizforms.co.kr%2fform_view%2fview.asp%3fnumber%3d186063%26v_flag%3d0%0d%0a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latin typeface="+mn-ea"/>
              </a:rPr>
              <a:t>건축 공사지명원</a:t>
            </a:r>
            <a:endParaRPr lang="en-US" altLang="ko-KR" sz="2400" b="1" spc="-15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latin typeface="+mn-ea"/>
              </a:rPr>
              <a:t>(</a:t>
            </a:r>
            <a:r>
              <a:rPr lang="ko-KR" altLang="en-US" b="1" dirty="0"/>
              <a:t>삼각패턴</a:t>
            </a:r>
            <a:r>
              <a:rPr lang="en-US" altLang="ko-KR" sz="2000" b="1" spc="-150" dirty="0"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AC48E447-6A1E-4CC4-98C5-038190B9E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36692"/>
            <a:ext cx="7559675" cy="685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4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E5080C61-86C6-4D77-A4E1-B579D1416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" y="0"/>
            <a:ext cx="7559040" cy="370941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B531B44-BDCB-4D5E-BC25-81E89DD73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" y="0"/>
            <a:ext cx="7552540" cy="10691813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0127F9DA-6D76-4208-8FAE-F2C8370A729B}"/>
              </a:ext>
            </a:extLst>
          </p:cNvPr>
          <p:cNvSpPr/>
          <p:nvPr/>
        </p:nvSpPr>
        <p:spPr>
          <a:xfrm>
            <a:off x="539749" y="8000617"/>
            <a:ext cx="648017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400">
                <a:solidFill>
                  <a:srgbClr val="004D74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Ultimately the corporate information</a:t>
            </a:r>
            <a:endParaRPr lang="en-US" altLang="ko-KR" sz="2400">
              <a:solidFill>
                <a:srgbClr val="004D74"/>
              </a:solidFill>
              <a:latin typeface="맑은 고딕" panose="020B0503020000020004" pitchFamily="50" charset="-127"/>
              <a:cs typeface="Arial" panose="020B0604020202020204" pitchFamily="34" charset="0"/>
            </a:endParaRPr>
          </a:p>
          <a:p>
            <a:pPr algn="just"/>
            <a:r>
              <a:rPr lang="ko-KR" altLang="en-US" sz="2400">
                <a:solidFill>
                  <a:srgbClr val="004D74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you need to provide a variety</a:t>
            </a:r>
            <a:endParaRPr lang="en-US" altLang="ko-KR" sz="2400">
              <a:solidFill>
                <a:srgbClr val="004D74"/>
              </a:solidFill>
              <a:latin typeface="맑은 고딕" panose="020B0503020000020004" pitchFamily="50" charset="-127"/>
              <a:cs typeface="Arial" panose="020B0604020202020204" pitchFamily="34" charset="0"/>
            </a:endParaRPr>
          </a:p>
          <a:p>
            <a:pPr algn="just"/>
            <a:r>
              <a:rPr lang="ko-KR" altLang="en-US" sz="2400">
                <a:solidFill>
                  <a:srgbClr val="004D74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of information to avoid</a:t>
            </a:r>
            <a:endParaRPr lang="en-US" altLang="ko-KR" sz="2400">
              <a:solidFill>
                <a:srgbClr val="004D74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just"/>
            <a:endParaRPr lang="en-US" altLang="ko-KR" sz="900">
              <a:solidFill>
                <a:srgbClr val="9ED6DA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just"/>
            <a:r>
              <a:rPr lang="ko-KR" altLang="en-US" sz="90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failureto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build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solutioour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company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is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support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.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corporate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information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you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need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n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provide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a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variety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of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information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avoid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failureto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build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solution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our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company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is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err="1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support</a:t>
            </a:r>
            <a:r>
              <a:rPr lang="ko-KR" altLang="en-US" sz="900">
                <a:solidFill>
                  <a:srgbClr val="9ED6DA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.</a:t>
            </a:r>
            <a:endParaRPr lang="en-US" altLang="ko-KR" sz="900">
              <a:solidFill>
                <a:srgbClr val="9ED6DA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just"/>
            <a:r>
              <a:rPr lang="ko-KR" altLang="en-US" sz="900">
                <a:solidFill>
                  <a:srgbClr val="9ED6DA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failureto build the solutioour company is to support. Ultimately the corporate information you need n to provide a variety of information to avoid the failureto build the solution our company is to support.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8F9A1C-A08D-45A1-9DC9-CBB5A0591779}"/>
              </a:ext>
            </a:extLst>
          </p:cNvPr>
          <p:cNvSpPr txBox="1"/>
          <p:nvPr/>
        </p:nvSpPr>
        <p:spPr>
          <a:xfrm>
            <a:off x="1547589" y="325767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회사소개</a:t>
            </a:r>
            <a:endParaRPr lang="en-US" altLang="ko-KR" sz="2000" b="1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3C42233C-E8D0-43BD-A7F9-3AF9588BF833}"/>
              </a:ext>
            </a:extLst>
          </p:cNvPr>
          <p:cNvGrpSpPr/>
          <p:nvPr/>
        </p:nvGrpSpPr>
        <p:grpSpPr>
          <a:xfrm>
            <a:off x="1547589" y="3900717"/>
            <a:ext cx="3302781" cy="276999"/>
            <a:chOff x="3836885" y="4980837"/>
            <a:chExt cx="3302781" cy="276999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61007E17-15FB-4F01-873B-4F35F889F30A}"/>
                </a:ext>
              </a:extLst>
            </p:cNvPr>
            <p:cNvSpPr/>
            <p:nvPr/>
          </p:nvSpPr>
          <p:spPr>
            <a:xfrm>
              <a:off x="3836885" y="4980837"/>
              <a:ext cx="112883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맑은 고딕" panose="020B0503020000020004" pitchFamily="50" charset="-127"/>
                  <a:ea typeface="맑은 고딕" panose="020B0503020000020004" pitchFamily="50" charset="-127"/>
                </a:rPr>
                <a:t>_ </a:t>
              </a:r>
              <a:r>
                <a:rPr lang="ko-KR" altLang="en-US" sz="120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대표 인사말</a:t>
              </a:r>
              <a:endPara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FD240B43-BE9F-46F1-B15E-BDED1A02EADA}"/>
                </a:ext>
              </a:extLst>
            </p:cNvPr>
            <p:cNvSpPr/>
            <p:nvPr/>
          </p:nvSpPr>
          <p:spPr>
            <a:xfrm>
              <a:off x="5077746" y="4980837"/>
              <a:ext cx="118333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맑은 고딕" panose="020B0503020000020004" pitchFamily="50" charset="-127"/>
                  <a:ea typeface="맑은 고딕" panose="020B0503020000020004" pitchFamily="50" charset="-127"/>
                </a:rPr>
                <a:t>_ </a:t>
              </a:r>
              <a:r>
                <a:rPr lang="ko-KR" altLang="en-US" sz="120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개요 </a:t>
              </a:r>
              <a:r>
                <a:rPr lang="ko-KR" altLang="en-US" sz="12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및 연혁</a:t>
              </a: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0886CF4E-5093-48F2-AB2A-B53A1FF37811}"/>
                </a:ext>
              </a:extLst>
            </p:cNvPr>
            <p:cNvSpPr/>
            <p:nvPr/>
          </p:nvSpPr>
          <p:spPr>
            <a:xfrm>
              <a:off x="6373109" y="4980837"/>
              <a:ext cx="7665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맑은 고딕" panose="020B0503020000020004" pitchFamily="50" charset="-127"/>
                  <a:ea typeface="맑은 고딕" panose="020B0503020000020004" pitchFamily="50" charset="-127"/>
                </a:rPr>
                <a:t>_ </a:t>
              </a:r>
              <a:r>
                <a:rPr lang="ko-KR" altLang="en-US" sz="120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조직도</a:t>
              </a:r>
              <a:endPara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2557B44A-E5F1-4E71-8D05-EF3869DA9767}"/>
              </a:ext>
            </a:extLst>
          </p:cNvPr>
          <p:cNvSpPr/>
          <p:nvPr/>
        </p:nvSpPr>
        <p:spPr>
          <a:xfrm>
            <a:off x="971525" y="737394"/>
            <a:ext cx="15121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err="1">
                <a:solidFill>
                  <a:srgbClr val="0A3A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Bizforms</a:t>
            </a:r>
            <a:r>
              <a:rPr lang="en-US" altLang="ko-KR" sz="1200" dirty="0">
                <a:solidFill>
                  <a:srgbClr val="0A3A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Service</a:t>
            </a:r>
            <a:endParaRPr lang="ko-KR" altLang="en-US" sz="1200" dirty="0">
              <a:solidFill>
                <a:srgbClr val="0A3A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282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6ECE7AC4-54D0-46B0-8A2D-BC4760E9D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7"/>
            <a:ext cx="1188720" cy="370636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96B516F-214C-41A2-B0B9-EE12EA682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"/>
            <a:ext cx="7559675" cy="1068466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12690B3-ADCA-411A-968A-2CF599261FDB}"/>
              </a:ext>
            </a:extLst>
          </p:cNvPr>
          <p:cNvSpPr/>
          <p:nvPr/>
        </p:nvSpPr>
        <p:spPr>
          <a:xfrm>
            <a:off x="4918027" y="1161585"/>
            <a:ext cx="1420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>
                <a:solidFill>
                  <a:srgbClr val="0A3A69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연도별 실적</a:t>
            </a:r>
            <a:endParaRPr lang="ko-KR" altLang="en-US" dirty="0">
              <a:solidFill>
                <a:srgbClr val="0A3A69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aphicFrame>
        <p:nvGraphicFramePr>
          <p:cNvPr id="34" name="표 33">
            <a:extLst>
              <a:ext uri="{FF2B5EF4-FFF2-40B4-BE49-F238E27FC236}">
                <a16:creationId xmlns:a16="http://schemas.microsoft.com/office/drawing/2014/main" id="{BC17B6A3-8645-4A75-ACA6-E85699E25B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21983"/>
              </p:ext>
            </p:extLst>
          </p:nvPr>
        </p:nvGraphicFramePr>
        <p:xfrm>
          <a:off x="1224636" y="2537594"/>
          <a:ext cx="5110403" cy="6985958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94961">
                  <a:extLst>
                    <a:ext uri="{9D8B030D-6E8A-4147-A177-3AD203B41FA5}">
                      <a16:colId xmlns:a16="http://schemas.microsoft.com/office/drawing/2014/main" val="1710247220"/>
                    </a:ext>
                  </a:extLst>
                </a:gridCol>
                <a:gridCol w="1733437">
                  <a:extLst>
                    <a:ext uri="{9D8B030D-6E8A-4147-A177-3AD203B41FA5}">
                      <a16:colId xmlns:a16="http://schemas.microsoft.com/office/drawing/2014/main" val="4054601753"/>
                    </a:ext>
                  </a:extLst>
                </a:gridCol>
                <a:gridCol w="1270114">
                  <a:extLst>
                    <a:ext uri="{9D8B030D-6E8A-4147-A177-3AD203B41FA5}">
                      <a16:colId xmlns:a16="http://schemas.microsoft.com/office/drawing/2014/main" val="2137248008"/>
                    </a:ext>
                  </a:extLst>
                </a:gridCol>
                <a:gridCol w="1038178">
                  <a:extLst>
                    <a:ext uri="{9D8B030D-6E8A-4147-A177-3AD203B41FA5}">
                      <a16:colId xmlns:a16="http://schemas.microsoft.com/office/drawing/2014/main" val="3341466933"/>
                    </a:ext>
                  </a:extLst>
                </a:gridCol>
                <a:gridCol w="673713">
                  <a:extLst>
                    <a:ext uri="{9D8B030D-6E8A-4147-A177-3AD203B41FA5}">
                      <a16:colId xmlns:a16="http://schemas.microsoft.com/office/drawing/2014/main" val="3072094986"/>
                    </a:ext>
                  </a:extLst>
                </a:gridCol>
              </a:tblGrid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en-US" altLang="ko-KR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No.</a:t>
                      </a:r>
                      <a:endParaRPr lang="ko-KR" altLang="en-US" sz="1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B8B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공사명</a:t>
                      </a:r>
                      <a:endParaRPr lang="ko-KR" altLang="en-US" sz="1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B8B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공사기간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B8B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공사금액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B8B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B8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952926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병원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2017.02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500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682355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문화센터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2017.03 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2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538305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빌딩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2017.01 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7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897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845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648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605066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다세대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주택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2016.05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810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766130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아파트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2016.05 ~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2017.04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10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035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486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286562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복합시설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2016.02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6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516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25186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사옥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2016.02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2016.08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867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435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165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251535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오피스텔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신축</a:t>
                      </a:r>
                      <a:r>
                        <a:rPr sz="1000" spc="21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2015.06 ~ 2016.01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3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222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231644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산업단지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조성공사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2015.02 </a:t>
                      </a: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~ 2015.03</a:t>
                      </a:r>
                      <a:endParaRPr sz="1000" kern="1200" spc="-5">
                        <a:solidFill>
                          <a:schemeClr val="dk1"/>
                        </a:solidFill>
                        <a:latin typeface="Malgun Gothic"/>
                        <a:ea typeface="+mn-ea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560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415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토목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674846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다가구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주택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2015.01 ~ 2016.03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987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51428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생활시설</a:t>
                      </a:r>
                      <a:r>
                        <a:rPr sz="10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2014.08 ~ 2016.01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654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583735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단독주택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2014.06 ~ 2014.10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974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456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spc="-5" dirty="0">
                          <a:latin typeface="Malgun Gothic"/>
                          <a:cs typeface="Malgun Gothic"/>
                        </a:rPr>
                        <a:t>토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목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138697"/>
                  </a:ext>
                </a:extLst>
              </a:tr>
              <a:tr h="498997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빌딩</a:t>
                      </a:r>
                      <a:r>
                        <a:rPr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2013.05 </a:t>
                      </a: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~ 2015.10</a:t>
                      </a:r>
                      <a:endParaRPr sz="1000" kern="1200" spc="-5">
                        <a:solidFill>
                          <a:schemeClr val="dk1"/>
                        </a:solidFill>
                        <a:latin typeface="Malgun Gothic"/>
                        <a:ea typeface="+mn-ea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874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564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651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069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65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9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924</TotalTime>
  <Words>400</Words>
  <Application>Microsoft Office PowerPoint</Application>
  <PresentationFormat>사용자 지정</PresentationFormat>
  <Paragraphs>102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111</cp:revision>
  <cp:lastPrinted>2017-08-25T08:20:59Z</cp:lastPrinted>
  <dcterms:created xsi:type="dcterms:W3CDTF">2017-08-24T04:31:32Z</dcterms:created>
  <dcterms:modified xsi:type="dcterms:W3CDTF">2019-05-08T06:57:52Z</dcterms:modified>
  <cp:category>본 문서의 저작권은 비즈폼에 있습니다.</cp:category>
</cp:coreProperties>
</file>