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9" r:id="rId2"/>
  </p:sldMasterIdLst>
  <p:notesMasterIdLst>
    <p:notesMasterId r:id="rId12"/>
  </p:notesMasterIdLst>
  <p:sldIdLst>
    <p:sldId id="256" r:id="rId3"/>
    <p:sldId id="295" r:id="rId4"/>
    <p:sldId id="298" r:id="rId5"/>
    <p:sldId id="316" r:id="rId6"/>
    <p:sldId id="320" r:id="rId7"/>
    <p:sldId id="319" r:id="rId8"/>
    <p:sldId id="318" r:id="rId9"/>
    <p:sldId id="317" r:id="rId10"/>
    <p:sldId id="315" r:id="rId11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7787"/>
    <a:srgbClr val="4B5763"/>
    <a:srgbClr val="CCDAE6"/>
    <a:srgbClr val="E99325"/>
    <a:srgbClr val="009F93"/>
    <a:srgbClr val="F24910"/>
    <a:srgbClr val="EA5514"/>
    <a:srgbClr val="0081C0"/>
    <a:srgbClr val="00A8F7"/>
    <a:srgbClr val="004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6429" autoAdjust="0"/>
  </p:normalViewPr>
  <p:slideViewPr>
    <p:cSldViewPr>
      <p:cViewPr varScale="1">
        <p:scale>
          <a:sx n="103" d="100"/>
          <a:sy n="103" d="100"/>
        </p:scale>
        <p:origin x="1470" y="120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세계경제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상반기</c:v>
                </c:pt>
                <c:pt idx="1">
                  <c:v>하반기</c:v>
                </c:pt>
              </c:strCache>
            </c:strRef>
          </c:cat>
          <c:val>
            <c:numRef>
              <c:f>Sheet1!$B$2:$C$2</c:f>
              <c:numCache>
                <c:formatCode>0.0%</c:formatCode>
                <c:ptCount val="2"/>
                <c:pt idx="0">
                  <c:v>3.1E-2</c:v>
                </c:pt>
                <c:pt idx="1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BD-4A8B-83A8-E76C31031F8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한국경제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상반기</c:v>
                </c:pt>
                <c:pt idx="1">
                  <c:v>하반기</c:v>
                </c:pt>
              </c:strCache>
            </c:strRef>
          </c:cat>
          <c:val>
            <c:numRef>
              <c:f>Sheet1!$B$3:$C$3</c:f>
              <c:numCache>
                <c:formatCode>0.0%</c:formatCode>
                <c:ptCount val="2"/>
                <c:pt idx="0">
                  <c:v>3.5000000000000003E-2</c:v>
                </c:pt>
                <c:pt idx="1">
                  <c:v>3.5999999999999997E-2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BD-4A8B-83A8-E76C31031F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0"/>
        <c:axId val="673413960"/>
        <c:axId val="344245688"/>
      </c:barChart>
      <c:catAx>
        <c:axId val="673413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chemeClr val="accent1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3442456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4424568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673413960"/>
        <c:crosses val="autoZero"/>
        <c:crossBetween val="between"/>
        <c:majorUnit val="1.0000000000000041E-3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원달러</c:v>
                </c:pt>
              </c:strCache>
            </c:strRef>
          </c:tx>
          <c:marker>
            <c:symbol val="circle"/>
            <c:size val="7"/>
          </c:marker>
          <c:dLbls>
            <c:delete val="1"/>
          </c:dLbls>
          <c:cat>
            <c:numRef>
              <c:f>Sheet1!$B$1:$D$1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Sheet1!$B$2:$D$2</c:f>
              <c:numCache>
                <c:formatCode>#,##0</c:formatCode>
                <c:ptCount val="3"/>
                <c:pt idx="0">
                  <c:v>1050</c:v>
                </c:pt>
                <c:pt idx="1">
                  <c:v>1053</c:v>
                </c:pt>
                <c:pt idx="2">
                  <c:v>1137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6D3-4FC2-8C4D-6E492FB68D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9862432"/>
        <c:axId val="199862824"/>
      </c:lineChart>
      <c:catAx>
        <c:axId val="19986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chemeClr val="accent1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998628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862824"/>
        <c:scaling>
          <c:orientation val="minMax"/>
          <c:min val="8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99862432"/>
        <c:crosses val="autoZero"/>
        <c:crossBetween val="between"/>
        <c:majorUnit val="100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원가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56</c:v>
                </c:pt>
                <c:pt idx="1">
                  <c:v>58</c:v>
                </c:pt>
                <c:pt idx="2">
                  <c:v>75</c:v>
                </c:pt>
                <c:pt idx="3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84-455E-A42E-EC1FABA15C1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매출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51</c:v>
                </c:pt>
                <c:pt idx="1">
                  <c:v>42</c:v>
                </c:pt>
                <c:pt idx="2">
                  <c:v>35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84-455E-A42E-EC1FABA15C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0"/>
        <c:axId val="199865960"/>
        <c:axId val="199866352"/>
      </c:barChart>
      <c:catAx>
        <c:axId val="199865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chemeClr val="accent1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998663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8663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99865960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0021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80" y="-12477"/>
            <a:ext cx="10724580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796860" y="2496679"/>
            <a:ext cx="6566064" cy="923912"/>
          </a:xfrm>
        </p:spPr>
        <p:txBody>
          <a:bodyPr>
            <a:noAutofit/>
          </a:bodyPr>
          <a:lstStyle>
            <a:lvl1pPr>
              <a:buNone/>
              <a:defRPr kumimoji="1" lang="ko-KR" altLang="en-US" sz="5200" b="1" i="0" u="none" strike="noStrike" kern="1200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0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796860" y="2124447"/>
            <a:ext cx="6566064" cy="432048"/>
          </a:xfrm>
        </p:spPr>
        <p:txBody>
          <a:bodyPr>
            <a:noAutofit/>
          </a:bodyPr>
          <a:lstStyle>
            <a:lvl1pPr>
              <a:buNone/>
              <a:defRPr lang="ko-KR" altLang="en-US" sz="22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1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796860" y="3421087"/>
            <a:ext cx="6566064" cy="863600"/>
          </a:xfrm>
        </p:spPr>
        <p:txBody>
          <a:bodyPr>
            <a:noAutofit/>
          </a:bodyPr>
          <a:lstStyle>
            <a:lvl1pPr>
              <a:buNone/>
              <a:defRPr kumimoji="1" lang="ko-KR" altLang="en-US" sz="1300" b="0" i="0" u="none" strike="noStrike" kern="1200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marL="0" lvl="0" indent="0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2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796860" y="4293181"/>
            <a:ext cx="1728788" cy="351546"/>
          </a:xfrm>
        </p:spPr>
        <p:txBody>
          <a:bodyPr anchor="t">
            <a:spAutoFit/>
          </a:bodyPr>
          <a:lstStyle>
            <a:lvl1pPr>
              <a:buNone/>
              <a:defRPr kumimoji="1" lang="ko-KR" altLang="en-US" sz="1600" kern="1200" dirty="0" smtClean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293688" y="736600"/>
            <a:ext cx="1998662" cy="63500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292350" y="736600"/>
            <a:ext cx="8107363" cy="63500"/>
          </a:xfrm>
          <a:prstGeom prst="rect">
            <a:avLst/>
          </a:prstGeom>
          <a:solidFill>
            <a:srgbClr val="DE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93688" y="7234238"/>
            <a:ext cx="10106025" cy="39687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D9668E-1CAF-4720-90E0-1B18E2D4D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16578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7" descr="0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93400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93400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4554612" y="2628503"/>
            <a:ext cx="1368152" cy="1224136"/>
          </a:xfrm>
        </p:spPr>
        <p:txBody>
          <a:bodyPr>
            <a:noAutofit/>
          </a:bodyPr>
          <a:lstStyle>
            <a:lvl1pPr algn="l">
              <a:buNone/>
              <a:defRPr lang="ko-KR" altLang="en-US" sz="6800" b="1" kern="1200" dirty="0">
                <a:solidFill>
                  <a:schemeClr val="accent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9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5778748" y="3000735"/>
            <a:ext cx="6431952" cy="575493"/>
          </a:xfrm>
        </p:spPr>
        <p:txBody>
          <a:bodyPr>
            <a:noAutofit/>
          </a:bodyPr>
          <a:lstStyle>
            <a:lvl1pPr marL="0" algn="l" defTabSz="1043056" rtl="0" eaLnBrk="1" latinLnBrk="1" hangingPunct="1">
              <a:buNone/>
              <a:defRPr lang="ko-KR" altLang="en-US" sz="3200" b="1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5801988" y="3793394"/>
            <a:ext cx="6419086" cy="2231677"/>
          </a:xfrm>
        </p:spPr>
        <p:txBody>
          <a:bodyPr>
            <a:noAutofit/>
          </a:bodyPr>
          <a:lstStyle>
            <a:lvl1pPr marL="180975" indent="-180975" algn="l" defTabSz="1043056" rtl="0" eaLnBrk="1" latinLnBrk="1" hangingPunct="1">
              <a:lnSpc>
                <a:spcPct val="150000"/>
              </a:lnSpc>
              <a:buFont typeface="Arial" pitchFamily="34" charset="0"/>
              <a:buChar char="•"/>
              <a:defRPr lang="ko-KR" altLang="en-US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9364-4BC3-4A5D-8089-D6F0374EE93B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07140" y="468585"/>
            <a:ext cx="766935" cy="402567"/>
          </a:xfrm>
        </p:spPr>
        <p:txBody>
          <a:bodyPr/>
          <a:lstStyle>
            <a:lvl1pPr>
              <a:defRPr sz="1000" b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227020" y="252239"/>
            <a:ext cx="1853736" cy="360362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7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15660" y="271479"/>
            <a:ext cx="1081088" cy="576064"/>
          </a:xfrm>
        </p:spPr>
        <p:txBody>
          <a:bodyPr>
            <a:noAutofit/>
          </a:bodyPr>
          <a:lstStyle>
            <a:lvl1pPr>
              <a:buNone/>
              <a:defRPr lang="ko-KR" altLang="en-US" sz="3000" b="1" kern="1200" dirty="0" smtClean="0">
                <a:solidFill>
                  <a:schemeClr val="accent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1-1</a:t>
            </a:r>
            <a:endParaRPr lang="ko-KR" altLang="en-US" dirty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953964" y="343041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28C27-5DBF-410B-852A-3385B16B72B5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3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07140" y="468585"/>
            <a:ext cx="766935" cy="402567"/>
          </a:xfrm>
        </p:spPr>
        <p:txBody>
          <a:bodyPr/>
          <a:lstStyle>
            <a:lvl1pPr>
              <a:defRPr sz="1000" b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14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227020" y="252239"/>
            <a:ext cx="1853736" cy="360362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7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15660" y="271479"/>
            <a:ext cx="1081088" cy="576064"/>
          </a:xfrm>
        </p:spPr>
        <p:txBody>
          <a:bodyPr>
            <a:noAutofit/>
          </a:bodyPr>
          <a:lstStyle>
            <a:lvl1pPr>
              <a:buNone/>
              <a:defRPr lang="ko-KR" altLang="en-US" sz="3000" b="1" kern="1200" dirty="0" smtClean="0">
                <a:solidFill>
                  <a:schemeClr val="accent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1-1</a:t>
            </a:r>
            <a:endParaRPr lang="ko-KR" altLang="en-US" dirty="0"/>
          </a:p>
        </p:txBody>
      </p:sp>
      <p:sp>
        <p:nvSpPr>
          <p:cNvPr id="8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953964" y="343041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252AE-B0DD-44BC-B21C-45126B8BE036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07140" y="468585"/>
            <a:ext cx="766935" cy="402567"/>
          </a:xfrm>
        </p:spPr>
        <p:txBody>
          <a:bodyPr/>
          <a:lstStyle>
            <a:lvl1pPr>
              <a:defRPr sz="1000" b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8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227020" y="252239"/>
            <a:ext cx="1853736" cy="360362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9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15660" y="271479"/>
            <a:ext cx="1081088" cy="576064"/>
          </a:xfrm>
        </p:spPr>
        <p:txBody>
          <a:bodyPr>
            <a:noAutofit/>
          </a:bodyPr>
          <a:lstStyle>
            <a:lvl1pPr>
              <a:buNone/>
              <a:defRPr lang="ko-KR" altLang="en-US" sz="3000" b="1" kern="1200" dirty="0" smtClean="0">
                <a:solidFill>
                  <a:schemeClr val="accent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1-1</a:t>
            </a:r>
            <a:endParaRPr lang="ko-KR" altLang="en-US" dirty="0"/>
          </a:p>
        </p:txBody>
      </p:sp>
      <p:sp>
        <p:nvSpPr>
          <p:cNvPr id="10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953964" y="343041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113F-BDC0-4AC4-A9D8-D24EF1BF1501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307140" y="468585"/>
            <a:ext cx="766935" cy="402567"/>
          </a:xfrm>
        </p:spPr>
        <p:txBody>
          <a:bodyPr/>
          <a:lstStyle>
            <a:lvl1pPr>
              <a:defRPr sz="1000" b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7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227020" y="252239"/>
            <a:ext cx="1853736" cy="360362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378148" y="343041"/>
            <a:ext cx="6624984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0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93400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2F1B8-B825-4D5C-810F-147684E6322C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2063668" y="2640695"/>
            <a:ext cx="6566064" cy="923912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5200" b="1" i="0" u="none" strike="noStrike" kern="1200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63668" y="3538103"/>
            <a:ext cx="6566064" cy="432048"/>
          </a:xfrm>
        </p:spPr>
        <p:txBody>
          <a:bodyPr>
            <a:noAutofit/>
          </a:bodyPr>
          <a:lstStyle>
            <a:lvl1pPr algn="ctr">
              <a:buNone/>
              <a:defRPr lang="ko-KR" altLang="en-US" sz="2200" kern="1200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3" name="텍스트 개체 틀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63668" y="3996655"/>
            <a:ext cx="6566064" cy="863600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1300" b="0" i="0" u="none" strike="noStrike" kern="1200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marL="0" lvl="0" indent="0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4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4860751"/>
            <a:ext cx="1728788" cy="351546"/>
          </a:xfrm>
        </p:spPr>
        <p:txBody>
          <a:bodyPr anchor="t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 smtClean="0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379C679-A5B2-4B57-B0A7-18FBF2FEF55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9537147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04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99921-674B-457A-862A-8DD0AA391FF8}" type="datetime1">
              <a:rPr lang="ko-KR" altLang="en-US" smtClean="0"/>
              <a:t>2019-04-30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4" r:id="rId5"/>
    <p:sldLayoutId id="2147483657" r:id="rId6"/>
    <p:sldLayoutId id="2147483658" r:id="rId7"/>
    <p:sldLayoutId id="2147483655" r:id="rId8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6884988"/>
            <a:ext cx="3387725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600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6884988"/>
            <a:ext cx="2495550" cy="525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600"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D055EB-23E5-4B18-93A0-929C536AA29D}" type="slidenum">
              <a:rPr kumimoji="1" lang="en-US" altLang="ko-KR">
                <a:latin typeface="굴림" panose="020B0600000101010101" pitchFamily="50" charset="-127"/>
                <a:ea typeface="굴림" panose="020B0600000101010101" pitchFamily="50" charset="-127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868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charset="0"/>
          <a:ea typeface="굴림" charset="-127"/>
        </a:defRPr>
      </a:lvl5pPr>
      <a:lvl6pPr marL="521528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6pPr>
      <a:lvl7pPr marL="1043056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7pPr>
      <a:lvl8pPr marL="1564584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8pPr>
      <a:lvl9pPr marL="2086112" algn="ctr" rtl="0" fontAlgn="base" latinLnBrk="1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90525" indent="-39052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Arial" charset="0"/>
          <a:ea typeface="+mn-ea"/>
          <a:cs typeface="+mn-cs"/>
        </a:defRPr>
      </a:lvl1pPr>
      <a:lvl2pPr marL="846138" indent="-3254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Arial" charset="0"/>
          <a:ea typeface="+mn-ea"/>
        </a:defRPr>
      </a:lvl2pPr>
      <a:lvl3pPr marL="1303338" indent="-26035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Arial" charset="0"/>
          <a:ea typeface="+mn-ea"/>
        </a:defRPr>
      </a:lvl3pPr>
      <a:lvl4pPr marL="1824038" indent="-2603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Arial" charset="0"/>
          <a:ea typeface="+mn-ea"/>
        </a:defRPr>
      </a:lvl4pPr>
      <a:lvl5pPr marL="2346325" indent="-26035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Arial" charset="0"/>
          <a:ea typeface="+mn-ea"/>
        </a:defRPr>
      </a:lvl5pPr>
      <a:lvl6pPr marL="2868404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389932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911460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432988" indent="-260764" algn="l" rtl="0" fontAlgn="base" latinLnBrk="1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12811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1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8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hyperlink" Target="http://www.bizforms.co.kr/bms/check.asp?code=bs3217338750418&amp;go_url=http%3a%2f%2fpowerpoint.bizforms.co.kr%2fform_view%2fview.asp%3fnumber%3d186916%26v_flag%3d0" TargetMode="External"/><Relationship Id="rId18" Type="http://schemas.openxmlformats.org/officeDocument/2006/relationships/image" Target="../media/image29.jpg"/><Relationship Id="rId3" Type="http://schemas.openxmlformats.org/officeDocument/2006/relationships/hyperlink" Target="http://www.bizforms.co.kr/bms/check.asp?code=bs3217338750418&amp;go_url=http%3a%2f%2fpowerpoint.bizforms.co.kr%2fform_view%2fview.asp%3fnumber%3d186850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494%26v_flag%3d0%0d%0a" TargetMode="External"/><Relationship Id="rId12" Type="http://schemas.openxmlformats.org/officeDocument/2006/relationships/image" Target="../media/image26.gif"/><Relationship Id="rId17" Type="http://schemas.openxmlformats.org/officeDocument/2006/relationships/hyperlink" Target="http://www.bizforms.co.kr/bms/check.asp?code=bs3217338750418&amp;go_url=http%3a%2f%2fpowerpoint.bizforms.co.kr%2fpackage%2fview.asp%3fnumber%3d112495%26v_flag%3d0%0d%0a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11" Type="http://schemas.openxmlformats.org/officeDocument/2006/relationships/hyperlink" Target="http://www.bizforms.co.kr/bms/check.asp?code=bs3217338750418&amp;go_url=http%3a%2f%2fpowerpoint.bizforms.co.kr%2fform_view%2fview.asp%3fnumber%3d18649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617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10" Type="http://schemas.openxmlformats.org/officeDocument/2006/relationships/image" Target="../media/image25.gif"/><Relationship Id="rId4" Type="http://schemas.openxmlformats.org/officeDocument/2006/relationships/image" Target="../media/image22.gif"/><Relationship Id="rId9" Type="http://schemas.openxmlformats.org/officeDocument/2006/relationships/hyperlink" Target="http://www.bizforms.co.kr/bms/check.asp?code=bs3217338750418&amp;go_url=http%3a%2f%2fpowerpoint.bizforms.co.kr%2fform_view%2fview.asp%3fnumber%3d186493%26v_flag%3d0%0d%0a" TargetMode="External"/><Relationship Id="rId1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>
            <a:extLst>
              <a:ext uri="{FF2B5EF4-FFF2-40B4-BE49-F238E27FC236}">
                <a16:creationId xmlns:a16="http://schemas.microsoft.com/office/drawing/2014/main" id="{7779A8A5-EA72-41D9-955E-89CB3300B398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30" name="그림 29">
            <a:hlinkClick r:id="rId3"/>
            <a:extLst>
              <a:ext uri="{FF2B5EF4-FFF2-40B4-BE49-F238E27FC236}">
                <a16:creationId xmlns:a16="http://schemas.microsoft.com/office/drawing/2014/main" id="{3A9BA5AE-A0DE-47B7-830F-9C1DC776A1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844D27FD-2A06-4933-BF04-B2104B6BC584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31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5" name="직사각형 34">
            <a:hlinkClick r:id="rId3"/>
            <a:extLst>
              <a:ext uri="{FF2B5EF4-FFF2-40B4-BE49-F238E27FC236}">
                <a16:creationId xmlns:a16="http://schemas.microsoft.com/office/drawing/2014/main" id="{31E9EA09-8061-4998-AF1C-D7275E4A3CA3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87B3803C-026F-41E2-B5DE-EA00D99E240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http://www.bizforms.co.kr/bms/check.asp?code=bs3217338750418&amp;go_url=http%3a%2f%2fpowerpoint.bizforms.co.kr%2fform_view%2fview.asp%3fnumber%3d112811%26v_flag%3d0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FDDDE45F-0585-4765-BFF2-8F3177C92032}"/>
              </a:ext>
            </a:extLst>
          </p:cNvPr>
          <p:cNvSpPr/>
          <p:nvPr/>
        </p:nvSpPr>
        <p:spPr>
          <a:xfrm>
            <a:off x="627710" y="4411212"/>
            <a:ext cx="3262432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제조업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)2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565C452A-3F6E-4CC7-BFEF-4614DDF4D9A9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D12D9FE-F2CE-41E6-8B8F-E4E6897F21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081" y="972319"/>
            <a:ext cx="4517528" cy="5584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353778"/>
              </p:ext>
            </p:extLst>
          </p:nvPr>
        </p:nvGraphicFramePr>
        <p:xfrm>
          <a:off x="5922764" y="1548383"/>
          <a:ext cx="406800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2475" y="1579563"/>
            <a:ext cx="4857750" cy="194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52475" y="1579563"/>
            <a:ext cx="4857750" cy="317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수출부진 심화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300" b="1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완만하게 개선</a:t>
            </a:r>
            <a:endParaRPr kumimoji="1" lang="ko-KR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882204" y="1980431"/>
            <a:ext cx="4500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수출은 세계경제 성장세가 점차 둔화됨에 따라 대부분이 주요 수출품목에서 부진이 심화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그러나 민간소비가 완만한 개선 추세를 유지하고 투자 관련 지표도 최근의 양호한 흐름을 지속하는 등 내수가 전반적으로 회복되고 있음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752475" y="4259263"/>
            <a:ext cx="4857750" cy="194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752475" y="4259263"/>
            <a:ext cx="4857750" cy="317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세계경제 성장세 둔화</a:t>
            </a:r>
            <a:endParaRPr kumimoji="1" lang="ko-KR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7347917" y="3859213"/>
            <a:ext cx="14811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[ </a:t>
            </a:r>
            <a:r>
              <a:rPr kumimoji="1" lang="en-US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2015</a:t>
            </a:r>
            <a:r>
              <a:rPr kumimoji="1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한국 경제 성장률 </a:t>
            </a:r>
            <a:r>
              <a:rPr kumimoji="1" lang="ko-KR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]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7483461" y="6604942"/>
            <a:ext cx="133369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[ </a:t>
            </a:r>
            <a:r>
              <a:rPr kumimoji="1" lang="ko-KR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년도별</a:t>
            </a:r>
            <a:r>
              <a:rPr kumimoji="1" lang="ko-KR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원</a:t>
            </a:r>
            <a:r>
              <a:rPr kumimoji="1" lang="ko-KR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/</a:t>
            </a:r>
            <a:r>
              <a:rPr kumimoji="1" 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달러 환율 </a:t>
            </a:r>
            <a:r>
              <a:rPr kumimoji="1" lang="ko-KR" altLang="ko-K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]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5" name="Rectangle 8"/>
          <p:cNvSpPr>
            <a:spLocks noChangeArrowheads="1"/>
          </p:cNvSpPr>
          <p:nvPr/>
        </p:nvSpPr>
        <p:spPr bwMode="auto">
          <a:xfrm>
            <a:off x="882204" y="4716735"/>
            <a:ext cx="4500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  <a:defRPr/>
            </a:pP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세계경제의 성장세가 둔화되는 가운데 주요 신흥국의 경기부진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미국 금리인상 우려 등 불확실성도 여전히 높은 것으로 판된됨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l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국제금융시장은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 이후 불확실성이 다소 완화된 모습이나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미국의 금리인상 우려 및 신흥국 경기둔화 등 하방위험은 여전히 상존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2" name="그룹 78"/>
          <p:cNvGrpSpPr/>
          <p:nvPr/>
        </p:nvGrpSpPr>
        <p:grpSpPr>
          <a:xfrm>
            <a:off x="8443044" y="1476375"/>
            <a:ext cx="1383044" cy="136525"/>
            <a:chOff x="8515350" y="1395413"/>
            <a:chExt cx="1383044" cy="136525"/>
          </a:xfrm>
        </p:grpSpPr>
        <p:sp>
          <p:nvSpPr>
            <p:cNvPr id="20542" name="Rectangle 62"/>
            <p:cNvSpPr>
              <a:spLocks noChangeArrowheads="1"/>
            </p:cNvSpPr>
            <p:nvPr/>
          </p:nvSpPr>
          <p:spPr bwMode="auto">
            <a:xfrm>
              <a:off x="8515350" y="1395413"/>
              <a:ext cx="133350" cy="1365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43" name="Rectangle 63"/>
            <p:cNvSpPr>
              <a:spLocks noChangeArrowheads="1"/>
            </p:cNvSpPr>
            <p:nvPr/>
          </p:nvSpPr>
          <p:spPr bwMode="auto">
            <a:xfrm>
              <a:off x="9274175" y="1395413"/>
              <a:ext cx="136525" cy="136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44" name="Rectangle 64"/>
            <p:cNvSpPr>
              <a:spLocks noChangeArrowheads="1"/>
            </p:cNvSpPr>
            <p:nvPr/>
          </p:nvSpPr>
          <p:spPr bwMode="auto">
            <a:xfrm>
              <a:off x="8705850" y="1402120"/>
              <a:ext cx="410369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세계</a:t>
              </a: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경제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endParaRPr>
            </a:p>
          </p:txBody>
        </p:sp>
        <p:sp>
          <p:nvSpPr>
            <p:cNvPr id="78" name="Rectangle 64"/>
            <p:cNvSpPr>
              <a:spLocks noChangeArrowheads="1"/>
            </p:cNvSpPr>
            <p:nvPr/>
          </p:nvSpPr>
          <p:spPr bwMode="auto">
            <a:xfrm>
              <a:off x="9451156" y="1402120"/>
              <a:ext cx="447238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한국 경제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endParaRPr>
            </a:p>
          </p:txBody>
        </p:sp>
      </p:grpSp>
      <p:graphicFrame>
        <p:nvGraphicFramePr>
          <p:cNvPr id="8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899665"/>
              </p:ext>
            </p:extLst>
          </p:nvPr>
        </p:nvGraphicFramePr>
        <p:xfrm>
          <a:off x="5922764" y="4252871"/>
          <a:ext cx="406800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9019108" y="4671886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▲</a:t>
            </a:r>
            <a:r>
              <a:rPr lang="en-US" altLang="ko-KR" sz="10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84</a:t>
            </a:r>
            <a:r>
              <a:rPr lang="ko-KR" altLang="en-US" sz="1000" b="1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원</a:t>
            </a:r>
            <a:endParaRPr lang="ko-KR" altLang="en-US" sz="10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9655175" y="4196838"/>
            <a:ext cx="311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원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/$)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pSp>
        <p:nvGrpSpPr>
          <p:cNvPr id="3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3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4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5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4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95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6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87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08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8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5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93" name="자유형 92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94" name="그림 45" descr="체크만년필수첩.pn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0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91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금년도 경기 전반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92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66941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금년도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경제 성장률과 원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/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달러 환율을 통해 세계 금융시장의 흐름</a:t>
              </a:r>
              <a:r>
                <a:rPr kumimoji="1" lang="ko-KR" altLang="en-US" sz="1050" spc="30" dirty="0">
                  <a:latin typeface="+mn-ea"/>
                </a:rPr>
                <a:t>을 살펴봅니다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102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제조업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50" name="텍스트 개체 틀 4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dirty="0"/>
              <a:t>2-1</a:t>
            </a:r>
            <a:endParaRPr lang="ko-KR" altLang="en-US" dirty="0"/>
          </a:p>
        </p:txBody>
      </p:sp>
      <p:sp>
        <p:nvSpPr>
          <p:cNvPr id="51" name="텍스트 개체 틀 5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en-US" dirty="0"/>
              <a:t>경기 전반 </a:t>
            </a:r>
            <a:r>
              <a:rPr lang="ko-KR" altLang="en-US" dirty="0"/>
              <a:t>현황</a:t>
            </a:r>
          </a:p>
        </p:txBody>
      </p:sp>
      <p:sp>
        <p:nvSpPr>
          <p:cNvPr id="38" name="슬라이드 번호 개체 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466700" y="1980431"/>
          <a:ext cx="5760000" cy="326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그룹 20"/>
          <p:cNvGrpSpPr/>
          <p:nvPr/>
        </p:nvGrpSpPr>
        <p:grpSpPr>
          <a:xfrm>
            <a:off x="8227020" y="2062487"/>
            <a:ext cx="504056" cy="369332"/>
            <a:chOff x="8371036" y="1702447"/>
            <a:chExt cx="504056" cy="369332"/>
          </a:xfrm>
        </p:grpSpPr>
        <p:sp>
          <p:nvSpPr>
            <p:cNvPr id="9" name="Rectangle 62"/>
            <p:cNvSpPr>
              <a:spLocks noChangeArrowheads="1"/>
            </p:cNvSpPr>
            <p:nvPr/>
          </p:nvSpPr>
          <p:spPr bwMode="auto">
            <a:xfrm>
              <a:off x="8371036" y="1764407"/>
              <a:ext cx="133350" cy="1365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Rectangle 63"/>
            <p:cNvSpPr>
              <a:spLocks noChangeArrowheads="1"/>
            </p:cNvSpPr>
            <p:nvPr/>
          </p:nvSpPr>
          <p:spPr bwMode="auto">
            <a:xfrm>
              <a:off x="8371036" y="1928519"/>
              <a:ext cx="136525" cy="136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64"/>
            <p:cNvSpPr>
              <a:spLocks noChangeArrowheads="1"/>
            </p:cNvSpPr>
            <p:nvPr/>
          </p:nvSpPr>
          <p:spPr bwMode="auto">
            <a:xfrm>
              <a:off x="8561536" y="1702447"/>
              <a:ext cx="3135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원가</a:t>
              </a:r>
              <a:endParaRPr kumimoji="1" lang="en-US" alt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매출</a:t>
              </a:r>
              <a:endParaRPr kumimoji="1" 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78348" y="5724847"/>
            <a:ext cx="118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8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수익성</a:t>
            </a:r>
            <a:endParaRPr lang="en-US" altLang="ko-KR" sz="1800" b="1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r"/>
            <a:r>
              <a:rPr lang="ko-KR" altLang="en-US" sz="1800" b="1" dirty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rPr>
              <a:t>향상 요인</a:t>
            </a:r>
          </a:p>
        </p:txBody>
      </p:sp>
      <p:cxnSp>
        <p:nvCxnSpPr>
          <p:cNvPr id="18" name="직선 연결선 17"/>
          <p:cNvCxnSpPr/>
          <p:nvPr/>
        </p:nvCxnSpPr>
        <p:spPr>
          <a:xfrm>
            <a:off x="3474492" y="5796855"/>
            <a:ext cx="0" cy="1008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18508" y="5668372"/>
            <a:ext cx="496855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01. 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고가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고부가가치 제품 매출 비중 확대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02. 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조직 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Slim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화 및 생산기지 이원화로 경쟁력 구축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03. 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고정거래선 확보로 계획 생산 가능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생산성 향상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</p:txBody>
      </p:sp>
      <p:sp>
        <p:nvSpPr>
          <p:cNvPr id="22" name="Rectangle 73"/>
          <p:cNvSpPr>
            <a:spLocks noChangeArrowheads="1"/>
          </p:cNvSpPr>
          <p:nvPr/>
        </p:nvSpPr>
        <p:spPr bwMode="auto">
          <a:xfrm>
            <a:off x="7470070" y="1980431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억 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원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4" name="Freeform 4"/>
          <p:cNvSpPr>
            <a:spLocks/>
          </p:cNvSpPr>
          <p:nvPr/>
        </p:nvSpPr>
        <p:spPr bwMode="auto">
          <a:xfrm>
            <a:off x="4122564" y="1404367"/>
            <a:ext cx="2450828" cy="28131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08000" tIns="0" rIns="108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매출액 </a:t>
            </a:r>
            <a:r>
              <a:rPr kumimoji="1" lang="en-US" altLang="ko-KR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VS </a:t>
            </a:r>
            <a:r>
              <a:rPr kumimoji="1" lang="ko-KR" altLang="en-US" sz="13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매출원가</a:t>
            </a:r>
            <a:endParaRPr kumimoji="1" lang="ko-KR" altLang="ko-KR" sz="13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grpSp>
        <p:nvGrpSpPr>
          <p:cNvPr id="3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7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4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39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31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11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2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5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37" name="자유형 36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38" name="그림 37" descr="체크만년필수첩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4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35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금년도 총 매출 요약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36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86177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자사의 금년도의 전반적인 사업매출에 대해 작성합니다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분기별 매출 요약 평가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가 들어갈 수 있습니다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sp>
        <p:nvSpPr>
          <p:cNvPr id="45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2016</a:t>
            </a:r>
            <a:r>
              <a:rPr lang="ko-KR" altLang="en-US"/>
              <a:t>년 </a:t>
            </a:r>
            <a:r>
              <a:rPr lang="ko-KR" altLang="en-US" dirty="0"/>
              <a:t>제조업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54" name="텍스트 개체 틀 5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dirty="0"/>
              <a:t>2-2</a:t>
            </a:r>
            <a:endParaRPr lang="ko-KR" altLang="en-US" dirty="0"/>
          </a:p>
        </p:txBody>
      </p:sp>
      <p:sp>
        <p:nvSpPr>
          <p:cNvPr id="55" name="텍스트 개체 틀 5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금년도 총 매출 요약</a:t>
            </a:r>
          </a:p>
          <a:p>
            <a:endParaRPr lang="ko-KR" altLang="en-US" dirty="0"/>
          </a:p>
        </p:txBody>
      </p:sp>
      <p:sp>
        <p:nvSpPr>
          <p:cNvPr id="33" name="슬라이드 번호 개체 틀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760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127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33F8C79-8573-4537-AC3A-D00326EB4CD4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311A3FE4-8D1C-44CE-A21B-A69819C5E607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F7BD84DC-D72F-431F-9FFC-1113586D5F99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4BA3248-E73E-4583-8EB0-682BA1AEE111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00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63781F82-8643-4B5A-B9A9-575059831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0DC21718-B9DE-48EC-ABBE-A18FCAB66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A437F1B5-F4DF-44C3-AC2E-406B56EAD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8EEDE349-E99D-41C1-A448-38EC33C80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3F7B7095-DA59-46AD-ACBA-471529018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6A1A8BA8-8A9A-43D6-88A4-E412E62B2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6E5C286E-788F-46E2-B950-319A814DD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C65BF40B-339C-4D80-89B1-F261A658C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47788F36-80B4-4A56-B4DE-AD316F6FAB93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F47D269F-B146-4514-BF16-2A29C2A3599D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AF427DAB-D83C-475B-8D5A-076F9E0575DB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4A33C9A4-9798-4348-95A8-F0FE520BAF60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50DD0D2D-A3E1-4B2D-8D14-1E1902E9EE85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ACB2D11F-328D-4E72-AF89-060CC71E6193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F635C256-C1F8-4282-B0B4-8D30F15FF3BB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A1B696B6-5463-494D-A7AD-1461EA486598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296E391-B02B-432F-9A06-6BBDE3346431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62E2AC0-01A3-42C2-B444-43796D669644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38E1721-05B4-45E3-AB28-E5224A99D42B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9281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2E350006-DEE0-4254-A72B-53D6A0F55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9A2861BE-F16E-4317-8B2D-FE70FFED5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D83EE79F-F529-491D-9511-C2D9CFBA8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14CF30E5-2B24-4C52-A2AF-4349BBFCC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046B503E-7ACC-49E6-AA77-5815E6C39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D0173960-9C94-4783-A0A1-A6D9AF0A0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15D9485D-13EC-42B1-A22E-24791BBA9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33226"/>
            <a:ext cx="1931353" cy="144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F1C198A0-595C-4F28-94C1-D2448C5E3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3" cy="146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2F0FA857-AC6C-4C61-AC8F-A199EB86CA3E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59F46B72-1BBE-4EE8-A934-4C57813887D1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9390DAEF-22F0-45B8-82FE-413EF1726A07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2D261DB5-8AB8-4623-BFEC-1A3E37487AF8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2196FE7C-6FE4-45C8-8FA2-8CD888DE9356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2F5F7571-0AE4-42C2-A531-6B65CE9A80FD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92FA7120-42D2-40D0-9016-24EB7788A224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B5FC2660-63C2-49C2-BE87-B698C722D37E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2EC314E-F461-46A2-B64D-45AEB5769C68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8FD832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95F5A25-4CDE-4013-9168-792036608A94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1E53FF5-95F2-4E83-8823-C989F37ADE44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0173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809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15 제조업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9F93"/>
      </a:accent1>
      <a:accent2>
        <a:srgbClr val="F24910"/>
      </a:accent2>
      <a:accent3>
        <a:srgbClr val="E99325"/>
      </a:accent3>
      <a:accent4>
        <a:srgbClr val="CCDAE6"/>
      </a:accent4>
      <a:accent5>
        <a:srgbClr val="4B5763"/>
      </a:accent5>
      <a:accent6>
        <a:srgbClr val="EA5514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기본 디자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</TotalTime>
  <Words>411</Words>
  <Application>Microsoft Office PowerPoint</Application>
  <PresentationFormat>사용자 지정</PresentationFormat>
  <Paragraphs>76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굴림</vt:lpstr>
      <vt:lpstr>맑은 고딕</vt:lpstr>
      <vt:lpstr>Arial</vt:lpstr>
      <vt:lpstr>Wingdings</vt:lpstr>
      <vt:lpstr>Office 테마</vt:lpstr>
      <vt:lpstr>3_기본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452</cp:revision>
  <dcterms:created xsi:type="dcterms:W3CDTF">2014-10-24T01:49:55Z</dcterms:created>
  <dcterms:modified xsi:type="dcterms:W3CDTF">2019-04-30T08:41:19Z</dcterms:modified>
  <cp:category>본 문서의 저작권은 비즈폼에 있습니다.</cp:category>
</cp:coreProperties>
</file>