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12"/>
  </p:notesMasterIdLst>
  <p:sldIdLst>
    <p:sldId id="335" r:id="rId3"/>
    <p:sldId id="306" r:id="rId4"/>
    <p:sldId id="312" r:id="rId5"/>
    <p:sldId id="336" r:id="rId6"/>
    <p:sldId id="339" r:id="rId7"/>
    <p:sldId id="338" r:id="rId8"/>
    <p:sldId id="337" r:id="rId9"/>
    <p:sldId id="340" r:id="rId10"/>
    <p:sldId id="331" r:id="rId11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918"/>
    <a:srgbClr val="CECECE"/>
    <a:srgbClr val="878787"/>
    <a:srgbClr val="E0B106"/>
    <a:srgbClr val="FEE7BA"/>
    <a:srgbClr val="F9CD5F"/>
    <a:srgbClr val="2A557B"/>
    <a:srgbClr val="F24910"/>
    <a:srgbClr val="E99325"/>
    <a:srgbClr val="305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9756" autoAdjust="0"/>
  </p:normalViewPr>
  <p:slideViewPr>
    <p:cSldViewPr>
      <p:cViewPr varScale="1">
        <p:scale>
          <a:sx n="103" d="100"/>
          <a:sy n="103" d="100"/>
        </p:scale>
        <p:origin x="732" y="12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02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881973996926781E-2"/>
          <c:y val="7.5935139924352135E-2"/>
          <c:w val="0.89823626096015985"/>
          <c:h val="0.92406486007564759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지분율</c:v>
                </c:pt>
              </c:strCache>
            </c:strRef>
          </c:tx>
          <c:dPt>
            <c:idx val="4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F0DB-40B7-B163-96B02158DFE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강현창</c:v>
                </c:pt>
                <c:pt idx="1">
                  <c:v>김현철</c:v>
                </c:pt>
                <c:pt idx="2">
                  <c:v>신종국</c:v>
                </c:pt>
                <c:pt idx="3">
                  <c:v>정수안</c:v>
                </c:pt>
                <c:pt idx="4">
                  <c:v>김한국</c:v>
                </c:pt>
              </c:strCache>
            </c:strRef>
          </c:cat>
          <c:val>
            <c:numRef>
              <c:f>Sheet1!$B$2:$F$2</c:f>
              <c:numCache>
                <c:formatCode>0.00%</c:formatCode>
                <c:ptCount val="5"/>
                <c:pt idx="0" formatCode="0%">
                  <c:v>0.5</c:v>
                </c:pt>
                <c:pt idx="1">
                  <c:v>0.222</c:v>
                </c:pt>
                <c:pt idx="2">
                  <c:v>0.16669999999999999</c:v>
                </c:pt>
                <c:pt idx="3">
                  <c:v>5.5600000000000004E-2</c:v>
                </c:pt>
                <c:pt idx="4">
                  <c:v>5.5600000000000004E-2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DB-40B7-B163-96B02158DFE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000" b="1">
          <a:solidFill>
            <a:schemeClr val="bg1"/>
          </a:solidFill>
        </a:defRPr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68581924094657E-2"/>
          <c:y val="3.8907346349520595E-2"/>
          <c:w val="0.79838621155422052"/>
          <c:h val="0.961092653650480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매출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AA정</c:v>
                </c:pt>
                <c:pt idx="1">
                  <c:v>BB정</c:v>
                </c:pt>
                <c:pt idx="2">
                  <c:v>CC정</c:v>
                </c:pt>
                <c:pt idx="3">
                  <c:v>AA캡슐</c:v>
                </c:pt>
                <c:pt idx="4">
                  <c:v>BB캡슐</c:v>
                </c:pt>
                <c:pt idx="5">
                  <c:v>TT정</c:v>
                </c:pt>
                <c:pt idx="6">
                  <c:v>ZZ정 </c:v>
                </c:pt>
                <c:pt idx="7">
                  <c:v>DD정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220</c:v>
                </c:pt>
                <c:pt idx="1">
                  <c:v>400</c:v>
                </c:pt>
                <c:pt idx="2">
                  <c:v>180</c:v>
                </c:pt>
                <c:pt idx="3">
                  <c:v>60</c:v>
                </c:pt>
                <c:pt idx="4">
                  <c:v>80</c:v>
                </c:pt>
                <c:pt idx="5">
                  <c:v>200</c:v>
                </c:pt>
                <c:pt idx="6">
                  <c:v>800</c:v>
                </c:pt>
                <c:pt idx="7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E7-4F6A-AEC6-E6DEA28AAC8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1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AA정</c:v>
                </c:pt>
                <c:pt idx="1">
                  <c:v>BB정</c:v>
                </c:pt>
                <c:pt idx="2">
                  <c:v>CC정</c:v>
                </c:pt>
                <c:pt idx="3">
                  <c:v>AA캡슐</c:v>
                </c:pt>
                <c:pt idx="4">
                  <c:v>BB캡슐</c:v>
                </c:pt>
                <c:pt idx="5">
                  <c:v>TT정</c:v>
                </c:pt>
                <c:pt idx="6">
                  <c:v>ZZ정 </c:v>
                </c:pt>
                <c:pt idx="7">
                  <c:v>DD정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1-75E7-4F6A-AEC6-E6DEA28AAC8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1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AA정</c:v>
                </c:pt>
                <c:pt idx="1">
                  <c:v>BB정</c:v>
                </c:pt>
                <c:pt idx="2">
                  <c:v>CC정</c:v>
                </c:pt>
                <c:pt idx="3">
                  <c:v>AA캡슐</c:v>
                </c:pt>
                <c:pt idx="4">
                  <c:v>BB캡슐</c:v>
                </c:pt>
                <c:pt idx="5">
                  <c:v>TT정</c:v>
                </c:pt>
                <c:pt idx="6">
                  <c:v>ZZ정 </c:v>
                </c:pt>
                <c:pt idx="7">
                  <c:v>DD정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2-75E7-4F6A-AEC6-E6DEA28AAC8A}"/>
            </c:ext>
          </c:extLst>
        </c:ser>
        <c:dLbls>
          <c:showLegendKey val="1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000">
          <a:solidFill>
            <a:schemeClr val="tx1">
              <a:lumMod val="75000"/>
              <a:lumOff val="25000"/>
            </a:schemeClr>
          </a:solidFill>
          <a:latin typeface="맑은 고딕" pitchFamily="50" charset="-127"/>
          <a:ea typeface="맑은 고딕" pitchFamily="50" charset="-127"/>
        </a:defRPr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445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5"/>
            <a:ext cx="10693400" cy="7559758"/>
          </a:xfrm>
          <a:prstGeom prst="rect">
            <a:avLst/>
          </a:prstGeom>
        </p:spPr>
      </p:pic>
      <p:sp>
        <p:nvSpPr>
          <p:cNvPr id="9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882204" y="1836415"/>
            <a:ext cx="5544616" cy="720080"/>
          </a:xfrm>
        </p:spPr>
        <p:txBody>
          <a:bodyPr>
            <a:noAutofit/>
          </a:bodyPr>
          <a:lstStyle>
            <a:lvl1pPr>
              <a:buNone/>
              <a:defRPr kumimoji="1" lang="ko-KR" altLang="en-US" sz="4000" b="1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2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882204" y="2556495"/>
            <a:ext cx="5544616" cy="360040"/>
          </a:xfrm>
        </p:spPr>
        <p:txBody>
          <a:bodyPr>
            <a:noAutofit/>
          </a:bodyPr>
          <a:lstStyle>
            <a:lvl1pPr>
              <a:buNone/>
              <a:defRPr lang="ko-KR" alt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3" name="텍스트 개체 틀 14"/>
          <p:cNvSpPr>
            <a:spLocks noGrp="1"/>
          </p:cNvSpPr>
          <p:nvPr>
            <p:ph type="body" sz="quarter" idx="12" hasCustomPrompt="1"/>
          </p:nvPr>
        </p:nvSpPr>
        <p:spPr>
          <a:xfrm>
            <a:off x="882204" y="1476871"/>
            <a:ext cx="5544616" cy="431552"/>
          </a:xfrm>
        </p:spPr>
        <p:txBody>
          <a:bodyPr anchor="b">
            <a:noAutofit/>
          </a:bodyPr>
          <a:lstStyle>
            <a:lvl1pPr>
              <a:buNone/>
              <a:defRPr kumimoji="1" lang="ko-KR" altLang="en-US" sz="120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5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882204" y="6732959"/>
            <a:ext cx="1728788" cy="351546"/>
          </a:xfrm>
        </p:spPr>
        <p:txBody>
          <a:bodyPr anchor="t">
            <a:spAutoFit/>
          </a:bodyPr>
          <a:lstStyle>
            <a:lvl1pPr algn="l">
              <a:buNone/>
              <a:defRPr kumimoji="1" lang="ko-KR" altLang="en-US" sz="1600" kern="12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597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"/>
            <a:ext cx="10693400" cy="7559758"/>
          </a:xfrm>
          <a:prstGeom prst="rect">
            <a:avLst/>
          </a:prstGeom>
        </p:spPr>
      </p:pic>
      <p:sp>
        <p:nvSpPr>
          <p:cNvPr id="8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2763649" y="3132559"/>
            <a:ext cx="1080691" cy="792162"/>
          </a:xfrm>
        </p:spPr>
        <p:txBody>
          <a:bodyPr>
            <a:noAutofit/>
          </a:bodyPr>
          <a:lstStyle>
            <a:lvl1pPr algn="l">
              <a:buNone/>
              <a:defRPr lang="ko-KR" altLang="en-US" sz="4500" b="1" kern="1200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9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3896428" y="3276575"/>
            <a:ext cx="4617749" cy="575493"/>
          </a:xfrm>
        </p:spPr>
        <p:txBody>
          <a:bodyPr>
            <a:noAutofit/>
          </a:bodyPr>
          <a:lstStyle>
            <a:lvl1pPr algn="l">
              <a:buNone/>
              <a:defRPr lang="ko-KR" altLang="en-US" sz="2800" b="1" kern="1200" dirty="0" smtClean="0">
                <a:solidFill>
                  <a:schemeClr val="accent5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3905665" y="3925218"/>
            <a:ext cx="4609387" cy="575493"/>
          </a:xfrm>
        </p:spPr>
        <p:txBody>
          <a:bodyPr>
            <a:noAutofit/>
          </a:bodyPr>
          <a:lstStyle>
            <a:lvl1pPr marL="0" indent="0" algn="l">
              <a:buNone/>
              <a:defRPr lang="ko-KR" altLang="en-US" sz="1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7866980" y="36215"/>
            <a:ext cx="2160240" cy="576064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045692" y="281720"/>
            <a:ext cx="504056" cy="330559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lang="ko-KR" altLang="en-US" sz="1000" b="1" kern="120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10082638" y="398988"/>
            <a:ext cx="0" cy="108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234132" y="186547"/>
            <a:ext cx="4896544" cy="504502"/>
          </a:xfrm>
        </p:spPr>
        <p:txBody>
          <a:bodyPr>
            <a:normAutofit/>
          </a:bodyPr>
          <a:lstStyle>
            <a:lvl1pPr>
              <a:buNone/>
              <a:defRPr lang="ko-KR" altLang="en-US" sz="2500" b="1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99"/>
            <a:ext cx="10698781" cy="7557463"/>
          </a:xfrm>
          <a:prstGeom prst="rect">
            <a:avLst/>
          </a:prstGeom>
        </p:spPr>
      </p:pic>
      <p:sp>
        <p:nvSpPr>
          <p:cNvPr id="11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482306" y="6588943"/>
            <a:ext cx="1728788" cy="351546"/>
          </a:xfrm>
        </p:spPr>
        <p:txBody>
          <a:bodyPr anchor="t">
            <a:spAutoFit/>
          </a:bodyPr>
          <a:lstStyle>
            <a:lvl1pPr algn="ctr">
              <a:buNone/>
              <a:defRPr kumimoji="1" lang="ko-KR" altLang="en-US" sz="1600" kern="12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12" name="텍스트 개체 틀 10"/>
          <p:cNvSpPr>
            <a:spLocks noGrp="1"/>
          </p:cNvSpPr>
          <p:nvPr>
            <p:ph type="body" sz="quarter" idx="16" hasCustomPrompt="1"/>
          </p:nvPr>
        </p:nvSpPr>
        <p:spPr>
          <a:xfrm>
            <a:off x="2574392" y="2844527"/>
            <a:ext cx="5544616" cy="720080"/>
          </a:xfrm>
        </p:spPr>
        <p:txBody>
          <a:bodyPr>
            <a:noAutofit/>
          </a:bodyPr>
          <a:lstStyle>
            <a:lvl1pPr algn="ctr">
              <a:buNone/>
              <a:defRPr kumimoji="1" lang="ko-KR" altLang="en-US" sz="4600" b="1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7" name="텍스트 개체 틀 12"/>
          <p:cNvSpPr>
            <a:spLocks noGrp="1"/>
          </p:cNvSpPr>
          <p:nvPr>
            <p:ph type="body" sz="quarter" idx="17" hasCustomPrompt="1"/>
          </p:nvPr>
        </p:nvSpPr>
        <p:spPr>
          <a:xfrm>
            <a:off x="2574392" y="3636615"/>
            <a:ext cx="5544616" cy="360040"/>
          </a:xfrm>
        </p:spPr>
        <p:txBody>
          <a:bodyPr>
            <a:noAutofit/>
          </a:bodyPr>
          <a:lstStyle>
            <a:lvl1pPr algn="ctr">
              <a:buNone/>
              <a:defRPr lang="ko-KR" altLang="en-US" sz="2200" kern="12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8" name="텍스트 개체 틀 14"/>
          <p:cNvSpPr>
            <a:spLocks noGrp="1"/>
          </p:cNvSpPr>
          <p:nvPr>
            <p:ph type="body" sz="quarter" idx="12" hasCustomPrompt="1"/>
          </p:nvPr>
        </p:nvSpPr>
        <p:spPr>
          <a:xfrm>
            <a:off x="2574392" y="4069159"/>
            <a:ext cx="5544616" cy="431552"/>
          </a:xfrm>
        </p:spPr>
        <p:txBody>
          <a:bodyPr anchor="t">
            <a:noAutofit/>
          </a:bodyPr>
          <a:lstStyle>
            <a:lvl1pPr algn="ctr">
              <a:buNone/>
              <a:defRPr kumimoji="1" lang="ko-KR" altLang="en-US" sz="120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내용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379C679-A5B2-4B57-B0A7-18FBF2FEF55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5824929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293688" y="736600"/>
            <a:ext cx="1998662" cy="63500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2292350" y="736600"/>
            <a:ext cx="8107363" cy="63500"/>
          </a:xfrm>
          <a:prstGeom prst="rect">
            <a:avLst/>
          </a:prstGeom>
          <a:solidFill>
            <a:srgbClr val="DE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93688" y="7234238"/>
            <a:ext cx="10106025" cy="39687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D9668E-1CAF-4720-90E0-1B18E2D4DF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5689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2384" cy="7552944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5" r:id="rId5"/>
    <p:sldLayoutId id="2147483671" r:id="rId6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2838" y="6884988"/>
            <a:ext cx="3387725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863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600">
                <a:solidFill>
                  <a:srgbClr val="0000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1D055EB-23E5-4B18-93A0-929C536AA29D}" type="slidenum">
              <a:rPr kumimoji="1" lang="en-US" altLang="ko-KR">
                <a:latin typeface="굴림" panose="020B0600000101010101" pitchFamily="50" charset="-127"/>
                <a:ea typeface="굴림" panose="020B0600000101010101" pitchFamily="50" charset="-127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861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5pPr>
      <a:lvl6pPr marL="521528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6pPr>
      <a:lvl7pPr marL="1043056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7pPr>
      <a:lvl8pPr marL="1564584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8pPr>
      <a:lvl9pPr marL="2086112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90525" indent="-39052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Arial" charset="0"/>
          <a:ea typeface="+mn-ea"/>
          <a:cs typeface="+mn-cs"/>
        </a:defRPr>
      </a:lvl1pPr>
      <a:lvl2pPr marL="846138" indent="-3254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Arial" charset="0"/>
          <a:ea typeface="+mn-ea"/>
        </a:defRPr>
      </a:lvl2pPr>
      <a:lvl3pPr marL="1303338" indent="-26035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Arial" charset="0"/>
          <a:ea typeface="+mn-ea"/>
        </a:defRPr>
      </a:lvl3pPr>
      <a:lvl4pPr marL="1824038" indent="-2603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Arial" charset="0"/>
          <a:ea typeface="+mn-ea"/>
        </a:defRPr>
      </a:lvl4pPr>
      <a:lvl5pPr marL="2346325" indent="-26035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Arial" charset="0"/>
          <a:ea typeface="+mn-ea"/>
        </a:defRPr>
      </a:lvl5pPr>
      <a:lvl6pPr marL="2868404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389932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911460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432988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12809%26v_flag%3d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1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8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0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14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hyperlink" Target="http://www.bizforms.co.kr/bms/check.asp?code=bs3217338750418&amp;go_url=http%3a%2f%2fpowerpoint.bizforms.co.kr%2fform_view%2fview.asp%3fnumber%3d186547%26v_flag%3d0%0d%0a" TargetMode="External"/><Relationship Id="rId18" Type="http://schemas.openxmlformats.org/officeDocument/2006/relationships/image" Target="../media/image29.gif"/><Relationship Id="rId3" Type="http://schemas.openxmlformats.org/officeDocument/2006/relationships/hyperlink" Target="http://www.bizforms.co.kr/bms/check.asp?code=bs3217338750418&amp;go_url=http%3a%2f%2fpowerpoint.bizforms.co.kr%2fform_view%2fview.asp%3fnumber%3d186586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83%26v_flag%3d0%0d%0a" TargetMode="External"/><Relationship Id="rId12" Type="http://schemas.openxmlformats.org/officeDocument/2006/relationships/image" Target="../media/image26.gif"/><Relationship Id="rId17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gif"/><Relationship Id="rId11" Type="http://schemas.openxmlformats.org/officeDocument/2006/relationships/hyperlink" Target="http://www.bizforms.co.kr/bms/check.asp?code=bs3217338750418&amp;go_url=http%3a%2f%2fpowerpoint.bizforms.co.kr%2fform_view%2fview.asp%3fnumber%3d18654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85%26v_flag%3d0%0d%0a" TargetMode="External"/><Relationship Id="rId15" Type="http://schemas.openxmlformats.org/officeDocument/2006/relationships/hyperlink" Target="http://www.bizforms.co.kr/bms/check.asp?code=bs3217338750418&amp;go_url=http%3a%2f%2fpowerpoint.bizforms.co.kr%2fpackage%2fview.asp%3fnumber%3d112484%26v_flag%3d0%0d%0a" TargetMode="External"/><Relationship Id="rId10" Type="http://schemas.openxmlformats.org/officeDocument/2006/relationships/image" Target="../media/image25.gif"/><Relationship Id="rId4" Type="http://schemas.openxmlformats.org/officeDocument/2006/relationships/image" Target="../media/image22.gif"/><Relationship Id="rId9" Type="http://schemas.openxmlformats.org/officeDocument/2006/relationships/hyperlink" Target="http://www.bizforms.co.kr/bms/check.asp?code=bs3217338750418&amp;go_url=http%3a%2f%2fpowerpoint.bizforms.co.kr%2fform_view%2fview.asp%3fnumber%3d186825%26v_flag%3d0%0d%0a" TargetMode="External"/><Relationship Id="rId1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03B0FAAD-22C5-4C5A-B39E-D6C3119F4963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3" name="그림 2">
            <a:hlinkClick r:id="rId3"/>
            <a:extLst>
              <a:ext uri="{FF2B5EF4-FFF2-40B4-BE49-F238E27FC236}">
                <a16:creationId xmlns:a16="http://schemas.microsoft.com/office/drawing/2014/main" id="{9CD81D65-D38B-4873-B927-1AF6F14385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A4303F0-D1B0-4852-A61E-E5D2B4BCB5D9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35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직사각형 4">
            <a:hlinkClick r:id="rId3"/>
            <a:extLst>
              <a:ext uri="{FF2B5EF4-FFF2-40B4-BE49-F238E27FC236}">
                <a16:creationId xmlns:a16="http://schemas.microsoft.com/office/drawing/2014/main" id="{1E3F0238-BA48-4313-A75B-15709C824078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5C83093-5F58-432F-9B99-5431582397E0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http://www.bizforms.co.kr/bms/check.asp?code=bs3217338750418&amp;go_url=http%3a%2f%2fpowerpoint.bizforms.co.kr%2fform_view%2fview.asp%3fnumber%3d112809%26v_flag%3d0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3DFDD20-49FC-4E62-82A8-ECCBFA03FADC}"/>
              </a:ext>
            </a:extLst>
          </p:cNvPr>
          <p:cNvSpPr/>
          <p:nvPr/>
        </p:nvSpPr>
        <p:spPr>
          <a:xfrm>
            <a:off x="627710" y="4411212"/>
            <a:ext cx="3348994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의료제약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1F03B81-7E90-4852-B9B0-A3FBED515CC4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4042B45C-0908-4BC8-947F-3F6B4DF3CB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32" y="995360"/>
            <a:ext cx="4517528" cy="55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9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의료제약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1-3 </a:t>
            </a:r>
            <a:r>
              <a:rPr lang="ko-KR" altLang="en-US" dirty="0"/>
              <a:t>주주 현황</a:t>
            </a:r>
          </a:p>
        </p:txBody>
      </p:sp>
      <p:grpSp>
        <p:nvGrpSpPr>
          <p:cNvPr id="5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06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주주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05413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주주현황은 회사의 소유에 대한 지분을 표시해 주는 것이기 때문에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회사의 이해관계와 구조 등을 쉽게 파악</a:t>
              </a:r>
              <a:r>
                <a:rPr kumimoji="1" lang="ko-KR" altLang="en-US" sz="1050" spc="30" dirty="0">
                  <a:latin typeface="+mn-ea"/>
                </a:rPr>
                <a:t>할 수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29" name="Object 136"/>
          <p:cNvGraphicFramePr>
            <a:graphicFrameLocks noChangeAspect="1"/>
          </p:cNvGraphicFramePr>
          <p:nvPr/>
        </p:nvGraphicFramePr>
        <p:xfrm>
          <a:off x="738188" y="1836415"/>
          <a:ext cx="4785742" cy="4622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645001"/>
              </p:ext>
            </p:extLst>
          </p:nvPr>
        </p:nvGraphicFramePr>
        <p:xfrm>
          <a:off x="5634732" y="2628503"/>
          <a:ext cx="4247951" cy="3212727"/>
        </p:xfrm>
        <a:graphic>
          <a:graphicData uri="http://schemas.openxmlformats.org/drawingml/2006/table">
            <a:tbl>
              <a:tblPr/>
              <a:tblGrid>
                <a:gridCol w="1353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6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8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     분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 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주식수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지분율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대표이사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강현창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45,000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50.00%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8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재무이사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김현철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20,000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22.2%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상      무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신종국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15,000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16.67%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8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     타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정수안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5,000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5.56%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8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     타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김한국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5,000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5.56%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896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합     계</a:t>
                      </a:r>
                    </a:p>
                  </a:txBody>
                  <a:tcPr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90,000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" name="Oval 19"/>
          <p:cNvSpPr>
            <a:spLocks noChangeArrowheads="1"/>
          </p:cNvSpPr>
          <p:nvPr/>
        </p:nvSpPr>
        <p:spPr bwMode="auto">
          <a:xfrm>
            <a:off x="2133301" y="3328936"/>
            <a:ext cx="1989264" cy="1989264"/>
          </a:xfrm>
          <a:prstGeom prst="ellipse">
            <a:avLst/>
          </a:pr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36000" tIns="36000" rIns="36000" bIns="36000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ko-KR" altLang="en-US" sz="18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주주현황</a:t>
            </a:r>
          </a:p>
        </p:txBody>
      </p:sp>
      <p:sp>
        <p:nvSpPr>
          <p:cNvPr id="45" name="Rectangle 19"/>
          <p:cNvSpPr>
            <a:spLocks noChangeArrowheads="1"/>
          </p:cNvSpPr>
          <p:nvPr/>
        </p:nvSpPr>
        <p:spPr bwMode="auto">
          <a:xfrm>
            <a:off x="2250356" y="1620391"/>
            <a:ext cx="1524456" cy="26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EF9701"/>
              </a:buClr>
            </a:pP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■ </a:t>
            </a:r>
            <a:r>
              <a:rPr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’15</a:t>
            </a:r>
            <a:r>
              <a:rPr lang="ko-KR" altLang="en-US" sz="1300" b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년도 </a:t>
            </a: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주주현황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의료제약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2-5 </a:t>
            </a:r>
            <a:r>
              <a:rPr lang="ko-KR" altLang="en-US" dirty="0"/>
              <a:t>제품별 매출액 부문</a:t>
            </a:r>
          </a:p>
        </p:txBody>
      </p:sp>
      <p:grpSp>
        <p:nvGrpSpPr>
          <p:cNvPr id="5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12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제품별 매출액 부문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43885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금년도</a:t>
              </a:r>
              <a:r>
                <a:rPr kumimoji="1" lang="en-US" altLang="ko-KR" sz="1050" spc="30" dirty="0">
                  <a:latin typeface="+mn-ea"/>
                </a:rPr>
                <a:t> </a:t>
              </a:r>
              <a:r>
                <a:rPr kumimoji="1" lang="ko-KR" altLang="en-US" sz="1050" spc="30" dirty="0">
                  <a:latin typeface="+mn-ea"/>
                </a:rPr>
                <a:t>실적평가 중 제품별 매출액 부문입니다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제품별 매출액을 비교 평가함로서 제품 선호도를 알 수 있으며 대책 마련계획에 대해 간략히 기입하셔도 좋습니다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</p:txBody>
        </p:sp>
      </p:grpSp>
      <p:graphicFrame>
        <p:nvGraphicFramePr>
          <p:cNvPr id="52" name="Object 395"/>
          <p:cNvGraphicFramePr>
            <a:graphicFrameLocks noChangeAspect="1"/>
          </p:cNvGraphicFramePr>
          <p:nvPr/>
        </p:nvGraphicFramePr>
        <p:xfrm>
          <a:off x="1458268" y="1548383"/>
          <a:ext cx="3888432" cy="3230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4" name="그룹 73"/>
          <p:cNvGrpSpPr/>
          <p:nvPr/>
        </p:nvGrpSpPr>
        <p:grpSpPr>
          <a:xfrm>
            <a:off x="1170236" y="5436815"/>
            <a:ext cx="3960440" cy="864096"/>
            <a:chOff x="5382704" y="5868863"/>
            <a:chExt cx="3960440" cy="864096"/>
          </a:xfrm>
        </p:grpSpPr>
        <p:sp>
          <p:nvSpPr>
            <p:cNvPr id="63" name="Text Box 20"/>
            <p:cNvSpPr txBox="1">
              <a:spLocks noChangeArrowheads="1"/>
            </p:cNvSpPr>
            <p:nvPr/>
          </p:nvSpPr>
          <p:spPr bwMode="auto">
            <a:xfrm>
              <a:off x="5382704" y="6240516"/>
              <a:ext cx="3960440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just" fontAlgn="ctr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è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병원 신규로 인해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ZZ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정 판매 급상승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(2013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대비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201%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매출 성장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5598728" y="5868863"/>
              <a:ext cx="2504212" cy="323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  <a:buClr>
                  <a:srgbClr val="EF9701"/>
                </a:buClr>
              </a:pP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병원 신규로 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ZZ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정 판매 급상승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</p:txBody>
        </p:sp>
        <p:sp>
          <p:nvSpPr>
            <p:cNvPr id="65" name="타원 64"/>
            <p:cNvSpPr/>
            <p:nvPr/>
          </p:nvSpPr>
          <p:spPr>
            <a:xfrm>
              <a:off x="5421602" y="5958726"/>
              <a:ext cx="144016" cy="1440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/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5562724" y="5436815"/>
            <a:ext cx="3960440" cy="864096"/>
            <a:chOff x="5382704" y="7092999"/>
            <a:chExt cx="3960440" cy="864096"/>
          </a:xfrm>
        </p:grpSpPr>
        <p:sp>
          <p:nvSpPr>
            <p:cNvPr id="67" name="Text Box 20"/>
            <p:cNvSpPr txBox="1">
              <a:spLocks noChangeArrowheads="1"/>
            </p:cNvSpPr>
            <p:nvPr/>
          </p:nvSpPr>
          <p:spPr bwMode="auto">
            <a:xfrm>
              <a:off x="5382704" y="7464652"/>
              <a:ext cx="3960440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77800" indent="-177800" algn="just" fontAlgn="ctr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è"/>
                <a:defRPr/>
              </a:pP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AA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캡슐과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BB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캡슐의 판매 부진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→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처방전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/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문전약국 판매 확인 필요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5598728" y="7092999"/>
              <a:ext cx="2577950" cy="323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  <a:buClr>
                  <a:srgbClr val="EF9701"/>
                </a:buClr>
                <a:buFont typeface="Wingdings" pitchFamily="2" charset="2"/>
                <a:buNone/>
              </a:pP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AA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캡슐과 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BB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캡슐의 판매 부진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</a:p>
          </p:txBody>
        </p:sp>
        <p:sp>
          <p:nvSpPr>
            <p:cNvPr id="69" name="타원 68"/>
            <p:cNvSpPr/>
            <p:nvPr/>
          </p:nvSpPr>
          <p:spPr>
            <a:xfrm>
              <a:off x="5421602" y="7182862"/>
              <a:ext cx="144016" cy="1440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/>
            </a:p>
          </p:txBody>
        </p:sp>
      </p:grpSp>
      <p:graphicFrame>
        <p:nvGraphicFramePr>
          <p:cNvPr id="70" name="표 69"/>
          <p:cNvGraphicFramePr>
            <a:graphicFrameLocks noGrp="1"/>
          </p:cNvGraphicFramePr>
          <p:nvPr/>
        </p:nvGraphicFramePr>
        <p:xfrm>
          <a:off x="5850756" y="1620392"/>
          <a:ext cx="2448272" cy="3168351"/>
        </p:xfrm>
        <a:graphic>
          <a:graphicData uri="http://schemas.openxmlformats.org/drawingml/2006/table">
            <a:tbl>
              <a:tblPr/>
              <a:tblGrid>
                <a:gridCol w="1170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 품 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매  출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AA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BB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400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CC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AA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캡슐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BB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캡슐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TT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ZZ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DD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B08D04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08D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>
                          <a:solidFill>
                            <a:srgbClr val="40404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08D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2" name="Rectangle 30"/>
          <p:cNvSpPr>
            <a:spLocks noChangeArrowheads="1"/>
          </p:cNvSpPr>
          <p:nvPr/>
        </p:nvSpPr>
        <p:spPr bwMode="auto">
          <a:xfrm>
            <a:off x="7650956" y="1429768"/>
            <a:ext cx="7101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en-US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백만 원</a:t>
            </a:r>
            <a:r>
              <a:rPr kumimoji="1" lang="en-US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>
            <a:off x="702184" y="5076775"/>
            <a:ext cx="92890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직사각형 76"/>
          <p:cNvSpPr/>
          <p:nvPr/>
        </p:nvSpPr>
        <p:spPr>
          <a:xfrm>
            <a:off x="2322364" y="1069727"/>
            <a:ext cx="1470274" cy="3524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buClr>
                <a:srgbClr val="EF9701"/>
              </a:buClr>
            </a:pP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■ 제품별 매출액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971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914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39742A7-9D43-4B41-970C-4A92428EADF0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31DB10C-CFB6-4DC0-8722-CB8CE41C47D5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직각 삼각형 5">
            <a:extLst>
              <a:ext uri="{FF2B5EF4-FFF2-40B4-BE49-F238E27FC236}">
                <a16:creationId xmlns:a16="http://schemas.microsoft.com/office/drawing/2014/main" id="{91A10115-31A4-4025-8923-742A25A558DA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163F9F1E-43B3-4F4A-87B5-C5A721E79986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91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073FA8DB-0A0D-4B2F-9A69-24A754C14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hlinkClick r:id="rId5"/>
            <a:extLst>
              <a:ext uri="{FF2B5EF4-FFF2-40B4-BE49-F238E27FC236}">
                <a16:creationId xmlns:a16="http://schemas.microsoft.com/office/drawing/2014/main" id="{859C2E21-7C0A-4606-8120-BEEBFD604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hlinkClick r:id="rId7"/>
            <a:extLst>
              <a:ext uri="{FF2B5EF4-FFF2-40B4-BE49-F238E27FC236}">
                <a16:creationId xmlns:a16="http://schemas.microsoft.com/office/drawing/2014/main" id="{1A46251E-C8F9-4341-87C7-17C47E5A2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hlinkClick r:id="rId9"/>
            <a:extLst>
              <a:ext uri="{FF2B5EF4-FFF2-40B4-BE49-F238E27FC236}">
                <a16:creationId xmlns:a16="http://schemas.microsoft.com/office/drawing/2014/main" id="{29016B89-A6A3-4EE9-9850-5D0B0FC70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>
            <a:hlinkClick r:id="rId11"/>
            <a:extLst>
              <a:ext uri="{FF2B5EF4-FFF2-40B4-BE49-F238E27FC236}">
                <a16:creationId xmlns:a16="http://schemas.microsoft.com/office/drawing/2014/main" id="{31F5B6CC-0277-4228-8012-06D28D106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hlinkClick r:id="rId13"/>
            <a:extLst>
              <a:ext uri="{FF2B5EF4-FFF2-40B4-BE49-F238E27FC236}">
                <a16:creationId xmlns:a16="http://schemas.microsoft.com/office/drawing/2014/main" id="{097D1377-7140-478A-9B41-BC9721320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hlinkClick r:id="rId15"/>
            <a:extLst>
              <a:ext uri="{FF2B5EF4-FFF2-40B4-BE49-F238E27FC236}">
                <a16:creationId xmlns:a16="http://schemas.microsoft.com/office/drawing/2014/main" id="{3EB25F9E-4375-4F13-A6CF-9AF2171FC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17"/>
            <a:extLst>
              <a:ext uri="{FF2B5EF4-FFF2-40B4-BE49-F238E27FC236}">
                <a16:creationId xmlns:a16="http://schemas.microsoft.com/office/drawing/2014/main" id="{217B3466-DF39-40E9-A65B-F3FA10AF5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hlinkClick r:id="rId5"/>
            <a:extLst>
              <a:ext uri="{FF2B5EF4-FFF2-40B4-BE49-F238E27FC236}">
                <a16:creationId xmlns:a16="http://schemas.microsoft.com/office/drawing/2014/main" id="{5B2C403D-3130-4F23-96D1-C140B0740E32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3"/>
            <a:extLst>
              <a:ext uri="{FF2B5EF4-FFF2-40B4-BE49-F238E27FC236}">
                <a16:creationId xmlns:a16="http://schemas.microsoft.com/office/drawing/2014/main" id="{ABC59A07-3BFD-424E-948A-A9AD71CE7EF4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7"/>
            <a:extLst>
              <a:ext uri="{FF2B5EF4-FFF2-40B4-BE49-F238E27FC236}">
                <a16:creationId xmlns:a16="http://schemas.microsoft.com/office/drawing/2014/main" id="{52541B04-ADCC-440D-8F9C-7261CACA0422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3"/>
            <a:extLst>
              <a:ext uri="{FF2B5EF4-FFF2-40B4-BE49-F238E27FC236}">
                <a16:creationId xmlns:a16="http://schemas.microsoft.com/office/drawing/2014/main" id="{A8C4F7CC-9DE6-4BF0-8FFC-5F0FA7B1CEC8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1"/>
            <a:extLst>
              <a:ext uri="{FF2B5EF4-FFF2-40B4-BE49-F238E27FC236}">
                <a16:creationId xmlns:a16="http://schemas.microsoft.com/office/drawing/2014/main" id="{B846333A-F6F0-402A-8823-9D95E35FFE19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9"/>
            <a:extLst>
              <a:ext uri="{FF2B5EF4-FFF2-40B4-BE49-F238E27FC236}">
                <a16:creationId xmlns:a16="http://schemas.microsoft.com/office/drawing/2014/main" id="{6952C623-D3D0-4318-81E1-CF4A07A633C3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05480FE4-9532-4BF6-A179-7E8EB424A7FC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7"/>
            <a:extLst>
              <a:ext uri="{FF2B5EF4-FFF2-40B4-BE49-F238E27FC236}">
                <a16:creationId xmlns:a16="http://schemas.microsoft.com/office/drawing/2014/main" id="{71DE0850-E3A5-4E69-AD18-D55196B10D56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9A271B1C-A731-4C9D-A552-3040C087A3B3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C880CFA9-8343-4EAA-8C9A-386B0D3414A0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CAD1DD3-1B76-4D42-9AC9-1713313134B4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235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04B54426-BAC3-4319-86A3-07ABF2BAC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hlinkClick r:id="rId5"/>
            <a:extLst>
              <a:ext uri="{FF2B5EF4-FFF2-40B4-BE49-F238E27FC236}">
                <a16:creationId xmlns:a16="http://schemas.microsoft.com/office/drawing/2014/main" id="{13ACF395-4901-4A71-82B1-8E30B58D4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hlinkClick r:id="rId7"/>
            <a:extLst>
              <a:ext uri="{FF2B5EF4-FFF2-40B4-BE49-F238E27FC236}">
                <a16:creationId xmlns:a16="http://schemas.microsoft.com/office/drawing/2014/main" id="{BBCB10F6-5C30-400D-9044-025CFC024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hlinkClick r:id="rId9"/>
            <a:extLst>
              <a:ext uri="{FF2B5EF4-FFF2-40B4-BE49-F238E27FC236}">
                <a16:creationId xmlns:a16="http://schemas.microsoft.com/office/drawing/2014/main" id="{433CF370-9C38-4D71-86B8-A1C377E01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>
            <a:hlinkClick r:id="rId11"/>
            <a:extLst>
              <a:ext uri="{FF2B5EF4-FFF2-40B4-BE49-F238E27FC236}">
                <a16:creationId xmlns:a16="http://schemas.microsoft.com/office/drawing/2014/main" id="{811AD3E5-483F-47F3-BE7E-A478014C3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hlinkClick r:id="rId13"/>
            <a:extLst>
              <a:ext uri="{FF2B5EF4-FFF2-40B4-BE49-F238E27FC236}">
                <a16:creationId xmlns:a16="http://schemas.microsoft.com/office/drawing/2014/main" id="{5E532E0A-667D-4263-BE08-C7E24A107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hlinkClick r:id="rId15"/>
            <a:extLst>
              <a:ext uri="{FF2B5EF4-FFF2-40B4-BE49-F238E27FC236}">
                <a16:creationId xmlns:a16="http://schemas.microsoft.com/office/drawing/2014/main" id="{93DA77FB-7778-493A-8DF0-CD958EAA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23083"/>
            <a:ext cx="193135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17"/>
            <a:extLst>
              <a:ext uri="{FF2B5EF4-FFF2-40B4-BE49-F238E27FC236}">
                <a16:creationId xmlns:a16="http://schemas.microsoft.com/office/drawing/2014/main" id="{B371E41C-8D38-482D-BB82-C594161F7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hlinkClick r:id="rId5"/>
            <a:extLst>
              <a:ext uri="{FF2B5EF4-FFF2-40B4-BE49-F238E27FC236}">
                <a16:creationId xmlns:a16="http://schemas.microsoft.com/office/drawing/2014/main" id="{D0533C07-D5BC-4DC7-B41A-5920B9B31BDE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3"/>
            <a:extLst>
              <a:ext uri="{FF2B5EF4-FFF2-40B4-BE49-F238E27FC236}">
                <a16:creationId xmlns:a16="http://schemas.microsoft.com/office/drawing/2014/main" id="{D7707468-9C3C-432F-A065-C20F840A3755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7"/>
            <a:extLst>
              <a:ext uri="{FF2B5EF4-FFF2-40B4-BE49-F238E27FC236}">
                <a16:creationId xmlns:a16="http://schemas.microsoft.com/office/drawing/2014/main" id="{7B9C4B50-3D34-4001-8976-739C2851FE80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3"/>
            <a:extLst>
              <a:ext uri="{FF2B5EF4-FFF2-40B4-BE49-F238E27FC236}">
                <a16:creationId xmlns:a16="http://schemas.microsoft.com/office/drawing/2014/main" id="{9FD7CCEA-7BC4-4AEC-99B7-DFB28B9D93E9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1"/>
            <a:extLst>
              <a:ext uri="{FF2B5EF4-FFF2-40B4-BE49-F238E27FC236}">
                <a16:creationId xmlns:a16="http://schemas.microsoft.com/office/drawing/2014/main" id="{B5DB1566-C3F3-4B11-8236-BFD306B0BCC2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9"/>
            <a:extLst>
              <a:ext uri="{FF2B5EF4-FFF2-40B4-BE49-F238E27FC236}">
                <a16:creationId xmlns:a16="http://schemas.microsoft.com/office/drawing/2014/main" id="{7CAAECBB-995B-4CDC-BEA6-3A7F820CF77F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34CDC862-110F-4529-A33D-7C90FB90462B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7"/>
            <a:extLst>
              <a:ext uri="{FF2B5EF4-FFF2-40B4-BE49-F238E27FC236}">
                <a16:creationId xmlns:a16="http://schemas.microsoft.com/office/drawing/2014/main" id="{5A085BEF-6DEE-4496-8869-47A605F0D8C1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4A9DDB3-16F6-40FF-B900-CD92780A8614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00D7E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DB787D9E-5D92-483B-B32F-964E491AF26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A8C45D8-A8E3-4CF3-BCEC-0E3792418E13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9510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40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7B2DC"/>
      </a:accent1>
      <a:accent2>
        <a:srgbClr val="306ABE"/>
      </a:accent2>
      <a:accent3>
        <a:srgbClr val="B7F5FF"/>
      </a:accent3>
      <a:accent4>
        <a:srgbClr val="3965C8"/>
      </a:accent4>
      <a:accent5>
        <a:srgbClr val="54608F"/>
      </a:accent5>
      <a:accent6>
        <a:srgbClr val="EBBC0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기본 디자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400</Words>
  <Application>Microsoft Office PowerPoint</Application>
  <PresentationFormat>사용자 지정</PresentationFormat>
  <Paragraphs>106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굴림</vt:lpstr>
      <vt:lpstr>맑은 고딕</vt:lpstr>
      <vt:lpstr>Arial</vt:lpstr>
      <vt:lpstr>Wingdings</vt:lpstr>
      <vt:lpstr>Office 테마</vt:lpstr>
      <vt:lpstr>3_기본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 인비닷컴</dc:creator>
  <dc:description>무단 복제 배포시 법적 불이익을 받을 수 있습니다.</dc:description>
  <cp:lastModifiedBy>pro</cp:lastModifiedBy>
  <cp:revision>469</cp:revision>
  <dcterms:created xsi:type="dcterms:W3CDTF">2014-10-24T01:49:55Z</dcterms:created>
  <dcterms:modified xsi:type="dcterms:W3CDTF">2019-05-02T00:22:24Z</dcterms:modified>
  <cp:category>본 문서의 저작권은 비즈폼에 있습니다.</cp:category>
</cp:coreProperties>
</file>