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61" r:id="rId3"/>
    <p:sldId id="264" r:id="rId4"/>
    <p:sldId id="305" r:id="rId5"/>
    <p:sldId id="307" r:id="rId6"/>
    <p:sldId id="308" r:id="rId7"/>
    <p:sldId id="310" r:id="rId8"/>
    <p:sldId id="313" r:id="rId9"/>
    <p:sldId id="283" r:id="rId1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368" userDrawn="1">
          <p15:clr>
            <a:srgbClr val="A4A3A4"/>
          </p15:clr>
        </p15:guide>
        <p15:guide id="5" orient="horz" pos="23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비즈폼친구4" initials="비" lastIdx="1" clrIdx="0">
    <p:extLst>
      <p:ext uri="{19B8F6BF-5375-455C-9EA6-DF929625EA0E}">
        <p15:presenceInfo xmlns:p15="http://schemas.microsoft.com/office/powerpoint/2012/main" userId="비즈폼친구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789"/>
    <a:srgbClr val="FF0F13"/>
    <a:srgbClr val="B8E2BD"/>
    <a:srgbClr val="8FD832"/>
    <a:srgbClr val="9715CF"/>
    <a:srgbClr val="A93E88"/>
    <a:srgbClr val="00D7E4"/>
    <a:srgbClr val="DA6E6E"/>
    <a:srgbClr val="34BC3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650" y="90"/>
      </p:cViewPr>
      <p:guideLst>
        <p:guide pos="3368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영업이익</c:v>
                </c:pt>
              </c:strCache>
            </c:strRef>
          </c:tx>
          <c:spPr>
            <a:solidFill>
              <a:srgbClr val="E0C09A"/>
            </a:solidFill>
            <a:ln>
              <a:noFill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500</c:v>
                </c:pt>
                <c:pt idx="1">
                  <c:v>2100</c:v>
                </c:pt>
                <c:pt idx="2">
                  <c:v>3700</c:v>
                </c:pt>
                <c:pt idx="3">
                  <c:v>4900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1A-4B8B-B395-E5F1B573EE1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당기순이익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1200</c:v>
                </c:pt>
                <c:pt idx="1">
                  <c:v>3900</c:v>
                </c:pt>
                <c:pt idx="2">
                  <c:v>4600</c:v>
                </c:pt>
                <c:pt idx="3">
                  <c:v>5600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F1A-4B8B-B395-E5F1B573EE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6062592"/>
        <c:axId val="106064128"/>
      </c:barChart>
      <c:catAx>
        <c:axId val="10606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9050">
            <a:solidFill>
              <a:schemeClr val="tx1">
                <a:lumMod val="75000"/>
                <a:lumOff val="2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bg1"/>
                </a:solidFill>
              </a:defRPr>
            </a:pPr>
            <a:endParaRPr lang="ko-KR"/>
          </a:p>
        </c:txPr>
        <c:crossAx val="106064128"/>
        <c:crosses val="autoZero"/>
        <c:auto val="1"/>
        <c:lblAlgn val="ctr"/>
        <c:lblOffset val="100"/>
        <c:noMultiLvlLbl val="0"/>
      </c:catAx>
      <c:valAx>
        <c:axId val="1060641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ko-KR"/>
          </a:p>
        </c:txPr>
        <c:crossAx val="10606259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78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5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41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31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6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4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92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94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0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6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249%26v_flag%3d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16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13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8.jp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2.gif"/><Relationship Id="rId4" Type="http://schemas.openxmlformats.org/officeDocument/2006/relationships/image" Target="../media/image9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http://www.bizforms.co.kr/bms/check.asp?code=bs3217338750418&amp;go_url=http%3a%2f%2fpowerpoint.bizforms.co.kr%2fform_view%2fview.asp%3fnumber%3d186474%26v_flag%3d0%0d%0a" TargetMode="External"/><Relationship Id="rId18" Type="http://schemas.openxmlformats.org/officeDocument/2006/relationships/image" Target="../media/image25.gif"/><Relationship Id="rId3" Type="http://schemas.openxmlformats.org/officeDocument/2006/relationships/hyperlink" Target="http://www.bizforms.co.kr/bms/check.asp?code=bs3217338750418&amp;go_url=http%3a%2f%2fpowerpoint.bizforms.co.kr%2fform_view%2fview.asp%3fnumber%3d18655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12" Type="http://schemas.openxmlformats.org/officeDocument/2006/relationships/image" Target="../media/image22.gif"/><Relationship Id="rId17" Type="http://schemas.openxmlformats.org/officeDocument/2006/relationships/hyperlink" Target="http://www.bizforms.co.kr/bms/check.asp?code=bs3217338750418&amp;go_url=http%3a%2f%2fpowerpoint.bizforms.co.kr%2fform_view%2fview.asp%3fnumber%3d105586%26v_flag%3d0%0d%0a" TargetMode="External"/><Relationship Id="rId2" Type="http://schemas.openxmlformats.org/officeDocument/2006/relationships/image" Target="../media/image17.jpg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11" Type="http://schemas.openxmlformats.org/officeDocument/2006/relationships/hyperlink" Target="http://www.bizforms.co.kr/bms/check.asp?code=bs3217338750418&amp;go_url=http%3a%2f%2fpowerpoint.bizforms.co.kr%2fform_view%2fview.asp%3fnumber%3d186272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28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6506%26v_flag%3d0%0d%0a" TargetMode="External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hyperlink" Target="http://www.bizforms.co.kr/bms/check.asp?code=bs3217338750418&amp;go_url=http%3a%2f%2fpowerpoint.bizforms.co.kr%2fform_view%2fview.asp%3fnumber%3d112831%26v_flag%3d0%0d%0a" TargetMode="External"/><Relationship Id="rId1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D8C5E7D7-BDEC-4B04-B46B-D4D921824BBD}"/>
              </a:ext>
            </a:extLst>
          </p:cNvPr>
          <p:cNvSpPr/>
          <p:nvPr/>
        </p:nvSpPr>
        <p:spPr>
          <a:xfrm>
            <a:off x="0" y="0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9" name="그림 8">
            <a:hlinkClick r:id="rId3"/>
            <a:extLst>
              <a:ext uri="{FF2B5EF4-FFF2-40B4-BE49-F238E27FC236}">
                <a16:creationId xmlns:a16="http://schemas.microsoft.com/office/drawing/2014/main" id="{0716506A-C3C2-4BBA-85CD-960909398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20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627710" y="4851037"/>
            <a:ext cx="26420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PPT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실제샘플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고화질 이미지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21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http://www.bizforms.co.kr/bms/check.asp?code=bs3217338750418&amp;go_url=http%3a%2f%2fpowerpoint.bizforms.co.kr%2fform_view%2fview.asp%3fnumber%3d186249%26v_flag%3d0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627710" y="4411212"/>
            <a:ext cx="4011034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ICT 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융합 스포츠 콘텐츠 개발 사업계획서 </a:t>
            </a:r>
            <a:endParaRPr lang="en-US" altLang="ko-KR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5975CA8-5087-4780-869C-AAEE6807B7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464" y="-1"/>
            <a:ext cx="559834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1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AB501FD6-2757-4915-99EA-7C32ACF8AFC9}"/>
              </a:ext>
            </a:extLst>
          </p:cNvPr>
          <p:cNvSpPr/>
          <p:nvPr/>
        </p:nvSpPr>
        <p:spPr>
          <a:xfrm>
            <a:off x="5113047" y="451273"/>
            <a:ext cx="5578766" cy="252000"/>
          </a:xfrm>
          <a:prstGeom prst="rect">
            <a:avLst/>
          </a:prstGeom>
          <a:solidFill>
            <a:srgbClr val="E0C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B884055-8BB8-42AE-8F75-38CE85902943}"/>
              </a:ext>
            </a:extLst>
          </p:cNvPr>
          <p:cNvSpPr/>
          <p:nvPr/>
        </p:nvSpPr>
        <p:spPr>
          <a:xfrm>
            <a:off x="314036" y="-1"/>
            <a:ext cx="701964" cy="1548000"/>
          </a:xfrm>
          <a:prstGeom prst="rect">
            <a:avLst/>
          </a:prstGeom>
          <a:solidFill>
            <a:srgbClr val="E0C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777D04A-107F-4A1E-9C4A-07D5DE4684C6}"/>
              </a:ext>
            </a:extLst>
          </p:cNvPr>
          <p:cNvSpPr txBox="1"/>
          <p:nvPr/>
        </p:nvSpPr>
        <p:spPr>
          <a:xfrm>
            <a:off x="1140759" y="356354"/>
            <a:ext cx="384752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>
                <a:latin typeface="+mn-ea"/>
              </a:rPr>
              <a:t>21set presentation for company business plan</a:t>
            </a:r>
          </a:p>
          <a:p>
            <a:r>
              <a:rPr lang="en-US" altLang="ko-KR" sz="1100">
                <a:latin typeface="+mn-ea"/>
              </a:rPr>
              <a:t>Powerpoint is a complete presentation graphics package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97DB12F-73D0-4228-AA79-09CAD0392FAC}"/>
              </a:ext>
            </a:extLst>
          </p:cNvPr>
          <p:cNvSpPr txBox="1"/>
          <p:nvPr/>
        </p:nvSpPr>
        <p:spPr>
          <a:xfrm>
            <a:off x="1140759" y="1110333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2400" b="1">
                <a:latin typeface="+mn-ea"/>
              </a:rPr>
              <a:t>시장전망</a:t>
            </a:r>
            <a:endParaRPr lang="ko-KR" altLang="en-US" sz="2400" b="1" dirty="0">
              <a:latin typeface="+mn-ea"/>
            </a:endParaRPr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93468379-E0FE-4563-B8BE-7B19B9EFB23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903792" y="2366571"/>
          <a:ext cx="4103545" cy="384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2" name="직사각형 31">
            <a:extLst>
              <a:ext uri="{FF2B5EF4-FFF2-40B4-BE49-F238E27FC236}">
                <a16:creationId xmlns:a16="http://schemas.microsoft.com/office/drawing/2014/main" id="{011085DE-DBB1-477B-9016-8A70C307E649}"/>
              </a:ext>
            </a:extLst>
          </p:cNvPr>
          <p:cNvSpPr/>
          <p:nvPr/>
        </p:nvSpPr>
        <p:spPr>
          <a:xfrm>
            <a:off x="665906" y="7108402"/>
            <a:ext cx="936000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F470345-B478-4490-BBE3-CE60C8C5708A}"/>
              </a:ext>
            </a:extLst>
          </p:cNvPr>
          <p:cNvSpPr txBox="1"/>
          <p:nvPr/>
        </p:nvSpPr>
        <p:spPr>
          <a:xfrm>
            <a:off x="2106805" y="6212373"/>
            <a:ext cx="188224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b="1">
                <a:latin typeface="+mn-ea"/>
              </a:rPr>
              <a:t>국내외 시장전망</a:t>
            </a:r>
            <a:endParaRPr lang="ko-KR" altLang="en-US" b="1" dirty="0">
              <a:latin typeface="+mn-ea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80CA5888-8A42-4258-A798-67D010607FB7}"/>
              </a:ext>
            </a:extLst>
          </p:cNvPr>
          <p:cNvGrpSpPr/>
          <p:nvPr/>
        </p:nvGrpSpPr>
        <p:grpSpPr>
          <a:xfrm>
            <a:off x="5716979" y="2320388"/>
            <a:ext cx="3757798" cy="2204058"/>
            <a:chOff x="3853159" y="4096128"/>
            <a:chExt cx="5357438" cy="220405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7C89575-C606-408D-93D2-736A0DCFAE05}"/>
                </a:ext>
              </a:extLst>
            </p:cNvPr>
            <p:cNvSpPr txBox="1"/>
            <p:nvPr/>
          </p:nvSpPr>
          <p:spPr>
            <a:xfrm>
              <a:off x="3853159" y="4096128"/>
              <a:ext cx="4843878" cy="8125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b="1">
                  <a:latin typeface="+mn-ea"/>
                </a:rPr>
                <a:t>국내외 중요한 이슈를</a:t>
              </a:r>
              <a:endParaRPr lang="en-US" altLang="ko-KR" b="1"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b="1">
                  <a:latin typeface="+mn-ea"/>
                </a:rPr>
                <a:t>간략히 요약합니다</a:t>
              </a:r>
              <a:r>
                <a:rPr lang="en-US" altLang="ko-KR" b="1">
                  <a:latin typeface="+mn-ea"/>
                </a:rPr>
                <a:t>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A40FC87-87F9-4354-9226-6395876C3C5E}"/>
                </a:ext>
              </a:extLst>
            </p:cNvPr>
            <p:cNvSpPr txBox="1"/>
            <p:nvPr/>
          </p:nvSpPr>
          <p:spPr>
            <a:xfrm>
              <a:off x="3853159" y="4970655"/>
              <a:ext cx="5357438" cy="1329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ko-KR" altLang="en-US" sz="1050">
                  <a:latin typeface="+mn-ea"/>
                </a:rPr>
                <a:t>거시적</a:t>
              </a:r>
              <a:r>
                <a:rPr lang="en-US" altLang="ko-KR" sz="1050">
                  <a:latin typeface="+mn-ea"/>
                </a:rPr>
                <a:t>, </a:t>
              </a:r>
              <a:r>
                <a:rPr lang="ko-KR" altLang="en-US" sz="1050">
                  <a:latin typeface="+mn-ea"/>
                </a:rPr>
                <a:t>사회적 환경을 작성하거나</a:t>
              </a:r>
              <a:r>
                <a:rPr lang="en-US" altLang="ko-KR" sz="1050">
                  <a:latin typeface="+mn-ea"/>
                </a:rPr>
                <a:t>, </a:t>
              </a:r>
              <a:r>
                <a:rPr lang="ko-KR" altLang="en-US" sz="1050">
                  <a:latin typeface="+mn-ea"/>
                </a:rPr>
                <a:t>제품과 관련된 시장에 대한 내용으로 작성합니다</a:t>
              </a:r>
              <a:r>
                <a:rPr lang="en-US" altLang="ko-KR" sz="1050">
                  <a:latin typeface="+mn-ea"/>
                </a:rPr>
                <a:t>.</a:t>
              </a:r>
            </a:p>
            <a:p>
              <a:pPr algn="just">
                <a:lnSpc>
                  <a:spcPct val="130000"/>
                </a:lnSpc>
              </a:pPr>
              <a:r>
                <a:rPr lang="ko-KR" altLang="en-US" sz="1050">
                  <a:latin typeface="+mn-ea"/>
                </a:rPr>
                <a:t>자사의 콘텐츠와 관련한 시장을 분석하고 그래프에 나타 내지 못하는 중요 이슈를 기록합니다</a:t>
              </a:r>
              <a:r>
                <a:rPr lang="en-US" altLang="ko-KR" sz="1050">
                  <a:latin typeface="+mn-ea"/>
                </a:rPr>
                <a:t>.</a:t>
              </a:r>
            </a:p>
            <a:p>
              <a:pPr algn="just">
                <a:lnSpc>
                  <a:spcPct val="130000"/>
                </a:lnSpc>
              </a:pPr>
              <a:r>
                <a:rPr lang="ko-KR" altLang="en-US" sz="1050">
                  <a:latin typeface="+mn-ea"/>
                </a:rPr>
                <a:t>시장이 성장하고 있음을 나타내면서 사업 아이템의 경쟁 력을 드러냅니다</a:t>
              </a:r>
              <a:r>
                <a:rPr lang="en-US" altLang="ko-KR" sz="1050">
                  <a:latin typeface="+mn-ea"/>
                </a:rPr>
                <a:t>.</a:t>
              </a:r>
            </a:p>
          </p:txBody>
        </p:sp>
      </p:grp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D35FEA0B-EA1D-400A-9D25-368A6486B266}"/>
              </a:ext>
            </a:extLst>
          </p:cNvPr>
          <p:cNvSpPr/>
          <p:nvPr/>
        </p:nvSpPr>
        <p:spPr>
          <a:xfrm>
            <a:off x="5818579" y="5050913"/>
            <a:ext cx="3554022" cy="8880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4974CC7-6A64-4531-8B4B-88A990ACD114}"/>
              </a:ext>
            </a:extLst>
          </p:cNvPr>
          <p:cNvSpPr txBox="1"/>
          <p:nvPr/>
        </p:nvSpPr>
        <p:spPr>
          <a:xfrm>
            <a:off x="6281192" y="5171783"/>
            <a:ext cx="262879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>
                <a:solidFill>
                  <a:srgbClr val="E0C09A"/>
                </a:solidFill>
                <a:latin typeface="+mn-ea"/>
              </a:rPr>
              <a:t>World best company</a:t>
            </a:r>
          </a:p>
          <a:p>
            <a:r>
              <a:rPr lang="en-US" altLang="ko-KR">
                <a:solidFill>
                  <a:srgbClr val="E0C09A"/>
                </a:solidFill>
                <a:latin typeface="+mn-ea"/>
              </a:rPr>
              <a:t>Bizforms Business Plan!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42EDBA-CDC1-4FBA-9B40-92B98C55BA58}"/>
              </a:ext>
            </a:extLst>
          </p:cNvPr>
          <p:cNvSpPr txBox="1"/>
          <p:nvPr/>
        </p:nvSpPr>
        <p:spPr>
          <a:xfrm>
            <a:off x="8469374" y="1171889"/>
            <a:ext cx="1005403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ko-KR" altLang="en-US" sz="1600">
                <a:latin typeface="+mn-ea"/>
              </a:rPr>
              <a:t>시장상황</a:t>
            </a:r>
            <a:endParaRPr lang="ko-KR" altLang="en-US" sz="1600" dirty="0">
              <a:latin typeface="+mn-ea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5CD97D1-0425-4FB2-AF7F-9462C157F62D}"/>
              </a:ext>
            </a:extLst>
          </p:cNvPr>
          <p:cNvGrpSpPr/>
          <p:nvPr/>
        </p:nvGrpSpPr>
        <p:grpSpPr>
          <a:xfrm>
            <a:off x="8024072" y="1255969"/>
            <a:ext cx="407459" cy="214844"/>
            <a:chOff x="5840940" y="1318804"/>
            <a:chExt cx="407459" cy="214844"/>
          </a:xfrm>
        </p:grpSpPr>
        <p:sp>
          <p:nvSpPr>
            <p:cNvPr id="6" name="이등변 삼각형 5">
              <a:extLst>
                <a:ext uri="{FF2B5EF4-FFF2-40B4-BE49-F238E27FC236}">
                  <a16:creationId xmlns:a16="http://schemas.microsoft.com/office/drawing/2014/main" id="{7EC6B09D-F907-4944-9B6C-E5AF911C0B96}"/>
                </a:ext>
              </a:extLst>
            </p:cNvPr>
            <p:cNvSpPr/>
            <p:nvPr/>
          </p:nvSpPr>
          <p:spPr>
            <a:xfrm rot="5400000">
              <a:off x="5789214" y="1370530"/>
              <a:ext cx="214843" cy="111391"/>
            </a:xfrm>
            <a:prstGeom prst="triangle">
              <a:avLst/>
            </a:prstGeom>
            <a:solidFill>
              <a:srgbClr val="E0C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이등변 삼각형 44">
              <a:extLst>
                <a:ext uri="{FF2B5EF4-FFF2-40B4-BE49-F238E27FC236}">
                  <a16:creationId xmlns:a16="http://schemas.microsoft.com/office/drawing/2014/main" id="{69B1F247-6E7B-4E04-9DEB-2107A834E719}"/>
                </a:ext>
              </a:extLst>
            </p:cNvPr>
            <p:cNvSpPr/>
            <p:nvPr/>
          </p:nvSpPr>
          <p:spPr>
            <a:xfrm rot="5400000">
              <a:off x="5937248" y="1370531"/>
              <a:ext cx="214843" cy="111391"/>
            </a:xfrm>
            <a:prstGeom prst="triangle">
              <a:avLst/>
            </a:prstGeom>
            <a:solidFill>
              <a:srgbClr val="E0C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이등변 삼각형 45">
              <a:extLst>
                <a:ext uri="{FF2B5EF4-FFF2-40B4-BE49-F238E27FC236}">
                  <a16:creationId xmlns:a16="http://schemas.microsoft.com/office/drawing/2014/main" id="{656F7CEF-4461-41C1-A56D-9757C5FCF7EC}"/>
                </a:ext>
              </a:extLst>
            </p:cNvPr>
            <p:cNvSpPr/>
            <p:nvPr/>
          </p:nvSpPr>
          <p:spPr>
            <a:xfrm rot="5400000">
              <a:off x="6085282" y="1370531"/>
              <a:ext cx="214843" cy="111391"/>
            </a:xfrm>
            <a:prstGeom prst="triangle">
              <a:avLst/>
            </a:prstGeom>
            <a:solidFill>
              <a:srgbClr val="E0C0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78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F7A0648C-1398-4725-8377-C6044434581C}"/>
              </a:ext>
            </a:extLst>
          </p:cNvPr>
          <p:cNvSpPr txBox="1"/>
          <p:nvPr/>
        </p:nvSpPr>
        <p:spPr>
          <a:xfrm>
            <a:off x="309487" y="337882"/>
            <a:ext cx="384752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ko-KR" sz="1100">
                <a:solidFill>
                  <a:srgbClr val="AFC5CB"/>
                </a:solidFill>
                <a:latin typeface="+mn-ea"/>
              </a:rPr>
              <a:t>21set presentation for company business plan</a:t>
            </a:r>
          </a:p>
          <a:p>
            <a:r>
              <a:rPr lang="en-US" altLang="ko-KR" sz="1100">
                <a:solidFill>
                  <a:srgbClr val="AFC5CB"/>
                </a:solidFill>
                <a:latin typeface="+mn-ea"/>
              </a:rPr>
              <a:t>Powerpoint is a complete presentation graphics package</a:t>
            </a:r>
            <a:endParaRPr lang="ko-KR" altLang="en-US" sz="1100" dirty="0">
              <a:solidFill>
                <a:srgbClr val="AFC5CB"/>
              </a:solidFill>
              <a:latin typeface="+mn-ea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01DB6CF6-997F-41D5-B507-16741E16BB8F}"/>
              </a:ext>
            </a:extLst>
          </p:cNvPr>
          <p:cNvGrpSpPr/>
          <p:nvPr/>
        </p:nvGrpSpPr>
        <p:grpSpPr>
          <a:xfrm>
            <a:off x="401848" y="905976"/>
            <a:ext cx="360000" cy="136012"/>
            <a:chOff x="401848" y="905976"/>
            <a:chExt cx="360000" cy="136012"/>
          </a:xfrm>
        </p:grpSpPr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948AA6BF-7698-48CF-856C-9D9D7811F199}"/>
                </a:ext>
              </a:extLst>
            </p:cNvPr>
            <p:cNvSpPr/>
            <p:nvPr/>
          </p:nvSpPr>
          <p:spPr>
            <a:xfrm>
              <a:off x="401848" y="905976"/>
              <a:ext cx="36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938B4A6E-A8B2-44E5-A3CE-224861501935}"/>
                </a:ext>
              </a:extLst>
            </p:cNvPr>
            <p:cNvSpPr/>
            <p:nvPr/>
          </p:nvSpPr>
          <p:spPr>
            <a:xfrm>
              <a:off x="401848" y="1005988"/>
              <a:ext cx="36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0138A3E4-DB7C-46B9-90BD-61BDDD4CC8FA}"/>
              </a:ext>
            </a:extLst>
          </p:cNvPr>
          <p:cNvSpPr/>
          <p:nvPr/>
        </p:nvSpPr>
        <p:spPr>
          <a:xfrm>
            <a:off x="8171813" y="450315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84B0515-E4C9-4B0A-BFB2-BE3B172559A4}"/>
              </a:ext>
            </a:extLst>
          </p:cNvPr>
          <p:cNvSpPr txBox="1"/>
          <p:nvPr/>
        </p:nvSpPr>
        <p:spPr>
          <a:xfrm>
            <a:off x="8393588" y="449357"/>
            <a:ext cx="207645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5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Bizforms</a:t>
            </a:r>
            <a:r>
              <a:rPr lang="en-US" altLang="ko-KR" sz="105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 www.bizforms.co.kr</a:t>
            </a: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9764D09B-3880-48CD-8ADD-7DD44298E2F4}"/>
              </a:ext>
            </a:extLst>
          </p:cNvPr>
          <p:cNvSpPr/>
          <p:nvPr/>
        </p:nvSpPr>
        <p:spPr>
          <a:xfrm>
            <a:off x="2962505" y="1891187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9E9ADDB-A9A7-4FD0-BAA9-52DC9565C728}"/>
              </a:ext>
            </a:extLst>
          </p:cNvPr>
          <p:cNvSpPr txBox="1"/>
          <p:nvPr/>
        </p:nvSpPr>
        <p:spPr>
          <a:xfrm>
            <a:off x="3107546" y="1878688"/>
            <a:ext cx="222991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타겟 시장 분석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FF67031-426A-46E3-92AF-6AE348ABD940}"/>
              </a:ext>
            </a:extLst>
          </p:cNvPr>
          <p:cNvSpPr/>
          <p:nvPr/>
        </p:nvSpPr>
        <p:spPr>
          <a:xfrm>
            <a:off x="2962505" y="2231320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743C36F-6B89-4BF9-997C-9426659D9F7D}"/>
              </a:ext>
            </a:extLst>
          </p:cNvPr>
          <p:cNvSpPr txBox="1"/>
          <p:nvPr/>
        </p:nvSpPr>
        <p:spPr>
          <a:xfrm>
            <a:off x="3107546" y="2218821"/>
            <a:ext cx="222991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커리큘럼 및 콘텐츠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7C03C001-485C-425F-9851-753EF974FC33}"/>
              </a:ext>
            </a:extLst>
          </p:cNvPr>
          <p:cNvSpPr/>
          <p:nvPr/>
        </p:nvSpPr>
        <p:spPr>
          <a:xfrm>
            <a:off x="2962505" y="2571452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845FA39-3A89-4E68-B965-A254BE66E215}"/>
              </a:ext>
            </a:extLst>
          </p:cNvPr>
          <p:cNvSpPr txBox="1"/>
          <p:nvPr/>
        </p:nvSpPr>
        <p:spPr>
          <a:xfrm>
            <a:off x="3107546" y="2558953"/>
            <a:ext cx="222991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차별화 전략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006C7337-53DD-48B1-94B0-12FD01EC3F7C}"/>
              </a:ext>
            </a:extLst>
          </p:cNvPr>
          <p:cNvSpPr/>
          <p:nvPr/>
        </p:nvSpPr>
        <p:spPr>
          <a:xfrm>
            <a:off x="6158287" y="1891187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B097DB1C-A2F5-49B1-B864-0578C4D30932}"/>
              </a:ext>
            </a:extLst>
          </p:cNvPr>
          <p:cNvSpPr/>
          <p:nvPr/>
        </p:nvSpPr>
        <p:spPr>
          <a:xfrm>
            <a:off x="6158287" y="2231320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F3535F-0304-4412-978F-4CE2613DC8D1}"/>
              </a:ext>
            </a:extLst>
          </p:cNvPr>
          <p:cNvSpPr txBox="1"/>
          <p:nvPr/>
        </p:nvSpPr>
        <p:spPr>
          <a:xfrm>
            <a:off x="6303328" y="2218821"/>
            <a:ext cx="222991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비즈니스 모델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3DFEE8FA-E414-4D95-9ADF-F5115FD141FB}"/>
              </a:ext>
            </a:extLst>
          </p:cNvPr>
          <p:cNvSpPr/>
          <p:nvPr/>
        </p:nvSpPr>
        <p:spPr>
          <a:xfrm>
            <a:off x="6158287" y="2571452"/>
            <a:ext cx="2520000" cy="252000"/>
          </a:xfrm>
          <a:prstGeom prst="rect">
            <a:avLst/>
          </a:prstGeom>
          <a:solidFill>
            <a:srgbClr val="AFC5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602564F-314A-4FD6-BA50-BE73B0011855}"/>
              </a:ext>
            </a:extLst>
          </p:cNvPr>
          <p:cNvSpPr txBox="1"/>
          <p:nvPr/>
        </p:nvSpPr>
        <p:spPr>
          <a:xfrm>
            <a:off x="6303328" y="2558953"/>
            <a:ext cx="222991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지도자 양성 과정</a:t>
            </a:r>
            <a:endParaRPr lang="en-US" altLang="ko-KR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B856103A-FB1E-4BB1-8F29-8630B944F2E4}"/>
              </a:ext>
            </a:extLst>
          </p:cNvPr>
          <p:cNvGrpSpPr/>
          <p:nvPr/>
        </p:nvGrpSpPr>
        <p:grpSpPr>
          <a:xfrm>
            <a:off x="1329734" y="5835015"/>
            <a:ext cx="914704" cy="855066"/>
            <a:chOff x="1930097" y="5807307"/>
            <a:chExt cx="914704" cy="85506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2C4D85C-E5AF-4B58-9204-1A7662A09A64}"/>
                </a:ext>
              </a:extLst>
            </p:cNvPr>
            <p:cNvSpPr txBox="1"/>
            <p:nvPr/>
          </p:nvSpPr>
          <p:spPr>
            <a:xfrm>
              <a:off x="1930097" y="5807307"/>
              <a:ext cx="914704" cy="7694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4400" b="1">
                  <a:solidFill>
                    <a:schemeClr val="bg1"/>
                  </a:solidFill>
                  <a:latin typeface="+mn-ea"/>
                </a:rPr>
                <a:t>10</a:t>
              </a:r>
            </a:p>
          </p:txBody>
        </p:sp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1D34BBA7-3A2C-4D91-82DD-AFE14F4D4210}"/>
                </a:ext>
              </a:extLst>
            </p:cNvPr>
            <p:cNvSpPr/>
            <p:nvPr/>
          </p:nvSpPr>
          <p:spPr>
            <a:xfrm>
              <a:off x="2078031" y="6590373"/>
              <a:ext cx="618837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6878F957-122D-4356-8598-C97145DC2D3A}"/>
              </a:ext>
            </a:extLst>
          </p:cNvPr>
          <p:cNvSpPr txBox="1"/>
          <p:nvPr/>
        </p:nvSpPr>
        <p:spPr>
          <a:xfrm>
            <a:off x="2306725" y="5939383"/>
            <a:ext cx="586508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3600">
                <a:solidFill>
                  <a:schemeClr val="bg1"/>
                </a:solidFill>
                <a:latin typeface="+mn-ea"/>
              </a:rPr>
              <a:t>콘텐츠 차별화 전략</a:t>
            </a:r>
            <a:endParaRPr lang="en-US" altLang="ko-KR" sz="36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570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346673" y="6641916"/>
            <a:ext cx="115414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00" dirty="0">
                <a:solidFill>
                  <a:schemeClr val="bg1">
                    <a:lumMod val="65000"/>
                  </a:schemeClr>
                </a:solidFill>
              </a:rPr>
              <a:t>http://www.bizforms.co.kr/bms/check.asp?code=bs3217338750418&amp;go_url=http%3a%2f%2fpowerpoint.bizforms.co.kr%2fpackage%2fview.asp%3fnumber%3d112506%26v_flag%3d0</a:t>
            </a:r>
            <a:r>
              <a:rPr lang="en-US" altLang="ko-KR" sz="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ko-KR" sz="2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4CA9DE30-7B94-4819-BDE9-AB37B9116EF5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7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7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4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37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7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7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99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510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4182</TotalTime>
  <Words>292</Words>
  <Application>Microsoft Office PowerPoint</Application>
  <PresentationFormat>사용자 지정</PresentationFormat>
  <Paragraphs>54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서비스제안서</dc:title>
  <dc:creator>㈜비즈폼</dc:creator>
  <dc:description>무단 복제 배포시 법적 불이익을 받을 수 있습니다.</dc:description>
  <cp:lastModifiedBy>Windows 사용자</cp:lastModifiedBy>
  <cp:revision>329</cp:revision>
  <dcterms:created xsi:type="dcterms:W3CDTF">2018-03-21T07:48:47Z</dcterms:created>
  <dcterms:modified xsi:type="dcterms:W3CDTF">2019-04-25T05:34:02Z</dcterms:modified>
  <cp:category>본 문서의 저작권은 비즈폼에 있습니다.</cp:category>
</cp:coreProperties>
</file>