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87" r:id="rId2"/>
    <p:sldId id="392" r:id="rId3"/>
    <p:sldId id="426" r:id="rId4"/>
    <p:sldId id="388" r:id="rId5"/>
    <p:sldId id="389" r:id="rId6"/>
    <p:sldId id="390" r:id="rId7"/>
    <p:sldId id="391" r:id="rId8"/>
    <p:sldId id="343" r:id="rId9"/>
  </p:sldIdLst>
  <p:sldSz cx="1344295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2D9AB7"/>
    <a:srgbClr val="0A8BAB"/>
    <a:srgbClr val="B3EDFB"/>
    <a:srgbClr val="84E2F8"/>
    <a:srgbClr val="713641"/>
    <a:srgbClr val="B45456"/>
    <a:srgbClr val="E9CFD0"/>
    <a:srgbClr val="EDD7D8"/>
    <a:srgbClr val="C274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2" autoAdjust="0"/>
    <p:restoredTop sz="94634" autoAdjust="0"/>
  </p:normalViewPr>
  <p:slideViewPr>
    <p:cSldViewPr snapToGrid="0">
      <p:cViewPr varScale="1">
        <p:scale>
          <a:sx n="96" d="100"/>
          <a:sy n="96" d="100"/>
        </p:scale>
        <p:origin x="84" y="162"/>
      </p:cViewPr>
      <p:guideLst>
        <p:guide orient="horz" pos="2381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705894912706072E-2"/>
          <c:y val="6.2658984514168251E-2"/>
          <c:w val="0.88258821017458777"/>
          <c:h val="0.625982723270322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내용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92B-4B7B-89B0-7E40E66A04E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92B-4B7B-89B0-7E40E66A04E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92B-4B7B-89B0-7E40E66A04E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92B-4B7B-89B0-7E40E66A04E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92B-4B7B-89B0-7E40E66A04E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대표이사</c:v>
                </c:pt>
                <c:pt idx="1">
                  <c:v>재무이사</c:v>
                </c:pt>
                <c:pt idx="2">
                  <c:v>경영이사</c:v>
                </c:pt>
                <c:pt idx="3">
                  <c:v>상무</c:v>
                </c:pt>
                <c:pt idx="4">
                  <c:v>기타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60</c:v>
                </c:pt>
                <c:pt idx="1">
                  <c:v>20</c:v>
                </c:pt>
                <c:pt idx="2">
                  <c:v>10</c:v>
                </c:pt>
                <c:pt idx="3">
                  <c:v>7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9-4946-9D4B-2B73304FB27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94066751"/>
        <c:axId val="1694060095"/>
      </c:barChart>
      <c:catAx>
        <c:axId val="1694066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94060095"/>
        <c:crosses val="autoZero"/>
        <c:auto val="1"/>
        <c:lblAlgn val="ctr"/>
        <c:lblOffset val="100"/>
        <c:noMultiLvlLbl val="0"/>
      </c:catAx>
      <c:valAx>
        <c:axId val="1694060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940667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604880820569629"/>
          <c:y val="0.8342880944254617"/>
          <c:w val="0.72790220210768319"/>
          <c:h val="6.24391392038735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B7C9288-D31B-4ABA-99A6-D7DCE2C0E7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81791AC-59A4-4090-996C-A2AD7FA649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73DCD-5EF7-479C-AF94-46B1EA68C5C1}" type="datetimeFigureOut">
              <a:rPr lang="ko-KR" altLang="en-US" smtClean="0"/>
              <a:t>2022-11-24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799D6CC-0AD3-42CF-86B6-C221ADBE42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325A0FD-CDB7-4757-BD8C-817BC34A1D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6C73E-33EF-4D1C-B506-F51A25769C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912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2022-11-24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0526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1418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그룹 27">
            <a:extLst>
              <a:ext uri="{FF2B5EF4-FFF2-40B4-BE49-F238E27FC236}">
                <a16:creationId xmlns:a16="http://schemas.microsoft.com/office/drawing/2014/main" id="{8515916D-538F-8D1D-75D8-9ECE4698CEAE}"/>
              </a:ext>
            </a:extLst>
          </p:cNvPr>
          <p:cNvGrpSpPr/>
          <p:nvPr userDrawn="1"/>
        </p:nvGrpSpPr>
        <p:grpSpPr>
          <a:xfrm>
            <a:off x="3697384" y="0"/>
            <a:ext cx="9745566" cy="850672"/>
            <a:chOff x="0" y="0"/>
            <a:chExt cx="13439775" cy="1173163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5B5D91D8-BBA7-4D85-AFEF-6D12E8FAB99C}"/>
                </a:ext>
              </a:extLst>
            </p:cNvPr>
            <p:cNvSpPr/>
            <p:nvPr userDrawn="1"/>
          </p:nvSpPr>
          <p:spPr>
            <a:xfrm>
              <a:off x="11460480" y="0"/>
              <a:ext cx="1979295" cy="11731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100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95C74873-151E-9580-B2D1-BF9E70DC3C71}"/>
                </a:ext>
              </a:extLst>
            </p:cNvPr>
            <p:cNvSpPr/>
            <p:nvPr userDrawn="1"/>
          </p:nvSpPr>
          <p:spPr>
            <a:xfrm>
              <a:off x="527447" y="0"/>
              <a:ext cx="12912328" cy="1173162"/>
            </a:xfrm>
            <a:custGeom>
              <a:avLst/>
              <a:gdLst>
                <a:gd name="connsiteX0" fmla="*/ 0 w 12912328"/>
                <a:gd name="connsiteY0" fmla="*/ 0 h 1173162"/>
                <a:gd name="connsiteX1" fmla="*/ 1991360 w 12912328"/>
                <a:gd name="connsiteY1" fmla="*/ 0 h 1173162"/>
                <a:gd name="connsiteX2" fmla="*/ 2012996 w 12912328"/>
                <a:gd name="connsiteY2" fmla="*/ 0 h 1173162"/>
                <a:gd name="connsiteX3" fmla="*/ 2133600 w 12912328"/>
                <a:gd name="connsiteY3" fmla="*/ 0 h 1173162"/>
                <a:gd name="connsiteX4" fmla="*/ 2164448 w 12912328"/>
                <a:gd name="connsiteY4" fmla="*/ 0 h 1173162"/>
                <a:gd name="connsiteX5" fmla="*/ 11583031 w 12912328"/>
                <a:gd name="connsiteY5" fmla="*/ 0 h 1173162"/>
                <a:gd name="connsiteX6" fmla="*/ 12912328 w 12912328"/>
                <a:gd name="connsiteY6" fmla="*/ 0 h 1173162"/>
                <a:gd name="connsiteX7" fmla="*/ 12912328 w 12912328"/>
                <a:gd name="connsiteY7" fmla="*/ 149354 h 1173162"/>
                <a:gd name="connsiteX8" fmla="*/ 12767607 w 12912328"/>
                <a:gd name="connsiteY8" fmla="*/ 315121 h 1173162"/>
                <a:gd name="connsiteX9" fmla="*/ 11338270 w 12912328"/>
                <a:gd name="connsiteY9" fmla="*/ 1158874 h 1173162"/>
                <a:gd name="connsiteX10" fmla="*/ 11106552 w 12912328"/>
                <a:gd name="connsiteY10" fmla="*/ 1173162 h 1173162"/>
                <a:gd name="connsiteX11" fmla="*/ 0 w 12912328"/>
                <a:gd name="connsiteY11" fmla="*/ 1173162 h 117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12328" h="1173162">
                  <a:moveTo>
                    <a:pt x="0" y="0"/>
                  </a:moveTo>
                  <a:lnTo>
                    <a:pt x="1991360" y="0"/>
                  </a:lnTo>
                  <a:lnTo>
                    <a:pt x="2012996" y="0"/>
                  </a:lnTo>
                  <a:lnTo>
                    <a:pt x="2133600" y="0"/>
                  </a:lnTo>
                  <a:lnTo>
                    <a:pt x="2164448" y="0"/>
                  </a:lnTo>
                  <a:cubicBezTo>
                    <a:pt x="2651256" y="0"/>
                    <a:pt x="4507209" y="0"/>
                    <a:pt x="11583031" y="0"/>
                  </a:cubicBezTo>
                  <a:lnTo>
                    <a:pt x="12912328" y="0"/>
                  </a:lnTo>
                  <a:lnTo>
                    <a:pt x="12912328" y="149354"/>
                  </a:lnTo>
                  <a:lnTo>
                    <a:pt x="12767607" y="315121"/>
                  </a:lnTo>
                  <a:cubicBezTo>
                    <a:pt x="12382001" y="796821"/>
                    <a:pt x="11875276" y="1092484"/>
                    <a:pt x="11338270" y="1158874"/>
                  </a:cubicBezTo>
                  <a:lnTo>
                    <a:pt x="11106552" y="1173162"/>
                  </a:lnTo>
                  <a:lnTo>
                    <a:pt x="0" y="117316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100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DDA3A9BE-1888-1796-8A8C-37D77D0F5694}"/>
                </a:ext>
              </a:extLst>
            </p:cNvPr>
            <p:cNvSpPr/>
            <p:nvPr userDrawn="1"/>
          </p:nvSpPr>
          <p:spPr>
            <a:xfrm>
              <a:off x="0" y="0"/>
              <a:ext cx="13068935" cy="1173163"/>
            </a:xfrm>
            <a:custGeom>
              <a:avLst/>
              <a:gdLst>
                <a:gd name="connsiteX0" fmla="*/ 0 w 13068935"/>
                <a:gd name="connsiteY0" fmla="*/ 0 h 1173163"/>
                <a:gd name="connsiteX1" fmla="*/ 1991360 w 13068935"/>
                <a:gd name="connsiteY1" fmla="*/ 0 h 1173163"/>
                <a:gd name="connsiteX2" fmla="*/ 2012996 w 13068935"/>
                <a:gd name="connsiteY2" fmla="*/ 0 h 1173163"/>
                <a:gd name="connsiteX3" fmla="*/ 2133600 w 13068935"/>
                <a:gd name="connsiteY3" fmla="*/ 0 h 1173163"/>
                <a:gd name="connsiteX4" fmla="*/ 2164448 w 13068935"/>
                <a:gd name="connsiteY4" fmla="*/ 0 h 1173163"/>
                <a:gd name="connsiteX5" fmla="*/ 13068935 w 13068935"/>
                <a:gd name="connsiteY5" fmla="*/ 0 h 1173163"/>
                <a:gd name="connsiteX6" fmla="*/ 12767607 w 13068935"/>
                <a:gd name="connsiteY6" fmla="*/ 315121 h 1173163"/>
                <a:gd name="connsiteX7" fmla="*/ 11106536 w 13068935"/>
                <a:gd name="connsiteY7" fmla="*/ 1173163 h 1173163"/>
                <a:gd name="connsiteX8" fmla="*/ 10228918 w 13068935"/>
                <a:gd name="connsiteY8" fmla="*/ 1173163 h 1173163"/>
                <a:gd name="connsiteX9" fmla="*/ 7445399 w 13068935"/>
                <a:gd name="connsiteY9" fmla="*/ 1173163 h 1173163"/>
                <a:gd name="connsiteX10" fmla="*/ 2951410 w 13068935"/>
                <a:gd name="connsiteY10" fmla="*/ 1173163 h 1173163"/>
                <a:gd name="connsiteX11" fmla="*/ 2133600 w 13068935"/>
                <a:gd name="connsiteY11" fmla="*/ 1173163 h 1173163"/>
                <a:gd name="connsiteX12" fmla="*/ 1991360 w 13068935"/>
                <a:gd name="connsiteY12" fmla="*/ 1173163 h 1173163"/>
                <a:gd name="connsiteX13" fmla="*/ 0 w 13068935"/>
                <a:gd name="connsiteY13" fmla="*/ 1173163 h 1173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68935" h="1173163">
                  <a:moveTo>
                    <a:pt x="0" y="0"/>
                  </a:moveTo>
                  <a:lnTo>
                    <a:pt x="1991360" y="0"/>
                  </a:lnTo>
                  <a:lnTo>
                    <a:pt x="2012996" y="0"/>
                  </a:lnTo>
                  <a:lnTo>
                    <a:pt x="2133600" y="0"/>
                  </a:lnTo>
                  <a:lnTo>
                    <a:pt x="2164448" y="0"/>
                  </a:lnTo>
                  <a:cubicBezTo>
                    <a:pt x="2683709" y="0"/>
                    <a:pt x="4760754" y="0"/>
                    <a:pt x="13068935" y="0"/>
                  </a:cubicBezTo>
                  <a:cubicBezTo>
                    <a:pt x="12959704" y="94916"/>
                    <a:pt x="12861772" y="197426"/>
                    <a:pt x="12767607" y="315121"/>
                  </a:cubicBezTo>
                  <a:cubicBezTo>
                    <a:pt x="12326915" y="865635"/>
                    <a:pt x="11728025" y="1173163"/>
                    <a:pt x="11106536" y="1173163"/>
                  </a:cubicBezTo>
                  <a:cubicBezTo>
                    <a:pt x="11106536" y="1173163"/>
                    <a:pt x="11106536" y="1173163"/>
                    <a:pt x="10228918" y="1173163"/>
                  </a:cubicBezTo>
                  <a:lnTo>
                    <a:pt x="7445399" y="1173163"/>
                  </a:lnTo>
                  <a:cubicBezTo>
                    <a:pt x="7445399" y="1173163"/>
                    <a:pt x="7445399" y="1173163"/>
                    <a:pt x="2951410" y="1173163"/>
                  </a:cubicBezTo>
                  <a:lnTo>
                    <a:pt x="2133600" y="1173163"/>
                  </a:lnTo>
                  <a:lnTo>
                    <a:pt x="1991360" y="1173163"/>
                  </a:lnTo>
                  <a:lnTo>
                    <a:pt x="0" y="11731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100"/>
            </a:p>
          </p:txBody>
        </p:sp>
      </p:grp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672148" y="7049073"/>
            <a:ext cx="3136688" cy="320768"/>
          </a:xfrm>
        </p:spPr>
        <p:txBody>
          <a:bodyPr>
            <a:spAutoFit/>
          </a:bodyPr>
          <a:lstStyle/>
          <a:p>
            <a:fld id="{D974A20B-953E-4D2F-B8D6-CEE57938931E}" type="datetime1">
              <a:rPr lang="ko-KR" altLang="en-US" smtClean="0"/>
              <a:pPr/>
              <a:t>2022-11-24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4593010" y="7049073"/>
            <a:ext cx="4256934" cy="320768"/>
          </a:xfrm>
        </p:spPr>
        <p:txBody>
          <a:bodyPr>
            <a:spAutoFit/>
          </a:bodyPr>
          <a:lstStyle/>
          <a:p>
            <a:endParaRPr lang="ko-KR" altLang="en-US" dirty="0"/>
          </a:p>
        </p:txBody>
      </p:sp>
      <p:sp>
        <p:nvSpPr>
          <p:cNvPr id="34" name="텍스트 개체 틀 33"/>
          <p:cNvSpPr>
            <a:spLocks noGrp="1"/>
          </p:cNvSpPr>
          <p:nvPr>
            <p:ph type="body" sz="quarter" idx="17" hasCustomPrompt="1"/>
          </p:nvPr>
        </p:nvSpPr>
        <p:spPr>
          <a:xfrm>
            <a:off x="420541" y="236236"/>
            <a:ext cx="9434621" cy="474656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ko-KR" altLang="en-US" sz="24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618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12802442" y="522912"/>
            <a:ext cx="554618" cy="289991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fld id="{888AB9F4-96E6-4C5F-8068-4B9C71A7656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3" name="텍스트 개체 틀 14"/>
          <p:cNvSpPr>
            <a:spLocks noGrp="1"/>
          </p:cNvSpPr>
          <p:nvPr>
            <p:ph type="body" sz="quarter" idx="19"/>
          </p:nvPr>
        </p:nvSpPr>
        <p:spPr>
          <a:xfrm>
            <a:off x="10469916" y="7056763"/>
            <a:ext cx="2791783" cy="27460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1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842B3A1B-66FA-C382-2362-B8934FC3A199}"/>
              </a:ext>
            </a:extLst>
          </p:cNvPr>
          <p:cNvCxnSpPr>
            <a:cxnSpLocks/>
          </p:cNvCxnSpPr>
          <p:nvPr userDrawn="1"/>
        </p:nvCxnSpPr>
        <p:spPr>
          <a:xfrm>
            <a:off x="1" y="840941"/>
            <a:ext cx="1209433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469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2148" y="1764295"/>
            <a:ext cx="12098655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72148" y="7008172"/>
            <a:ext cx="3136689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96F52-F86E-4AA0-95A8-A48469C23559}" type="datetime1">
              <a:rPr lang="ko-KR" altLang="en-US" smtClean="0"/>
              <a:t>2022-11-24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593009" y="7008172"/>
            <a:ext cx="4256934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634114" y="7008172"/>
            <a:ext cx="3136689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8" r:id="rId2"/>
  </p:sldLayoutIdLst>
  <p:hf hdr="0" ftr="0" dt="0"/>
  <p:txStyles>
    <p:titleStyle>
      <a:lvl1pPr algn="l" defTabSz="1043056" rtl="0" eaLnBrk="1" latinLnBrk="1" hangingPunct="1">
        <a:spcBef>
          <a:spcPct val="0"/>
        </a:spcBef>
        <a:buNone/>
        <a:defRPr lang="ko-KR" altLang="en-US" sz="2200" b="1" kern="1200" dirty="0">
          <a:solidFill>
            <a:schemeClr val="bg1">
              <a:lumMod val="95000"/>
            </a:schemeClr>
          </a:solidFill>
          <a:latin typeface="맑은 고딕" pitchFamily="50" charset="-127"/>
          <a:ea typeface="맑은 고딕" pitchFamily="50" charset="-127"/>
          <a:cs typeface="+mn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hyperlink" Target="http://www.bizforms.co.kr/bms/check.asp?code=bs3217338750418&amp;go_url=http%3a%2f%2fpowerpoint.bizforms.co.kr%2fform_view%2fview.asp%3fnumber%3d188712%26v_flag%3d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hyperlink" Target="http://www.bizforms.co.kr/bms/check.asp?code=bs3217338750418&amp;go_url=http%3a%2f%2fpowerpoint.bizforms.co.kr%2fform_view%2fview.asp%3fnumber%3d188455%26v_flag%3d0" TargetMode="External"/><Relationship Id="rId18" Type="http://schemas.openxmlformats.org/officeDocument/2006/relationships/image" Target="../media/image21.jpeg"/><Relationship Id="rId3" Type="http://schemas.openxmlformats.org/officeDocument/2006/relationships/hyperlink" Target="http://www.bizforms.co.kr/bms/check.asp?code=bs3217338750418&amp;go_url=http%3a%2f%2fpowerpoint.bizforms.co.kr%2fform_view%2fview.asp%3fnumber%3d188456%26v_flag%3d0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8714%26v_flag%3d0" TargetMode="External"/><Relationship Id="rId12" Type="http://schemas.openxmlformats.org/officeDocument/2006/relationships/image" Target="../media/image18.jpeg"/><Relationship Id="rId17" Type="http://schemas.openxmlformats.org/officeDocument/2006/relationships/hyperlink" Target="http://www.bizforms.co.kr/bms/check.asp?code=bs3217338750418&amp;go_url=http%3a%2f%2fpowerpoint.bizforms.co.kr%2fform_view%2fview.asp%3fnumber%3d188715%26v_flag%3d0" TargetMode="External"/><Relationship Id="rId2" Type="http://schemas.openxmlformats.org/officeDocument/2006/relationships/image" Target="../media/image13.jp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hyperlink" Target="http://www.bizforms.co.kr/bms/check.asp?code=bs3217338750418&amp;go_url=http%3a%2f%2fpowerpoint.bizforms.co.kr%2fform_view%2fview.asp%3fnumber%3d188454%26v_flag%3d0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8713%26v_flag%3d0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8451%26v_flag%3d0" TargetMode="External"/><Relationship Id="rId10" Type="http://schemas.openxmlformats.org/officeDocument/2006/relationships/image" Target="../media/image17.jpeg"/><Relationship Id="rId4" Type="http://schemas.openxmlformats.org/officeDocument/2006/relationships/image" Target="../media/image14.jpeg"/><Relationship Id="rId9" Type="http://schemas.openxmlformats.org/officeDocument/2006/relationships/hyperlink" Target="http://www.bizforms.co.kr/bms/check.asp?code=bs3217338750418&amp;go_url=http%3a%2f%2fpowerpoint.bizforms.co.kr%2fform_view%2fview.asp%3fnumber%3d188450%26v_flag%3d0" TargetMode="External"/><Relationship Id="rId1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AA2ADD71-D50B-4810-8134-97126ACB71AC}"/>
              </a:ext>
            </a:extLst>
          </p:cNvPr>
          <p:cNvSpPr/>
          <p:nvPr/>
        </p:nvSpPr>
        <p:spPr>
          <a:xfrm>
            <a:off x="-1" y="234"/>
            <a:ext cx="6721475" cy="7560797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pic>
        <p:nvPicPr>
          <p:cNvPr id="39" name="그림 38">
            <a:extLst>
              <a:ext uri="{FF2B5EF4-FFF2-40B4-BE49-F238E27FC236}">
                <a16:creationId xmlns:a16="http://schemas.microsoft.com/office/drawing/2014/main" id="{7FA16340-DCA7-4F6A-9672-9756009A4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4086" y="829054"/>
            <a:ext cx="5096253" cy="5821676"/>
          </a:xfrm>
          <a:prstGeom prst="rect">
            <a:avLst/>
          </a:prstGeom>
        </p:spPr>
      </p:pic>
      <p:sp>
        <p:nvSpPr>
          <p:cNvPr id="16" name="직사각형 15">
            <a:hlinkClick r:id="rId4"/>
            <a:extLst>
              <a:ext uri="{FF2B5EF4-FFF2-40B4-BE49-F238E27FC236}">
                <a16:creationId xmlns:a16="http://schemas.microsoft.com/office/drawing/2014/main" id="{5800A7EE-587E-4A21-83BF-590411BD5D76}"/>
              </a:ext>
            </a:extLst>
          </p:cNvPr>
          <p:cNvSpPr/>
          <p:nvPr/>
        </p:nvSpPr>
        <p:spPr>
          <a:xfrm>
            <a:off x="812612" y="5849465"/>
            <a:ext cx="5096250" cy="396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9C56FEF-00C1-47C8-A86D-A833AEF3153E}"/>
              </a:ext>
            </a:extLst>
          </p:cNvPr>
          <p:cNvSpPr/>
          <p:nvPr/>
        </p:nvSpPr>
        <p:spPr>
          <a:xfrm>
            <a:off x="823711" y="6363201"/>
            <a:ext cx="5074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http://www.bizforms.co.kr/bms/check.asp?code=bs3217338750418&amp;go_url=http%3a%2f%2fpowerpoint.bizforms.co.kr%2fform_view%2fview.asp%3fnumber%3d188712%26v_flag%3d0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D691809-C695-4A84-86F2-EE7B77BA4524}"/>
              </a:ext>
            </a:extLst>
          </p:cNvPr>
          <p:cNvGrpSpPr/>
          <p:nvPr/>
        </p:nvGrpSpPr>
        <p:grpSpPr>
          <a:xfrm>
            <a:off x="812611" y="4046322"/>
            <a:ext cx="5096252" cy="1439934"/>
            <a:chOff x="2002579" y="3897822"/>
            <a:chExt cx="3057248" cy="1439934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E6DFFE9E-E0DE-40D2-BA63-B62A982DE822}"/>
                </a:ext>
              </a:extLst>
            </p:cNvPr>
            <p:cNvSpPr/>
            <p:nvPr/>
          </p:nvSpPr>
          <p:spPr>
            <a:xfrm>
              <a:off x="2002579" y="4783676"/>
              <a:ext cx="3057247" cy="5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파워포인트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&gt;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표준작성법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&gt;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신년도 사업계획서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사업계획서 표준작성 샘플 포함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30 page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D7B09B65-3514-4A86-81E6-D02F6653155B}"/>
                </a:ext>
              </a:extLst>
            </p:cNvPr>
            <p:cNvSpPr/>
            <p:nvPr/>
          </p:nvSpPr>
          <p:spPr>
            <a:xfrm>
              <a:off x="2002580" y="4235592"/>
              <a:ext cx="3057247" cy="43088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ko-KR" altLang="en-US" sz="2200" b="1" dirty="0">
                  <a:solidFill>
                    <a:schemeClr val="bg1"/>
                  </a:solidFill>
                  <a:latin typeface="+mn-ea"/>
                </a:rPr>
                <a:t>표준 신년도 사업계획서</a:t>
              </a:r>
              <a:r>
                <a:rPr lang="en-US" altLang="ko-KR" sz="2200" b="1" dirty="0">
                  <a:solidFill>
                    <a:schemeClr val="bg1"/>
                  </a:solidFill>
                  <a:latin typeface="+mn-ea"/>
                </a:rPr>
                <a:t>(</a:t>
              </a:r>
              <a:r>
                <a:rPr lang="ko-KR" altLang="en-US" sz="2200" b="1" dirty="0">
                  <a:solidFill>
                    <a:schemeClr val="bg1"/>
                  </a:solidFill>
                  <a:latin typeface="+mn-ea"/>
                </a:rPr>
                <a:t>여행사</a:t>
              </a:r>
              <a:r>
                <a:rPr lang="en-US" altLang="ko-KR" sz="2200" b="1" dirty="0">
                  <a:solidFill>
                    <a:schemeClr val="bg1"/>
                  </a:solidFill>
                  <a:latin typeface="+mn-ea"/>
                </a:rPr>
                <a:t>)3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8F594FA3-F0DC-4268-9B62-A54E231EC508}"/>
                </a:ext>
              </a:extLst>
            </p:cNvPr>
            <p:cNvSpPr/>
            <p:nvPr/>
          </p:nvSpPr>
          <p:spPr>
            <a:xfrm>
              <a:off x="2002579" y="3897822"/>
              <a:ext cx="2090690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ko-KR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Bizforms PowerPoint</a:t>
              </a:r>
              <a:endParaRPr lang="ko-KR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4" name="그림 3">
            <a:hlinkClick r:id="rId4"/>
            <a:extLst>
              <a:ext uri="{FF2B5EF4-FFF2-40B4-BE49-F238E27FC236}">
                <a16:creationId xmlns:a16="http://schemas.microsoft.com/office/drawing/2014/main" id="{CFF7DFEF-CF96-4055-80DB-375FF61C2F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611" y="828729"/>
            <a:ext cx="5096251" cy="286776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218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" name="차트 184"/>
          <p:cNvGraphicFramePr/>
          <p:nvPr/>
        </p:nvGraphicFramePr>
        <p:xfrm>
          <a:off x="1746528" y="2312076"/>
          <a:ext cx="5511378" cy="4428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텍스트 개체 틀 1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ko-KR"/>
              <a:t>1-3 </a:t>
            </a:r>
            <a:r>
              <a:rPr lang="ko-KR" altLang="en-US"/>
              <a:t>주주 현황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B9F4-96E6-4C5F-8068-4B9C71A7656E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5990249C-4D36-4165-8E65-59C5D71B9FC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ko-KR"/>
              <a:t>www.bizforms.co.kr</a:t>
            </a:r>
            <a:endParaRPr lang="ko-KR" altLang="en-US" dirty="0"/>
          </a:p>
        </p:txBody>
      </p:sp>
      <p:graphicFrame>
        <p:nvGraphicFramePr>
          <p:cNvPr id="188" name="표 187"/>
          <p:cNvGraphicFramePr>
            <a:graphicFrameLocks noGrp="1"/>
          </p:cNvGraphicFramePr>
          <p:nvPr/>
        </p:nvGraphicFramePr>
        <p:xfrm>
          <a:off x="7672772" y="2439922"/>
          <a:ext cx="3663029" cy="3851816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1735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14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■</a:t>
                      </a:r>
                      <a:r>
                        <a:rPr lang="ko-KR" altLang="en-US" sz="9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대표이사</a:t>
                      </a:r>
                    </a:p>
                  </a:txBody>
                  <a:tcPr marL="99081" marR="99081" marT="49540" marB="4954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3,000,000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■</a:t>
                      </a:r>
                      <a:r>
                        <a:rPr lang="ko-KR" altLang="en-US" sz="900" b="0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재무이사</a:t>
                      </a:r>
                    </a:p>
                  </a:txBody>
                  <a:tcPr marL="99081" marR="99081" marT="49540" marB="4954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1,000,000</a:t>
                      </a:r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900" b="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</a:rPr>
                        <a:t>■</a:t>
                      </a:r>
                      <a:r>
                        <a:rPr lang="ko-KR" altLang="en-US" sz="900" b="0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경영이사</a:t>
                      </a:r>
                      <a:endParaRPr lang="ko-KR" altLang="ko-KR" sz="11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500,000</a:t>
                      </a:r>
                      <a:r>
                        <a:rPr lang="ko-KR" altLang="en-US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주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900" b="0" dirty="0">
                          <a:solidFill>
                            <a:schemeClr val="accent4"/>
                          </a:solidFill>
                          <a:latin typeface="+mn-ea"/>
                          <a:ea typeface="+mn-ea"/>
                        </a:rPr>
                        <a:t>■</a:t>
                      </a:r>
                      <a:r>
                        <a:rPr lang="ko-KR" altLang="en-US" sz="900" b="0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ko-KR" altLang="en-US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상    무</a:t>
                      </a:r>
                      <a:endParaRPr lang="ko-KR" altLang="ko-KR" sz="11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300,000</a:t>
                      </a:r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900" b="0" dirty="0">
                          <a:solidFill>
                            <a:srgbClr val="FFFF00"/>
                          </a:solidFill>
                          <a:latin typeface="+mn-ea"/>
                          <a:ea typeface="+mn-ea"/>
                        </a:rPr>
                        <a:t>■</a:t>
                      </a:r>
                      <a:r>
                        <a:rPr lang="ko-KR" altLang="en-US" sz="900" b="0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   </a:t>
                      </a:r>
                      <a:r>
                        <a:rPr lang="ko-KR" altLang="en-US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기    타</a:t>
                      </a:r>
                      <a:endParaRPr lang="ko-KR" altLang="ko-KR" sz="11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200,000</a:t>
                      </a:r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총 주식 수</a:t>
                      </a:r>
                      <a:endParaRPr lang="ko-KR" altLang="ko-KR" sz="11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5,000,000</a:t>
                      </a:r>
                      <a:r>
                        <a:rPr lang="ko-KR" altLang="en-US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자본금</a:t>
                      </a:r>
                      <a:r>
                        <a:rPr lang="en-US" altLang="ko-KR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백만 원</a:t>
                      </a:r>
                      <a:r>
                        <a:rPr lang="en-US" altLang="ko-KR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ko-KR" sz="11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50</a:t>
                      </a:r>
                      <a:r>
                        <a:rPr lang="ko-KR" altLang="en-US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억 원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액 면 가 </a:t>
                      </a:r>
                      <a:r>
                        <a:rPr lang="en-US" altLang="ko-KR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원</a:t>
                      </a:r>
                      <a:r>
                        <a:rPr lang="en-US" altLang="ko-KR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ko-KR" sz="11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2,000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Rectangle 117">
            <a:extLst>
              <a:ext uri="{FF2B5EF4-FFF2-40B4-BE49-F238E27FC236}">
                <a16:creationId xmlns:a16="http://schemas.microsoft.com/office/drawing/2014/main" id="{696FE0E6-792E-43C1-BA8E-180807DB6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8684" y="1899279"/>
            <a:ext cx="1087064" cy="277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90768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총 주식 수</a:t>
            </a:r>
            <a:endParaRPr kumimoji="1" lang="ko-KR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" name="Rectangle 117">
            <a:extLst>
              <a:ext uri="{FF2B5EF4-FFF2-40B4-BE49-F238E27FC236}">
                <a16:creationId xmlns:a16="http://schemas.microsoft.com/office/drawing/2014/main" id="{2E684B32-EDA1-475B-88C1-E826F4BC4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4137" y="1893988"/>
            <a:ext cx="1680300" cy="28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907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25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주주 구성 및 현황</a:t>
            </a:r>
            <a:endParaRPr kumimoji="1" lang="ko-KR" altLang="en-US" sz="1625" dirty="0">
              <a:solidFill>
                <a:schemeClr val="tx1">
                  <a:lumMod val="85000"/>
                  <a:lumOff val="15000"/>
                </a:schemeClr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200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66448398-6A24-CE59-F5A1-B301A217447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0707" y="236236"/>
            <a:ext cx="9434374" cy="474656"/>
          </a:xfrm>
        </p:spPr>
        <p:txBody>
          <a:bodyPr/>
          <a:lstStyle/>
          <a:p>
            <a:r>
              <a:rPr lang="en-US" altLang="ko-KR" dirty="0"/>
              <a:t>3-2 2023</a:t>
            </a:r>
            <a:r>
              <a:rPr lang="ko-KR" altLang="en-US" dirty="0"/>
              <a:t>년 시장전망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9FD012E-286D-3AFC-2064-5BD077D0D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B9F4-96E6-4C5F-8068-4B9C71A7656E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784129A-5A28-A882-24F5-2D4D94AC4C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469818" y="7056763"/>
            <a:ext cx="2791710" cy="274602"/>
          </a:xfrm>
        </p:spPr>
        <p:txBody>
          <a:bodyPr/>
          <a:lstStyle/>
          <a:p>
            <a:r>
              <a:rPr lang="en-US" altLang="ko-KR" dirty="0"/>
              <a:t>www.bizforms.co.kr</a:t>
            </a:r>
            <a:endParaRPr lang="ko-KR" altLang="en-US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5457C67-0E5D-5964-6F99-5E9CBC4613F3}"/>
              </a:ext>
            </a:extLst>
          </p:cNvPr>
          <p:cNvGrpSpPr/>
          <p:nvPr/>
        </p:nvGrpSpPr>
        <p:grpSpPr>
          <a:xfrm>
            <a:off x="9465737" y="4792903"/>
            <a:ext cx="2854796" cy="828022"/>
            <a:chOff x="8955901" y="3096576"/>
            <a:chExt cx="2577113" cy="82784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7BC9B90-F5FB-4446-1466-AACE9EC95301}"/>
                </a:ext>
              </a:extLst>
            </p:cNvPr>
            <p:cNvSpPr txBox="1"/>
            <p:nvPr/>
          </p:nvSpPr>
          <p:spPr>
            <a:xfrm>
              <a:off x="8955901" y="3096576"/>
              <a:ext cx="257711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여행객 증가율 추이</a:t>
              </a: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FE55CCC4-5CA9-BE2B-BA4E-943CD0869025}"/>
                </a:ext>
              </a:extLst>
            </p:cNvPr>
            <p:cNvSpPr/>
            <p:nvPr/>
          </p:nvSpPr>
          <p:spPr>
            <a:xfrm>
              <a:off x="8955901" y="3435123"/>
              <a:ext cx="2577113" cy="48930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44029" indent="-144029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국내 여행객 증가 예상</a:t>
              </a:r>
            </a:p>
            <a:p>
              <a:pPr marL="144029" indent="-144029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해외 시장이 주 타겟인 여행사 불황 지속</a:t>
              </a: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F19BCD7D-BB6E-E8B2-5C89-0B679FA175EF}"/>
              </a:ext>
            </a:extLst>
          </p:cNvPr>
          <p:cNvGrpSpPr/>
          <p:nvPr/>
        </p:nvGrpSpPr>
        <p:grpSpPr>
          <a:xfrm>
            <a:off x="1139518" y="4417151"/>
            <a:ext cx="2854796" cy="1458327"/>
            <a:chOff x="8955901" y="3096576"/>
            <a:chExt cx="2577113" cy="145802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06B84C4-C5D1-F204-F33B-7B170D0E22C1}"/>
                </a:ext>
              </a:extLst>
            </p:cNvPr>
            <p:cNvSpPr txBox="1"/>
            <p:nvPr/>
          </p:nvSpPr>
          <p:spPr>
            <a:xfrm>
              <a:off x="8955901" y="3096576"/>
              <a:ext cx="257711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국내 여행 시장 규모</a:t>
              </a: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9FDE3A55-99F1-CB4B-8F2D-B8947ECA03AD}"/>
                </a:ext>
              </a:extLst>
            </p:cNvPr>
            <p:cNvSpPr/>
            <p:nvPr/>
          </p:nvSpPr>
          <p:spPr>
            <a:xfrm>
              <a:off x="8955901" y="3435123"/>
              <a:ext cx="2577113" cy="111947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44029" indent="-144029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코로나 상황으로 </a:t>
              </a:r>
              <a:r>
                <a:rPr kumimoji="1" lang="en-US" altLang="ko-KR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5%</a:t>
              </a: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이상 성장 예상</a:t>
              </a:r>
              <a:endParaRPr kumimoji="1" lang="en-US" altLang="ko-KR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굴림" pitchFamily="50" charset="-127"/>
              </a:endParaRPr>
            </a:p>
            <a:p>
              <a:pPr marL="144029" indent="-144029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국내 여행시장 </a:t>
              </a:r>
              <a:r>
                <a:rPr kumimoji="1" lang="en-US" altLang="ko-KR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40</a:t>
              </a: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조 달성 예상</a:t>
              </a:r>
              <a:endParaRPr kumimoji="1" lang="en-US" altLang="ko-KR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굴림" pitchFamily="50" charset="-127"/>
              </a:endParaRPr>
            </a:p>
            <a:p>
              <a:pPr marL="144029" indent="-144029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해외시장 수요 감소로 여행사</a:t>
              </a:r>
              <a:r>
                <a:rPr kumimoji="1" lang="en-US" altLang="ko-KR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, </a:t>
              </a: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호텔</a:t>
              </a:r>
              <a:r>
                <a:rPr kumimoji="1" lang="en-US" altLang="ko-KR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, </a:t>
              </a: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항공사 등 관련업계의 전반적인 경영 및 관리부분 수정 필요</a:t>
              </a:r>
              <a:r>
                <a:rPr lang="en-US" altLang="ko-KR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47745971-518A-C589-3724-AAA87B83CD61}"/>
              </a:ext>
            </a:extLst>
          </p:cNvPr>
          <p:cNvGrpSpPr/>
          <p:nvPr/>
        </p:nvGrpSpPr>
        <p:grpSpPr>
          <a:xfrm>
            <a:off x="4152019" y="1673241"/>
            <a:ext cx="5138914" cy="4948148"/>
            <a:chOff x="3652837" y="1419226"/>
            <a:chExt cx="4875210" cy="4694243"/>
          </a:xfrm>
        </p:grpSpPr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26D9E7D5-C88E-F539-FF36-CCBB608B4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035" y="3025778"/>
              <a:ext cx="3021012" cy="3059116"/>
            </a:xfrm>
            <a:custGeom>
              <a:avLst/>
              <a:gdLst>
                <a:gd name="T0" fmla="*/ 4011 w 4064"/>
                <a:gd name="T1" fmla="*/ 1869 h 4116"/>
                <a:gd name="T2" fmla="*/ 3304 w 4064"/>
                <a:gd name="T3" fmla="*/ 519 h 4116"/>
                <a:gd name="T4" fmla="*/ 3302 w 4064"/>
                <a:gd name="T5" fmla="*/ 522 h 4116"/>
                <a:gd name="T6" fmla="*/ 1815 w 4064"/>
                <a:gd name="T7" fmla="*/ 53 h 4116"/>
                <a:gd name="T8" fmla="*/ 1872 w 4064"/>
                <a:gd name="T9" fmla="*/ 655 h 4116"/>
                <a:gd name="T10" fmla="*/ 2922 w 4064"/>
                <a:gd name="T11" fmla="*/ 993 h 4116"/>
                <a:gd name="T12" fmla="*/ 2925 w 4064"/>
                <a:gd name="T13" fmla="*/ 990 h 4116"/>
                <a:gd name="T14" fmla="*/ 3408 w 4064"/>
                <a:gd name="T15" fmla="*/ 1926 h 4116"/>
                <a:gd name="T16" fmla="*/ 3409 w 4064"/>
                <a:gd name="T17" fmla="*/ 1926 h 4116"/>
                <a:gd name="T18" fmla="*/ 3093 w 4064"/>
                <a:gd name="T19" fmla="*/ 2958 h 4116"/>
                <a:gd name="T20" fmla="*/ 3092 w 4064"/>
                <a:gd name="T21" fmla="*/ 2958 h 4116"/>
                <a:gd name="T22" fmla="*/ 2138 w 4064"/>
                <a:gd name="T23" fmla="*/ 3464 h 4116"/>
                <a:gd name="T24" fmla="*/ 2138 w 4064"/>
                <a:gd name="T25" fmla="*/ 3463 h 4116"/>
                <a:gd name="T26" fmla="*/ 1120 w 4064"/>
                <a:gd name="T27" fmla="*/ 3159 h 4116"/>
                <a:gd name="T28" fmla="*/ 1121 w 4064"/>
                <a:gd name="T29" fmla="*/ 3158 h 4116"/>
                <a:gd name="T30" fmla="*/ 602 w 4064"/>
                <a:gd name="T31" fmla="*/ 2196 h 4116"/>
                <a:gd name="T32" fmla="*/ 0 w 4064"/>
                <a:gd name="T33" fmla="*/ 2253 h 4116"/>
                <a:gd name="T34" fmla="*/ 731 w 4064"/>
                <a:gd name="T35" fmla="*/ 3619 h 4116"/>
                <a:gd name="T36" fmla="*/ 730 w 4064"/>
                <a:gd name="T37" fmla="*/ 3621 h 4116"/>
                <a:gd name="T38" fmla="*/ 2191 w 4064"/>
                <a:gd name="T39" fmla="*/ 4065 h 4116"/>
                <a:gd name="T40" fmla="*/ 2191 w 4064"/>
                <a:gd name="T41" fmla="*/ 4067 h 4116"/>
                <a:gd name="T42" fmla="*/ 3554 w 4064"/>
                <a:gd name="T43" fmla="*/ 3347 h 4116"/>
                <a:gd name="T44" fmla="*/ 3555 w 4064"/>
                <a:gd name="T45" fmla="*/ 3348 h 4116"/>
                <a:gd name="T46" fmla="*/ 4011 w 4064"/>
                <a:gd name="T47" fmla="*/ 186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64" h="4116">
                  <a:moveTo>
                    <a:pt x="4011" y="1869"/>
                  </a:moveTo>
                  <a:cubicBezTo>
                    <a:pt x="3959" y="1322"/>
                    <a:pt x="3693" y="847"/>
                    <a:pt x="3304" y="519"/>
                  </a:cubicBezTo>
                  <a:cubicBezTo>
                    <a:pt x="3302" y="522"/>
                    <a:pt x="3302" y="522"/>
                    <a:pt x="3302" y="522"/>
                  </a:cubicBezTo>
                  <a:cubicBezTo>
                    <a:pt x="2903" y="188"/>
                    <a:pt x="2374" y="0"/>
                    <a:pt x="1815" y="53"/>
                  </a:cubicBezTo>
                  <a:cubicBezTo>
                    <a:pt x="1872" y="655"/>
                    <a:pt x="1872" y="655"/>
                    <a:pt x="1872" y="655"/>
                  </a:cubicBezTo>
                  <a:cubicBezTo>
                    <a:pt x="2267" y="618"/>
                    <a:pt x="2642" y="755"/>
                    <a:pt x="2922" y="993"/>
                  </a:cubicBezTo>
                  <a:cubicBezTo>
                    <a:pt x="2925" y="990"/>
                    <a:pt x="2925" y="990"/>
                    <a:pt x="2925" y="990"/>
                  </a:cubicBezTo>
                  <a:cubicBezTo>
                    <a:pt x="3192" y="1219"/>
                    <a:pt x="3372" y="1548"/>
                    <a:pt x="3408" y="1926"/>
                  </a:cubicBezTo>
                  <a:cubicBezTo>
                    <a:pt x="3409" y="1926"/>
                    <a:pt x="3409" y="1926"/>
                    <a:pt x="3409" y="1926"/>
                  </a:cubicBezTo>
                  <a:cubicBezTo>
                    <a:pt x="3446" y="2312"/>
                    <a:pt x="3320" y="2681"/>
                    <a:pt x="3093" y="2958"/>
                  </a:cubicBezTo>
                  <a:cubicBezTo>
                    <a:pt x="3092" y="2958"/>
                    <a:pt x="3092" y="2958"/>
                    <a:pt x="3092" y="2958"/>
                  </a:cubicBezTo>
                  <a:cubicBezTo>
                    <a:pt x="2863" y="3235"/>
                    <a:pt x="2524" y="3427"/>
                    <a:pt x="2138" y="3464"/>
                  </a:cubicBezTo>
                  <a:cubicBezTo>
                    <a:pt x="2138" y="3463"/>
                    <a:pt x="2138" y="3463"/>
                    <a:pt x="2138" y="3463"/>
                  </a:cubicBezTo>
                  <a:cubicBezTo>
                    <a:pt x="1760" y="3499"/>
                    <a:pt x="1396" y="3378"/>
                    <a:pt x="1120" y="3159"/>
                  </a:cubicBezTo>
                  <a:cubicBezTo>
                    <a:pt x="1121" y="3158"/>
                    <a:pt x="1121" y="3158"/>
                    <a:pt x="1121" y="3158"/>
                  </a:cubicBezTo>
                  <a:cubicBezTo>
                    <a:pt x="835" y="2928"/>
                    <a:pt x="639" y="2590"/>
                    <a:pt x="602" y="2196"/>
                  </a:cubicBezTo>
                  <a:cubicBezTo>
                    <a:pt x="0" y="2253"/>
                    <a:pt x="0" y="2253"/>
                    <a:pt x="0" y="2253"/>
                  </a:cubicBezTo>
                  <a:cubicBezTo>
                    <a:pt x="53" y="2812"/>
                    <a:pt x="328" y="3291"/>
                    <a:pt x="731" y="3619"/>
                  </a:cubicBezTo>
                  <a:cubicBezTo>
                    <a:pt x="730" y="3621"/>
                    <a:pt x="730" y="3621"/>
                    <a:pt x="730" y="3621"/>
                  </a:cubicBezTo>
                  <a:cubicBezTo>
                    <a:pt x="1124" y="3941"/>
                    <a:pt x="1645" y="4116"/>
                    <a:pt x="2191" y="4065"/>
                  </a:cubicBezTo>
                  <a:cubicBezTo>
                    <a:pt x="2191" y="4067"/>
                    <a:pt x="2191" y="4067"/>
                    <a:pt x="2191" y="4067"/>
                  </a:cubicBezTo>
                  <a:cubicBezTo>
                    <a:pt x="2743" y="4015"/>
                    <a:pt x="3226" y="3742"/>
                    <a:pt x="3554" y="3347"/>
                  </a:cubicBezTo>
                  <a:cubicBezTo>
                    <a:pt x="3555" y="3348"/>
                    <a:pt x="3555" y="3348"/>
                    <a:pt x="3555" y="3348"/>
                  </a:cubicBezTo>
                  <a:cubicBezTo>
                    <a:pt x="3884" y="2951"/>
                    <a:pt x="4064" y="2423"/>
                    <a:pt x="4011" y="18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59" tIns="45730" rIns="91459" bIns="4573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09220ED5-C1CD-EB97-6588-222C015A6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837" y="3314703"/>
              <a:ext cx="3084512" cy="2798766"/>
            </a:xfrm>
            <a:custGeom>
              <a:avLst/>
              <a:gdLst>
                <a:gd name="T0" fmla="*/ 3173 w 4150"/>
                <a:gd name="T1" fmla="*/ 3378 h 3766"/>
                <a:gd name="T2" fmla="*/ 4042 w 4150"/>
                <a:gd name="T3" fmla="*/ 2126 h 3766"/>
                <a:gd name="T4" fmla="*/ 4038 w 4150"/>
                <a:gd name="T5" fmla="*/ 2125 h 3766"/>
                <a:gd name="T6" fmla="*/ 3766 w 4150"/>
                <a:gd name="T7" fmla="*/ 591 h 3766"/>
                <a:gd name="T8" fmla="*/ 3259 w 4150"/>
                <a:gd name="T9" fmla="*/ 920 h 3766"/>
                <a:gd name="T10" fmla="*/ 3445 w 4150"/>
                <a:gd name="T11" fmla="*/ 2007 h 3766"/>
                <a:gd name="T12" fmla="*/ 3449 w 4150"/>
                <a:gd name="T13" fmla="*/ 2008 h 3766"/>
                <a:gd name="T14" fmla="*/ 2843 w 4150"/>
                <a:gd name="T15" fmla="*/ 2870 h 3766"/>
                <a:gd name="T16" fmla="*/ 2843 w 4150"/>
                <a:gd name="T17" fmla="*/ 2871 h 3766"/>
                <a:gd name="T18" fmla="*/ 1782 w 4150"/>
                <a:gd name="T19" fmla="*/ 3068 h 3766"/>
                <a:gd name="T20" fmla="*/ 1782 w 4150"/>
                <a:gd name="T21" fmla="*/ 3067 h 3766"/>
                <a:gd name="T22" fmla="*/ 892 w 4150"/>
                <a:gd name="T23" fmla="*/ 2456 h 3766"/>
                <a:gd name="T24" fmla="*/ 893 w 4150"/>
                <a:gd name="T25" fmla="*/ 2456 h 3766"/>
                <a:gd name="T26" fmla="*/ 691 w 4150"/>
                <a:gd name="T27" fmla="*/ 1413 h 3766"/>
                <a:gd name="T28" fmla="*/ 692 w 4150"/>
                <a:gd name="T29" fmla="*/ 1413 h 3766"/>
                <a:gd name="T30" fmla="*/ 1305 w 4150"/>
                <a:gd name="T31" fmla="*/ 507 h 3766"/>
                <a:gd name="T32" fmla="*/ 975 w 4150"/>
                <a:gd name="T33" fmla="*/ 0 h 3766"/>
                <a:gd name="T34" fmla="*/ 103 w 4150"/>
                <a:gd name="T35" fmla="*/ 1281 h 3766"/>
                <a:gd name="T36" fmla="*/ 100 w 4150"/>
                <a:gd name="T37" fmla="*/ 1280 h 3766"/>
                <a:gd name="T38" fmla="*/ 383 w 4150"/>
                <a:gd name="T39" fmla="*/ 2781 h 3766"/>
                <a:gd name="T40" fmla="*/ 382 w 4150"/>
                <a:gd name="T41" fmla="*/ 2782 h 3766"/>
                <a:gd name="T42" fmla="*/ 1651 w 4150"/>
                <a:gd name="T43" fmla="*/ 3657 h 3766"/>
                <a:gd name="T44" fmla="*/ 1651 w 4150"/>
                <a:gd name="T45" fmla="*/ 3659 h 3766"/>
                <a:gd name="T46" fmla="*/ 3173 w 4150"/>
                <a:gd name="T47" fmla="*/ 3378 h 3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50" h="3766">
                  <a:moveTo>
                    <a:pt x="3173" y="3378"/>
                  </a:moveTo>
                  <a:cubicBezTo>
                    <a:pt x="3633" y="3079"/>
                    <a:pt x="3931" y="2623"/>
                    <a:pt x="4042" y="2126"/>
                  </a:cubicBezTo>
                  <a:cubicBezTo>
                    <a:pt x="4038" y="2125"/>
                    <a:pt x="4038" y="2125"/>
                    <a:pt x="4038" y="2125"/>
                  </a:cubicBezTo>
                  <a:cubicBezTo>
                    <a:pt x="4150" y="1617"/>
                    <a:pt x="4071" y="1061"/>
                    <a:pt x="3766" y="591"/>
                  </a:cubicBezTo>
                  <a:cubicBezTo>
                    <a:pt x="3259" y="920"/>
                    <a:pt x="3259" y="920"/>
                    <a:pt x="3259" y="920"/>
                  </a:cubicBezTo>
                  <a:cubicBezTo>
                    <a:pt x="3475" y="1252"/>
                    <a:pt x="3527" y="1649"/>
                    <a:pt x="3445" y="2007"/>
                  </a:cubicBezTo>
                  <a:cubicBezTo>
                    <a:pt x="3449" y="2008"/>
                    <a:pt x="3449" y="2008"/>
                    <a:pt x="3449" y="2008"/>
                  </a:cubicBezTo>
                  <a:cubicBezTo>
                    <a:pt x="3369" y="2350"/>
                    <a:pt x="3161" y="2663"/>
                    <a:pt x="2843" y="2870"/>
                  </a:cubicBezTo>
                  <a:cubicBezTo>
                    <a:pt x="2843" y="2871"/>
                    <a:pt x="2843" y="2871"/>
                    <a:pt x="2843" y="2871"/>
                  </a:cubicBezTo>
                  <a:cubicBezTo>
                    <a:pt x="2519" y="3082"/>
                    <a:pt x="2133" y="3141"/>
                    <a:pt x="1782" y="3068"/>
                  </a:cubicBezTo>
                  <a:cubicBezTo>
                    <a:pt x="1782" y="3067"/>
                    <a:pt x="1782" y="3067"/>
                    <a:pt x="1782" y="3067"/>
                  </a:cubicBezTo>
                  <a:cubicBezTo>
                    <a:pt x="1430" y="2992"/>
                    <a:pt x="1104" y="2781"/>
                    <a:pt x="892" y="2456"/>
                  </a:cubicBezTo>
                  <a:cubicBezTo>
                    <a:pt x="893" y="2456"/>
                    <a:pt x="893" y="2456"/>
                    <a:pt x="893" y="2456"/>
                  </a:cubicBezTo>
                  <a:cubicBezTo>
                    <a:pt x="686" y="2137"/>
                    <a:pt x="624" y="1759"/>
                    <a:pt x="691" y="1413"/>
                  </a:cubicBezTo>
                  <a:cubicBezTo>
                    <a:pt x="692" y="1413"/>
                    <a:pt x="692" y="1413"/>
                    <a:pt x="692" y="1413"/>
                  </a:cubicBezTo>
                  <a:cubicBezTo>
                    <a:pt x="764" y="1053"/>
                    <a:pt x="972" y="723"/>
                    <a:pt x="1305" y="507"/>
                  </a:cubicBezTo>
                  <a:cubicBezTo>
                    <a:pt x="975" y="0"/>
                    <a:pt x="975" y="0"/>
                    <a:pt x="975" y="0"/>
                  </a:cubicBezTo>
                  <a:cubicBezTo>
                    <a:pt x="505" y="306"/>
                    <a:pt x="208" y="772"/>
                    <a:pt x="103" y="1281"/>
                  </a:cubicBezTo>
                  <a:cubicBezTo>
                    <a:pt x="100" y="1280"/>
                    <a:pt x="100" y="1280"/>
                    <a:pt x="100" y="1280"/>
                  </a:cubicBezTo>
                  <a:cubicBezTo>
                    <a:pt x="0" y="1778"/>
                    <a:pt x="86" y="2321"/>
                    <a:pt x="383" y="2781"/>
                  </a:cubicBezTo>
                  <a:cubicBezTo>
                    <a:pt x="382" y="2782"/>
                    <a:pt x="382" y="2782"/>
                    <a:pt x="382" y="2782"/>
                  </a:cubicBezTo>
                  <a:cubicBezTo>
                    <a:pt x="684" y="3247"/>
                    <a:pt x="1149" y="3549"/>
                    <a:pt x="1651" y="3657"/>
                  </a:cubicBezTo>
                  <a:cubicBezTo>
                    <a:pt x="1651" y="3659"/>
                    <a:pt x="1651" y="3659"/>
                    <a:pt x="1651" y="3659"/>
                  </a:cubicBezTo>
                  <a:cubicBezTo>
                    <a:pt x="2155" y="3766"/>
                    <a:pt x="2706" y="3681"/>
                    <a:pt x="3173" y="33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59" tIns="45730" rIns="91459" bIns="4573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397BDC6D-4928-FF0B-1D88-2E32E28F2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7236" y="1419226"/>
              <a:ext cx="3019424" cy="3059116"/>
            </a:xfrm>
            <a:custGeom>
              <a:avLst/>
              <a:gdLst>
                <a:gd name="T0" fmla="*/ 52 w 4063"/>
                <a:gd name="T1" fmla="*/ 2246 h 4115"/>
                <a:gd name="T2" fmla="*/ 759 w 4063"/>
                <a:gd name="T3" fmla="*/ 3596 h 4115"/>
                <a:gd name="T4" fmla="*/ 762 w 4063"/>
                <a:gd name="T5" fmla="*/ 3594 h 4115"/>
                <a:gd name="T6" fmla="*/ 2248 w 4063"/>
                <a:gd name="T7" fmla="*/ 4062 h 4115"/>
                <a:gd name="T8" fmla="*/ 2191 w 4063"/>
                <a:gd name="T9" fmla="*/ 3460 h 4115"/>
                <a:gd name="T10" fmla="*/ 1141 w 4063"/>
                <a:gd name="T11" fmla="*/ 3123 h 4115"/>
                <a:gd name="T12" fmla="*/ 1139 w 4063"/>
                <a:gd name="T13" fmla="*/ 3126 h 4115"/>
                <a:gd name="T14" fmla="*/ 655 w 4063"/>
                <a:gd name="T15" fmla="*/ 2189 h 4115"/>
                <a:gd name="T16" fmla="*/ 654 w 4063"/>
                <a:gd name="T17" fmla="*/ 2189 h 4115"/>
                <a:gd name="T18" fmla="*/ 970 w 4063"/>
                <a:gd name="T19" fmla="*/ 1157 h 4115"/>
                <a:gd name="T20" fmla="*/ 971 w 4063"/>
                <a:gd name="T21" fmla="*/ 1157 h 4115"/>
                <a:gd name="T22" fmla="*/ 1925 w 4063"/>
                <a:gd name="T23" fmla="*/ 651 h 4115"/>
                <a:gd name="T24" fmla="*/ 1925 w 4063"/>
                <a:gd name="T25" fmla="*/ 652 h 4115"/>
                <a:gd name="T26" fmla="*/ 2943 w 4063"/>
                <a:gd name="T27" fmla="*/ 956 h 4115"/>
                <a:gd name="T28" fmla="*/ 2942 w 4063"/>
                <a:gd name="T29" fmla="*/ 958 h 4115"/>
                <a:gd name="T30" fmla="*/ 3462 w 4063"/>
                <a:gd name="T31" fmla="*/ 1920 h 4115"/>
                <a:gd name="T32" fmla="*/ 4063 w 4063"/>
                <a:gd name="T33" fmla="*/ 1862 h 4115"/>
                <a:gd name="T34" fmla="*/ 3332 w 4063"/>
                <a:gd name="T35" fmla="*/ 496 h 4115"/>
                <a:gd name="T36" fmla="*/ 3334 w 4063"/>
                <a:gd name="T37" fmla="*/ 494 h 4115"/>
                <a:gd name="T38" fmla="*/ 1873 w 4063"/>
                <a:gd name="T39" fmla="*/ 50 h 4115"/>
                <a:gd name="T40" fmla="*/ 1873 w 4063"/>
                <a:gd name="T41" fmla="*/ 48 h 4115"/>
                <a:gd name="T42" fmla="*/ 509 w 4063"/>
                <a:gd name="T43" fmla="*/ 768 h 4115"/>
                <a:gd name="T44" fmla="*/ 508 w 4063"/>
                <a:gd name="T45" fmla="*/ 767 h 4115"/>
                <a:gd name="T46" fmla="*/ 52 w 4063"/>
                <a:gd name="T47" fmla="*/ 2246 h 4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63" h="4115">
                  <a:moveTo>
                    <a:pt x="52" y="2246"/>
                  </a:moveTo>
                  <a:cubicBezTo>
                    <a:pt x="104" y="2793"/>
                    <a:pt x="370" y="3268"/>
                    <a:pt x="759" y="3596"/>
                  </a:cubicBezTo>
                  <a:cubicBezTo>
                    <a:pt x="762" y="3594"/>
                    <a:pt x="762" y="3594"/>
                    <a:pt x="762" y="3594"/>
                  </a:cubicBezTo>
                  <a:cubicBezTo>
                    <a:pt x="1160" y="3927"/>
                    <a:pt x="1690" y="4115"/>
                    <a:pt x="2248" y="4062"/>
                  </a:cubicBezTo>
                  <a:cubicBezTo>
                    <a:pt x="2191" y="3460"/>
                    <a:pt x="2191" y="3460"/>
                    <a:pt x="2191" y="3460"/>
                  </a:cubicBezTo>
                  <a:cubicBezTo>
                    <a:pt x="1796" y="3498"/>
                    <a:pt x="1421" y="3361"/>
                    <a:pt x="1141" y="3123"/>
                  </a:cubicBezTo>
                  <a:cubicBezTo>
                    <a:pt x="1139" y="3126"/>
                    <a:pt x="1139" y="3126"/>
                    <a:pt x="1139" y="3126"/>
                  </a:cubicBezTo>
                  <a:cubicBezTo>
                    <a:pt x="872" y="2896"/>
                    <a:pt x="691" y="2567"/>
                    <a:pt x="655" y="2189"/>
                  </a:cubicBezTo>
                  <a:cubicBezTo>
                    <a:pt x="654" y="2189"/>
                    <a:pt x="654" y="2189"/>
                    <a:pt x="654" y="2189"/>
                  </a:cubicBezTo>
                  <a:cubicBezTo>
                    <a:pt x="617" y="1803"/>
                    <a:pt x="743" y="1435"/>
                    <a:pt x="970" y="1157"/>
                  </a:cubicBezTo>
                  <a:cubicBezTo>
                    <a:pt x="971" y="1157"/>
                    <a:pt x="971" y="1157"/>
                    <a:pt x="971" y="1157"/>
                  </a:cubicBezTo>
                  <a:cubicBezTo>
                    <a:pt x="1200" y="880"/>
                    <a:pt x="1539" y="689"/>
                    <a:pt x="1925" y="651"/>
                  </a:cubicBezTo>
                  <a:cubicBezTo>
                    <a:pt x="1925" y="652"/>
                    <a:pt x="1925" y="652"/>
                    <a:pt x="1925" y="652"/>
                  </a:cubicBezTo>
                  <a:cubicBezTo>
                    <a:pt x="2303" y="616"/>
                    <a:pt x="2667" y="737"/>
                    <a:pt x="2943" y="956"/>
                  </a:cubicBezTo>
                  <a:cubicBezTo>
                    <a:pt x="2942" y="958"/>
                    <a:pt x="2942" y="958"/>
                    <a:pt x="2942" y="958"/>
                  </a:cubicBezTo>
                  <a:cubicBezTo>
                    <a:pt x="3228" y="1188"/>
                    <a:pt x="3424" y="1525"/>
                    <a:pt x="3462" y="1920"/>
                  </a:cubicBezTo>
                  <a:cubicBezTo>
                    <a:pt x="4063" y="1862"/>
                    <a:pt x="4063" y="1862"/>
                    <a:pt x="4063" y="1862"/>
                  </a:cubicBezTo>
                  <a:cubicBezTo>
                    <a:pt x="4011" y="1304"/>
                    <a:pt x="3735" y="825"/>
                    <a:pt x="3332" y="496"/>
                  </a:cubicBezTo>
                  <a:cubicBezTo>
                    <a:pt x="3334" y="494"/>
                    <a:pt x="3334" y="494"/>
                    <a:pt x="3334" y="494"/>
                  </a:cubicBezTo>
                  <a:cubicBezTo>
                    <a:pt x="2939" y="174"/>
                    <a:pt x="2418" y="0"/>
                    <a:pt x="1873" y="50"/>
                  </a:cubicBezTo>
                  <a:cubicBezTo>
                    <a:pt x="1873" y="48"/>
                    <a:pt x="1873" y="48"/>
                    <a:pt x="1873" y="48"/>
                  </a:cubicBezTo>
                  <a:cubicBezTo>
                    <a:pt x="1321" y="101"/>
                    <a:pt x="838" y="373"/>
                    <a:pt x="509" y="768"/>
                  </a:cubicBezTo>
                  <a:cubicBezTo>
                    <a:pt x="508" y="767"/>
                    <a:pt x="508" y="767"/>
                    <a:pt x="508" y="767"/>
                  </a:cubicBezTo>
                  <a:cubicBezTo>
                    <a:pt x="179" y="1165"/>
                    <a:pt x="0" y="1692"/>
                    <a:pt x="52" y="22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59" tIns="45730" rIns="91459" bIns="4573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A0003D9B-D885-19E4-31C9-9852ABB3F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043" y="2800353"/>
              <a:ext cx="1434704" cy="1638301"/>
            </a:xfrm>
            <a:custGeom>
              <a:avLst/>
              <a:gdLst>
                <a:gd name="T0" fmla="*/ 1422 w 1926"/>
                <a:gd name="T1" fmla="*/ 1478 h 2200"/>
                <a:gd name="T2" fmla="*/ 1873 w 1926"/>
                <a:gd name="T3" fmla="*/ 0 h 2200"/>
                <a:gd name="T4" fmla="*/ 1272 w 1926"/>
                <a:gd name="T5" fmla="*/ 58 h 2200"/>
                <a:gd name="T6" fmla="*/ 956 w 1926"/>
                <a:gd name="T7" fmla="*/ 1093 h 2200"/>
                <a:gd name="T8" fmla="*/ 0 w 1926"/>
                <a:gd name="T9" fmla="*/ 1598 h 2200"/>
                <a:gd name="T10" fmla="*/ 57 w 1926"/>
                <a:gd name="T11" fmla="*/ 2200 h 2200"/>
                <a:gd name="T12" fmla="*/ 1422 w 1926"/>
                <a:gd name="T13" fmla="*/ 1478 h 2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6" h="2200">
                  <a:moveTo>
                    <a:pt x="1422" y="1478"/>
                  </a:moveTo>
                  <a:cubicBezTo>
                    <a:pt x="1750" y="1081"/>
                    <a:pt x="1926" y="554"/>
                    <a:pt x="1873" y="0"/>
                  </a:cubicBezTo>
                  <a:cubicBezTo>
                    <a:pt x="1272" y="58"/>
                    <a:pt x="1272" y="58"/>
                    <a:pt x="1272" y="58"/>
                  </a:cubicBezTo>
                  <a:cubicBezTo>
                    <a:pt x="1308" y="445"/>
                    <a:pt x="1186" y="815"/>
                    <a:pt x="956" y="1093"/>
                  </a:cubicBezTo>
                  <a:cubicBezTo>
                    <a:pt x="726" y="1371"/>
                    <a:pt x="388" y="1562"/>
                    <a:pt x="0" y="1598"/>
                  </a:cubicBezTo>
                  <a:cubicBezTo>
                    <a:pt x="57" y="2200"/>
                    <a:pt x="57" y="2200"/>
                    <a:pt x="57" y="2200"/>
                  </a:cubicBezTo>
                  <a:cubicBezTo>
                    <a:pt x="611" y="2148"/>
                    <a:pt x="1093" y="1876"/>
                    <a:pt x="1422" y="14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59" tIns="45730" rIns="91459" bIns="4573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C786589B-96E8-70D4-020C-DE0D70643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1181" y="3025778"/>
              <a:ext cx="2082005" cy="978831"/>
            </a:xfrm>
            <a:custGeom>
              <a:avLst/>
              <a:gdLst>
                <a:gd name="T0" fmla="*/ 1519 w 2791"/>
                <a:gd name="T1" fmla="*/ 107 h 1312"/>
                <a:gd name="T2" fmla="*/ 0 w 2791"/>
                <a:gd name="T3" fmla="*/ 391 h 1312"/>
                <a:gd name="T4" fmla="*/ 330 w 2791"/>
                <a:gd name="T5" fmla="*/ 898 h 1312"/>
                <a:gd name="T6" fmla="*/ 1394 w 2791"/>
                <a:gd name="T7" fmla="*/ 699 h 1312"/>
                <a:gd name="T8" fmla="*/ 2284 w 2791"/>
                <a:gd name="T9" fmla="*/ 1312 h 1312"/>
                <a:gd name="T10" fmla="*/ 2791 w 2791"/>
                <a:gd name="T11" fmla="*/ 982 h 1312"/>
                <a:gd name="T12" fmla="*/ 1519 w 2791"/>
                <a:gd name="T13" fmla="*/ 107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1" h="1312">
                  <a:moveTo>
                    <a:pt x="1519" y="107"/>
                  </a:moveTo>
                  <a:cubicBezTo>
                    <a:pt x="1015" y="0"/>
                    <a:pt x="467" y="88"/>
                    <a:pt x="0" y="391"/>
                  </a:cubicBezTo>
                  <a:cubicBezTo>
                    <a:pt x="330" y="898"/>
                    <a:pt x="330" y="898"/>
                    <a:pt x="330" y="898"/>
                  </a:cubicBezTo>
                  <a:cubicBezTo>
                    <a:pt x="656" y="686"/>
                    <a:pt x="1041" y="624"/>
                    <a:pt x="1394" y="699"/>
                  </a:cubicBezTo>
                  <a:cubicBezTo>
                    <a:pt x="1747" y="774"/>
                    <a:pt x="2072" y="985"/>
                    <a:pt x="2284" y="1312"/>
                  </a:cubicBezTo>
                  <a:cubicBezTo>
                    <a:pt x="2791" y="982"/>
                    <a:pt x="2791" y="982"/>
                    <a:pt x="2791" y="982"/>
                  </a:cubicBezTo>
                  <a:cubicBezTo>
                    <a:pt x="2488" y="516"/>
                    <a:pt x="2024" y="215"/>
                    <a:pt x="1519" y="10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59" tIns="45730" rIns="91459" bIns="4573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67385E9C-F344-90EE-FEBE-3A181501D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6950" y="3065466"/>
              <a:ext cx="1434704" cy="1638300"/>
            </a:xfrm>
            <a:custGeom>
              <a:avLst/>
              <a:gdLst>
                <a:gd name="T0" fmla="*/ 505 w 1926"/>
                <a:gd name="T1" fmla="*/ 722 h 2200"/>
                <a:gd name="T2" fmla="*/ 53 w 1926"/>
                <a:gd name="T3" fmla="*/ 2200 h 2200"/>
                <a:gd name="T4" fmla="*/ 655 w 1926"/>
                <a:gd name="T5" fmla="*/ 2143 h 2200"/>
                <a:gd name="T6" fmla="*/ 971 w 1926"/>
                <a:gd name="T7" fmla="*/ 1107 h 2200"/>
                <a:gd name="T8" fmla="*/ 1926 w 1926"/>
                <a:gd name="T9" fmla="*/ 602 h 2200"/>
                <a:gd name="T10" fmla="*/ 1868 w 1926"/>
                <a:gd name="T11" fmla="*/ 0 h 2200"/>
                <a:gd name="T12" fmla="*/ 505 w 1926"/>
                <a:gd name="T13" fmla="*/ 722 h 2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6" h="2200">
                  <a:moveTo>
                    <a:pt x="505" y="722"/>
                  </a:moveTo>
                  <a:cubicBezTo>
                    <a:pt x="176" y="1120"/>
                    <a:pt x="0" y="1646"/>
                    <a:pt x="53" y="2200"/>
                  </a:cubicBezTo>
                  <a:cubicBezTo>
                    <a:pt x="655" y="2143"/>
                    <a:pt x="655" y="2143"/>
                    <a:pt x="655" y="2143"/>
                  </a:cubicBezTo>
                  <a:cubicBezTo>
                    <a:pt x="618" y="1755"/>
                    <a:pt x="741" y="1386"/>
                    <a:pt x="971" y="1107"/>
                  </a:cubicBezTo>
                  <a:cubicBezTo>
                    <a:pt x="1201" y="829"/>
                    <a:pt x="1538" y="639"/>
                    <a:pt x="1926" y="602"/>
                  </a:cubicBezTo>
                  <a:cubicBezTo>
                    <a:pt x="1868" y="0"/>
                    <a:pt x="1868" y="0"/>
                    <a:pt x="1868" y="0"/>
                  </a:cubicBezTo>
                  <a:cubicBezTo>
                    <a:pt x="1315" y="53"/>
                    <a:pt x="833" y="325"/>
                    <a:pt x="505" y="72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59" tIns="45730" rIns="91459" bIns="4573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pic>
          <p:nvPicPr>
            <p:cNvPr id="18" name="그래픽 17" descr="조리개 단색으로 채워진">
              <a:extLst>
                <a:ext uri="{FF2B5EF4-FFF2-40B4-BE49-F238E27FC236}">
                  <a16:creationId xmlns:a16="http://schemas.microsoft.com/office/drawing/2014/main" id="{EC9F425F-147E-E883-3A76-904983FCA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54768" y="2261126"/>
              <a:ext cx="644360" cy="644358"/>
            </a:xfrm>
            <a:prstGeom prst="rect">
              <a:avLst/>
            </a:prstGeom>
          </p:spPr>
        </p:pic>
        <p:pic>
          <p:nvPicPr>
            <p:cNvPr id="19" name="그래픽 18" descr="클라우드 컴퓨팅 단색으로 채워진">
              <a:extLst>
                <a:ext uri="{FF2B5EF4-FFF2-40B4-BE49-F238E27FC236}">
                  <a16:creationId xmlns:a16="http://schemas.microsoft.com/office/drawing/2014/main" id="{304CAB10-5C22-4D53-1958-071733F94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52260" y="4393761"/>
              <a:ext cx="642898" cy="642897"/>
            </a:xfrm>
            <a:prstGeom prst="rect">
              <a:avLst/>
            </a:prstGeom>
          </p:spPr>
        </p:pic>
        <p:pic>
          <p:nvPicPr>
            <p:cNvPr id="23" name="그래픽 22" descr="비행기 단색으로 채워진">
              <a:extLst>
                <a:ext uri="{FF2B5EF4-FFF2-40B4-BE49-F238E27FC236}">
                  <a16:creationId xmlns:a16="http://schemas.microsoft.com/office/drawing/2014/main" id="{3511D58C-6CFA-FADD-FAE6-C0D47D858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585728" y="4393760"/>
              <a:ext cx="642898" cy="642898"/>
            </a:xfrm>
            <a:prstGeom prst="rect">
              <a:avLst/>
            </a:prstGeom>
          </p:spPr>
        </p:pic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D2124429-4B30-30D8-9043-A48E9237AABD}"/>
              </a:ext>
            </a:extLst>
          </p:cNvPr>
          <p:cNvGrpSpPr/>
          <p:nvPr/>
        </p:nvGrpSpPr>
        <p:grpSpPr>
          <a:xfrm>
            <a:off x="8427576" y="1881361"/>
            <a:ext cx="3435897" cy="1038124"/>
            <a:chOff x="8955901" y="3096576"/>
            <a:chExt cx="3101691" cy="103790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BCF13F8-287F-67E4-8F5D-556A8DD4ECB6}"/>
                </a:ext>
              </a:extLst>
            </p:cNvPr>
            <p:cNvSpPr txBox="1"/>
            <p:nvPr/>
          </p:nvSpPr>
          <p:spPr>
            <a:xfrm>
              <a:off x="8955902" y="3096576"/>
              <a:ext cx="257711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국내</a:t>
              </a:r>
              <a:r>
                <a:rPr lang="en-US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/</a:t>
              </a:r>
              <a:r>
                <a:rPr lang="ko-KR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외 숙박업계 시장 규모</a:t>
              </a: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F943D1F6-7AF0-2264-0332-CF24C23A9515}"/>
                </a:ext>
              </a:extLst>
            </p:cNvPr>
            <p:cNvSpPr/>
            <p:nvPr/>
          </p:nvSpPr>
          <p:spPr>
            <a:xfrm>
              <a:off x="8955901" y="3435123"/>
              <a:ext cx="3101691" cy="69935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144029" indent="-144029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수요자 급증으로 국내</a:t>
              </a:r>
              <a:r>
                <a:rPr kumimoji="1" lang="en-US" altLang="ko-KR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/</a:t>
              </a: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외 호스텔 및 호텔 등의 숙박시장은 </a:t>
              </a:r>
              <a:r>
                <a:rPr kumimoji="1" lang="en-US" altLang="ko-KR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2023</a:t>
              </a: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년 </a:t>
              </a:r>
              <a:r>
                <a:rPr kumimoji="1" lang="en-US" altLang="ko-KR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30%</a:t>
              </a: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이상 성장할 것으로 전망</a:t>
              </a:r>
            </a:p>
            <a:p>
              <a:pPr marL="144029" indent="-144029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kumimoji="1" lang="ko-KR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굴림" pitchFamily="50" charset="-127"/>
                </a:rPr>
                <a:t>지속적인 숙박과 여행이 연계된 상품개발이 필요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1688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24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043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160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>
            <a:extLst>
              <a:ext uri="{FF2B5EF4-FFF2-40B4-BE49-F238E27FC236}">
                <a16:creationId xmlns:a16="http://schemas.microsoft.com/office/drawing/2014/main" id="{9E1D3BFA-EAE8-41E6-860B-7FE2392D413E}"/>
              </a:ext>
            </a:extLst>
          </p:cNvPr>
          <p:cNvSpPr/>
          <p:nvPr/>
        </p:nvSpPr>
        <p:spPr>
          <a:xfrm>
            <a:off x="874815" y="1180051"/>
            <a:ext cx="3826689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FFFF00"/>
                </a:solidFill>
                <a:latin typeface="+mn-ea"/>
              </a:rPr>
              <a:t>신년도 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추천서식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761AA1B-7A58-40D7-B62F-7A8BF3379CC5}"/>
              </a:ext>
            </a:extLst>
          </p:cNvPr>
          <p:cNvSpPr/>
          <p:nvPr/>
        </p:nvSpPr>
        <p:spPr>
          <a:xfrm>
            <a:off x="874815" y="897615"/>
            <a:ext cx="1984496" cy="3297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E6A6FA9A-D549-4634-A086-7FBB4D80674E}"/>
              </a:ext>
            </a:extLst>
          </p:cNvPr>
          <p:cNvSpPr/>
          <p:nvPr/>
        </p:nvSpPr>
        <p:spPr>
          <a:xfrm>
            <a:off x="10004766" y="1278977"/>
            <a:ext cx="2432357" cy="26381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직사각형 26">
            <a:hlinkClick r:id="rId3"/>
            <a:extLst>
              <a:ext uri="{FF2B5EF4-FFF2-40B4-BE49-F238E27FC236}">
                <a16:creationId xmlns:a16="http://schemas.microsoft.com/office/drawing/2014/main" id="{379A3E5F-4BB5-4DBA-B46F-81AD925027F6}"/>
              </a:ext>
            </a:extLst>
          </p:cNvPr>
          <p:cNvSpPr>
            <a:spLocks/>
          </p:cNvSpPr>
          <p:nvPr/>
        </p:nvSpPr>
        <p:spPr>
          <a:xfrm>
            <a:off x="9878129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D407C307-302C-46E5-B448-B44C9AE954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8130" y="2518873"/>
            <a:ext cx="2558990" cy="1439998"/>
          </a:xfrm>
          <a:prstGeom prst="rect">
            <a:avLst/>
          </a:prstGeom>
        </p:spPr>
      </p:pic>
      <p:sp>
        <p:nvSpPr>
          <p:cNvPr id="29" name="직사각형 28">
            <a:hlinkClick r:id="rId5"/>
            <a:extLst>
              <a:ext uri="{FF2B5EF4-FFF2-40B4-BE49-F238E27FC236}">
                <a16:creationId xmlns:a16="http://schemas.microsoft.com/office/drawing/2014/main" id="{E7D31F37-0A98-4591-8B6F-16A81553F933}"/>
              </a:ext>
            </a:extLst>
          </p:cNvPr>
          <p:cNvSpPr>
            <a:spLocks/>
          </p:cNvSpPr>
          <p:nvPr/>
        </p:nvSpPr>
        <p:spPr>
          <a:xfrm>
            <a:off x="3963262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6857FC3C-1938-4D89-ADC2-21C2327C85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3263" y="2518873"/>
            <a:ext cx="2558990" cy="1439998"/>
          </a:xfrm>
          <a:prstGeom prst="rect">
            <a:avLst/>
          </a:prstGeom>
        </p:spPr>
      </p:pic>
      <p:sp>
        <p:nvSpPr>
          <p:cNvPr id="31" name="직사각형 30">
            <a:hlinkClick r:id="rId7"/>
            <a:extLst>
              <a:ext uri="{FF2B5EF4-FFF2-40B4-BE49-F238E27FC236}">
                <a16:creationId xmlns:a16="http://schemas.microsoft.com/office/drawing/2014/main" id="{F814F91F-80CA-4ADE-BE43-26318CBA13E9}"/>
              </a:ext>
            </a:extLst>
          </p:cNvPr>
          <p:cNvSpPr>
            <a:spLocks/>
          </p:cNvSpPr>
          <p:nvPr/>
        </p:nvSpPr>
        <p:spPr>
          <a:xfrm>
            <a:off x="6920696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42DFC800-BF8D-46C1-8AB4-7B88FE4A1C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0697" y="2518873"/>
            <a:ext cx="2558990" cy="1439998"/>
          </a:xfrm>
          <a:prstGeom prst="rect">
            <a:avLst/>
          </a:prstGeom>
        </p:spPr>
      </p:pic>
      <p:sp>
        <p:nvSpPr>
          <p:cNvPr id="33" name="직사각형 32">
            <a:hlinkClick r:id="rId9"/>
            <a:extLst>
              <a:ext uri="{FF2B5EF4-FFF2-40B4-BE49-F238E27FC236}">
                <a16:creationId xmlns:a16="http://schemas.microsoft.com/office/drawing/2014/main" id="{73AE15EC-6EC3-4A25-808D-B9C1D43DFA5A}"/>
              </a:ext>
            </a:extLst>
          </p:cNvPr>
          <p:cNvSpPr>
            <a:spLocks/>
          </p:cNvSpPr>
          <p:nvPr/>
        </p:nvSpPr>
        <p:spPr>
          <a:xfrm>
            <a:off x="1005827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ECF9F48C-01EB-4BB6-8948-810E23FD4E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7" y="4806644"/>
            <a:ext cx="2558992" cy="143943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35" name="직사각형 34">
            <a:hlinkClick r:id="rId11"/>
            <a:extLst>
              <a:ext uri="{FF2B5EF4-FFF2-40B4-BE49-F238E27FC236}">
                <a16:creationId xmlns:a16="http://schemas.microsoft.com/office/drawing/2014/main" id="{A84ABB5F-FF95-489E-8E26-A9C5D7BD3036}"/>
              </a:ext>
            </a:extLst>
          </p:cNvPr>
          <p:cNvSpPr>
            <a:spLocks/>
          </p:cNvSpPr>
          <p:nvPr/>
        </p:nvSpPr>
        <p:spPr>
          <a:xfrm>
            <a:off x="1005828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B1D7B5A4-CB72-4662-853F-36BEDCCB88A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9" y="4806361"/>
            <a:ext cx="2558990" cy="1439999"/>
          </a:xfrm>
          <a:prstGeom prst="rect">
            <a:avLst/>
          </a:prstGeom>
        </p:spPr>
      </p:pic>
      <p:sp>
        <p:nvSpPr>
          <p:cNvPr id="37" name="직사각형 36">
            <a:hlinkClick r:id="rId13"/>
            <a:extLst>
              <a:ext uri="{FF2B5EF4-FFF2-40B4-BE49-F238E27FC236}">
                <a16:creationId xmlns:a16="http://schemas.microsoft.com/office/drawing/2014/main" id="{8D8156C0-727E-42A0-9D20-CA314DD1CA06}"/>
              </a:ext>
            </a:extLst>
          </p:cNvPr>
          <p:cNvSpPr>
            <a:spLocks/>
          </p:cNvSpPr>
          <p:nvPr/>
        </p:nvSpPr>
        <p:spPr>
          <a:xfrm>
            <a:off x="3963262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06850041-BB05-458B-9870-4799ADCD61C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3263" y="4806360"/>
            <a:ext cx="2558990" cy="1440000"/>
          </a:xfrm>
          <a:prstGeom prst="rect">
            <a:avLst/>
          </a:prstGeom>
        </p:spPr>
      </p:pic>
      <p:sp>
        <p:nvSpPr>
          <p:cNvPr id="39" name="직사각형 38">
            <a:hlinkClick r:id="rId9"/>
            <a:extLst>
              <a:ext uri="{FF2B5EF4-FFF2-40B4-BE49-F238E27FC236}">
                <a16:creationId xmlns:a16="http://schemas.microsoft.com/office/drawing/2014/main" id="{38F17CBA-FE6B-415D-AE60-D69EC1D81F7D}"/>
              </a:ext>
            </a:extLst>
          </p:cNvPr>
          <p:cNvSpPr>
            <a:spLocks/>
          </p:cNvSpPr>
          <p:nvPr/>
        </p:nvSpPr>
        <p:spPr>
          <a:xfrm>
            <a:off x="6920696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BFFF242E-945B-4F79-9121-7183E43A45E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r="20"/>
          <a:stretch/>
        </p:blipFill>
        <p:spPr>
          <a:xfrm>
            <a:off x="6920696" y="4806360"/>
            <a:ext cx="2558992" cy="144000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4" name="직사각형 43">
            <a:hlinkClick r:id="rId15"/>
            <a:extLst>
              <a:ext uri="{FF2B5EF4-FFF2-40B4-BE49-F238E27FC236}">
                <a16:creationId xmlns:a16="http://schemas.microsoft.com/office/drawing/2014/main" id="{3ABA8DE7-5A9E-40AE-B117-7B39F32E8889}"/>
              </a:ext>
            </a:extLst>
          </p:cNvPr>
          <p:cNvSpPr>
            <a:spLocks/>
          </p:cNvSpPr>
          <p:nvPr/>
        </p:nvSpPr>
        <p:spPr>
          <a:xfrm>
            <a:off x="9878131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81A788F4-3260-481D-8FEF-A064AA5E7B1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8635" y="4806644"/>
            <a:ext cx="2557984" cy="1439433"/>
          </a:xfrm>
          <a:prstGeom prst="rect">
            <a:avLst/>
          </a:prstGeom>
        </p:spPr>
      </p:pic>
      <p:sp>
        <p:nvSpPr>
          <p:cNvPr id="4" name="직사각형 3">
            <a:hlinkClick r:id="rId17"/>
            <a:extLst>
              <a:ext uri="{FF2B5EF4-FFF2-40B4-BE49-F238E27FC236}">
                <a16:creationId xmlns:a16="http://schemas.microsoft.com/office/drawing/2014/main" id="{13D80B13-0C89-9E55-A303-1C8A1D363FF3}"/>
              </a:ext>
            </a:extLst>
          </p:cNvPr>
          <p:cNvSpPr>
            <a:spLocks/>
          </p:cNvSpPr>
          <p:nvPr/>
        </p:nvSpPr>
        <p:spPr>
          <a:xfrm>
            <a:off x="1005826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A5483FB-CE36-6346-A06A-E55E5DED201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7" y="2518873"/>
            <a:ext cx="2558990" cy="14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27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327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2023_여행사">
      <a:dk1>
        <a:sysClr val="windowText" lastClr="000000"/>
      </a:dk1>
      <a:lt1>
        <a:sysClr val="window" lastClr="FFFFFF"/>
      </a:lt1>
      <a:dk2>
        <a:srgbClr val="0B5394"/>
      </a:dk2>
      <a:lt2>
        <a:srgbClr val="DBF5F9"/>
      </a:lt2>
      <a:accent1>
        <a:srgbClr val="0951A1"/>
      </a:accent1>
      <a:accent2>
        <a:srgbClr val="5FCCF1"/>
      </a:accent2>
      <a:accent3>
        <a:srgbClr val="4F94DF"/>
      </a:accent3>
      <a:accent4>
        <a:srgbClr val="EB212E"/>
      </a:accent4>
      <a:accent5>
        <a:srgbClr val="EDD337"/>
      </a:accent5>
      <a:accent6>
        <a:srgbClr val="C2CBCE"/>
      </a:accent6>
      <a:hlink>
        <a:srgbClr val="E2D700"/>
      </a:hlink>
      <a:folHlink>
        <a:srgbClr val="85DFD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4757</TotalTime>
  <Words>258</Words>
  <Application>Microsoft Office PowerPoint</Application>
  <PresentationFormat>사용자 지정</PresentationFormat>
  <Paragraphs>53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굴림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신년도 사업계획서</dc:title>
  <dc:creator>㈜비즈폼</dc:creator>
  <dc:description>무단 복제 배포시 법적 불이익을 받을 수 있습니다.</dc:description>
  <cp:lastModifiedBy>비즈폼</cp:lastModifiedBy>
  <cp:revision>680</cp:revision>
  <dcterms:created xsi:type="dcterms:W3CDTF">2014-10-24T01:49:55Z</dcterms:created>
  <dcterms:modified xsi:type="dcterms:W3CDTF">2022-11-24T04:58:08Z</dcterms:modified>
  <cp:category>본 문서의 저작권은 비즈폼에 있습니다.</cp:category>
</cp:coreProperties>
</file>