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1" r:id="rId2"/>
    <p:sldId id="260" r:id="rId3"/>
    <p:sldId id="266" r:id="rId4"/>
    <p:sldId id="305" r:id="rId5"/>
    <p:sldId id="307" r:id="rId6"/>
    <p:sldId id="308" r:id="rId7"/>
    <p:sldId id="310" r:id="rId8"/>
    <p:sldId id="313" r:id="rId9"/>
    <p:sldId id="283" r:id="rId1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368" userDrawn="1">
          <p15:clr>
            <a:srgbClr val="A4A3A4"/>
          </p15:clr>
        </p15:guide>
        <p15:guide id="5" orient="horz" pos="23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비즈폼친구4" initials="비" lastIdx="1" clrIdx="0">
    <p:extLst>
      <p:ext uri="{19B8F6BF-5375-455C-9EA6-DF929625EA0E}">
        <p15:presenceInfo xmlns:p15="http://schemas.microsoft.com/office/powerpoint/2012/main" userId="비즈폼친구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789"/>
    <a:srgbClr val="FF0F13"/>
    <a:srgbClr val="B8E2BD"/>
    <a:srgbClr val="8FD832"/>
    <a:srgbClr val="9715CF"/>
    <a:srgbClr val="A93E88"/>
    <a:srgbClr val="00D7E4"/>
    <a:srgbClr val="DA6E6E"/>
    <a:srgbClr val="34BC3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650" y="90"/>
      </p:cViewPr>
      <p:guideLst>
        <p:guide pos="3368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rgbClr val="011F5D"/>
            </a:solidFill>
            <a:ln>
              <a:noFill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2500</c:v>
                </c:pt>
                <c:pt idx="1">
                  <c:v>3500</c:v>
                </c:pt>
                <c:pt idx="2">
                  <c:v>4000</c:v>
                </c:pt>
                <c:pt idx="3">
                  <c:v>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D70-4220-B3DF-AE7F471D71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06062592"/>
        <c:axId val="106064128"/>
      </c:barChart>
      <c:catAx>
        <c:axId val="10606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9050">
            <a:solidFill>
              <a:schemeClr val="tx1">
                <a:lumMod val="75000"/>
                <a:lumOff val="2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bg1"/>
                </a:solidFill>
              </a:defRPr>
            </a:pPr>
            <a:endParaRPr lang="ko-KR"/>
          </a:p>
        </c:txPr>
        <c:crossAx val="106064128"/>
        <c:crosses val="autoZero"/>
        <c:auto val="1"/>
        <c:lblAlgn val="ctr"/>
        <c:lblOffset val="100"/>
        <c:noMultiLvlLbl val="0"/>
      </c:catAx>
      <c:valAx>
        <c:axId val="1060641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ko-KR"/>
          </a:p>
        </c:txPr>
        <c:crossAx val="106062592"/>
        <c:crosses val="autoZero"/>
        <c:crossBetween val="between"/>
      </c:valAx>
      <c:spPr>
        <a:ln>
          <a:solidFill>
            <a:schemeClr val="bg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영업이익</c:v>
                </c:pt>
              </c:strCache>
            </c:strRef>
          </c:tx>
          <c:spPr>
            <a:solidFill>
              <a:srgbClr val="011F5D"/>
            </a:solidFill>
            <a:ln>
              <a:noFill/>
            </a:ln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500</c:v>
                </c:pt>
                <c:pt idx="1">
                  <c:v>2100</c:v>
                </c:pt>
                <c:pt idx="2">
                  <c:v>3700</c:v>
                </c:pt>
                <c:pt idx="3">
                  <c:v>4900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AE-46B8-B2A5-79B0FEA00C63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당기순이익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1200</c:v>
                </c:pt>
                <c:pt idx="1">
                  <c:v>3900</c:v>
                </c:pt>
                <c:pt idx="2">
                  <c:v>4600</c:v>
                </c:pt>
                <c:pt idx="3">
                  <c:v>5600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AE-46B8-B2A5-79B0FEA00C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106062592"/>
        <c:axId val="106064128"/>
      </c:barChart>
      <c:catAx>
        <c:axId val="106062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19050">
            <a:solidFill>
              <a:schemeClr val="tx1">
                <a:lumMod val="75000"/>
                <a:lumOff val="2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bg1"/>
                </a:solidFill>
              </a:defRPr>
            </a:pPr>
            <a:endParaRPr lang="ko-KR"/>
          </a:p>
        </c:txPr>
        <c:crossAx val="106064128"/>
        <c:crosses val="autoZero"/>
        <c:auto val="1"/>
        <c:lblAlgn val="ctr"/>
        <c:lblOffset val="100"/>
        <c:noMultiLvlLbl val="0"/>
      </c:catAx>
      <c:valAx>
        <c:axId val="1060641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ln w="9525">
            <a:solidFill>
              <a:schemeClr val="bg1">
                <a:lumMod val="75000"/>
              </a:schemeClr>
            </a:solidFill>
          </a:ln>
        </c:spPr>
        <c:txPr>
          <a:bodyPr rot="0" vert="horz"/>
          <a:lstStyle/>
          <a:p>
            <a:pPr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pPr>
            <a:endParaRPr lang="ko-KR"/>
          </a:p>
        </c:txPr>
        <c:crossAx val="106062592"/>
        <c:crosses val="autoZero"/>
        <c:crossBetween val="between"/>
      </c:valAx>
      <c:spPr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78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5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41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31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6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4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92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94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0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6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248%26v_flag%3d0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05860%26v_flag%3d0%0d%0a" TargetMode="External"/><Relationship Id="rId18" Type="http://schemas.openxmlformats.org/officeDocument/2006/relationships/image" Target="../media/image17.jpg"/><Relationship Id="rId3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862%26v_flag%3d0%0d%0a" TargetMode="External"/><Relationship Id="rId12" Type="http://schemas.openxmlformats.org/officeDocument/2006/relationships/image" Target="../media/image14.gif"/><Relationship Id="rId17" Type="http://schemas.openxmlformats.org/officeDocument/2006/relationships/hyperlink" Target="http://www.bizforms.co.kr/bms/check.asp?code=bs3217338750418&amp;go_url=http%3a%2f%2fpowerpoint.bizforms.co.kr%2fpackage%2fview.asp%3fnumber%3d112502%26v_flag%3d0%0d%0a" TargetMode="External"/><Relationship Id="rId2" Type="http://schemas.openxmlformats.org/officeDocument/2006/relationships/image" Target="../media/image9.jpg"/><Relationship Id="rId16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0558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872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3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05580%26v_flag%3d0%0d%0a" TargetMode="External"/><Relationship Id="rId1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gif"/><Relationship Id="rId13" Type="http://schemas.openxmlformats.org/officeDocument/2006/relationships/hyperlink" Target="http://www.bizforms.co.kr/bms/check.asp?code=bs3217338750418&amp;go_url=http%3a%2f%2fpowerpoint.bizforms.co.kr%2fform_view%2fview.asp%3fnumber%3d186547%26v_flag%3d0%0d%0a" TargetMode="External"/><Relationship Id="rId18" Type="http://schemas.openxmlformats.org/officeDocument/2006/relationships/image" Target="../media/image26.gif"/><Relationship Id="rId3" Type="http://schemas.openxmlformats.org/officeDocument/2006/relationships/hyperlink" Target="http://www.bizforms.co.kr/bms/check.asp?code=bs3217338750418&amp;go_url=http%3a%2f%2fpowerpoint.bizforms.co.kr%2fform_view%2fview.asp%3fnumber%3d186586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583%26v_flag%3d0%0d%0a" TargetMode="External"/><Relationship Id="rId12" Type="http://schemas.openxmlformats.org/officeDocument/2006/relationships/image" Target="../media/image23.gif"/><Relationship Id="rId17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2" Type="http://schemas.openxmlformats.org/officeDocument/2006/relationships/image" Target="../media/image18.jpg"/><Relationship Id="rId16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gif"/><Relationship Id="rId11" Type="http://schemas.openxmlformats.org/officeDocument/2006/relationships/hyperlink" Target="http://www.bizforms.co.kr/bms/check.asp?code=bs3217338750418&amp;go_url=http%3a%2f%2fpowerpoint.bizforms.co.kr%2fform_view%2fview.asp%3fnumber%3d186541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585%26v_flag%3d0%0d%0a" TargetMode="External"/><Relationship Id="rId15" Type="http://schemas.openxmlformats.org/officeDocument/2006/relationships/hyperlink" Target="http://www.bizforms.co.kr/bms/check.asp?code=bs3217338750418&amp;go_url=http%3a%2f%2fpowerpoint.bizforms.co.kr%2fpackage%2fview.asp%3fnumber%3d112484%26v_flag%3d0%0d%0a" TargetMode="External"/><Relationship Id="rId10" Type="http://schemas.openxmlformats.org/officeDocument/2006/relationships/image" Target="../media/image22.gif"/><Relationship Id="rId4" Type="http://schemas.openxmlformats.org/officeDocument/2006/relationships/image" Target="../media/image19.gif"/><Relationship Id="rId9" Type="http://schemas.openxmlformats.org/officeDocument/2006/relationships/hyperlink" Target="http://www.bizforms.co.kr/bms/check.asp?code=bs3217338750418&amp;go_url=http%3a%2f%2fpowerpoint.bizforms.co.kr%2fform_view%2fview.asp%3fnumber%3d186825%26v_flag%3d0%0d%0a" TargetMode="External"/><Relationship Id="rId14" Type="http://schemas.openxmlformats.org/officeDocument/2006/relationships/image" Target="../media/image2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D8C5E7D7-BDEC-4B04-B46B-D4D921824BBD}"/>
              </a:ext>
            </a:extLst>
          </p:cNvPr>
          <p:cNvSpPr/>
          <p:nvPr/>
        </p:nvSpPr>
        <p:spPr>
          <a:xfrm>
            <a:off x="0" y="0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9" name="그림 8">
            <a:hlinkClick r:id="rId3"/>
            <a:extLst>
              <a:ext uri="{FF2B5EF4-FFF2-40B4-BE49-F238E27FC236}">
                <a16:creationId xmlns:a16="http://schemas.microsoft.com/office/drawing/2014/main" id="{0716506A-C3C2-4BBA-85CD-960909398B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" y="1009618"/>
            <a:ext cx="3838877" cy="2714219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627710" y="4851037"/>
            <a:ext cx="23855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PPT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실제샘플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제안서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19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http://www.bizforms.co.kr/bms/check.asp?code=bs3217338750418&amp;go_url=http%3a%2f%2fpowerpoint.bizforms.co.kr%2fform_view%2fview.asp%3fnumber%3d186248%26v_flag%3d0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627710" y="4395823"/>
            <a:ext cx="4371710" cy="369332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b="1" dirty="0">
                <a:solidFill>
                  <a:schemeClr val="bg1"/>
                </a:solidFill>
                <a:latin typeface="+mn-ea"/>
              </a:rPr>
              <a:t>정수필터 샤워기 제품 제안서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b="1" dirty="0">
                <a:solidFill>
                  <a:schemeClr val="bg1"/>
                </a:solidFill>
                <a:latin typeface="+mn-ea"/>
              </a:rPr>
              <a:t>욕실자재</a:t>
            </a:r>
            <a:r>
              <a:rPr lang="en-US" altLang="ko-KR" b="1" dirty="0">
                <a:solidFill>
                  <a:schemeClr val="bg1"/>
                </a:solidFill>
                <a:latin typeface="+mn-ea"/>
              </a:rPr>
              <a:t>) 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D55371FA-BDCF-49D8-962C-0FF49EC4FD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464" y="-1"/>
            <a:ext cx="559834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91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A257772-BE8D-407D-BE67-23DC4B5FCB87}"/>
              </a:ext>
            </a:extLst>
          </p:cNvPr>
          <p:cNvSpPr txBox="1"/>
          <p:nvPr/>
        </p:nvSpPr>
        <p:spPr>
          <a:xfrm>
            <a:off x="5391150" y="4822581"/>
            <a:ext cx="35147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2800" b="1" spc="-150">
                <a:solidFill>
                  <a:srgbClr val="011F5D"/>
                </a:solidFill>
                <a:latin typeface="+mn-ea"/>
              </a:rPr>
              <a:t>제품소개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E15432-5DFA-437A-A314-256B98FD5815}"/>
              </a:ext>
            </a:extLst>
          </p:cNvPr>
          <p:cNvSpPr txBox="1"/>
          <p:nvPr/>
        </p:nvSpPr>
        <p:spPr>
          <a:xfrm>
            <a:off x="6484425" y="2771515"/>
            <a:ext cx="3041217" cy="156966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600">
                <a:solidFill>
                  <a:schemeClr val="bg1"/>
                </a:solidFill>
                <a:latin typeface="+mn-ea"/>
              </a:rPr>
              <a:t>           왜 비즈폼 제품인가 </a:t>
            </a:r>
            <a:r>
              <a:rPr lang="en-US" altLang="ko-KR" sz="1600">
                <a:solidFill>
                  <a:schemeClr val="bg1"/>
                </a:solidFill>
                <a:latin typeface="+mn-ea"/>
              </a:rPr>
              <a:t>Ⅰ</a:t>
            </a:r>
          </a:p>
          <a:p>
            <a:pPr>
              <a:lnSpc>
                <a:spcPct val="150000"/>
              </a:lnSpc>
            </a:pPr>
            <a:r>
              <a:rPr lang="en-US" altLang="ko-KR" sz="1600">
                <a:solidFill>
                  <a:schemeClr val="bg1"/>
                </a:solidFill>
                <a:latin typeface="+mn-ea"/>
              </a:rPr>
              <a:t>       </a:t>
            </a:r>
            <a:r>
              <a:rPr lang="ko-KR" altLang="en-US" sz="1600">
                <a:solidFill>
                  <a:schemeClr val="bg1"/>
                </a:solidFill>
                <a:latin typeface="+mn-ea"/>
              </a:rPr>
              <a:t>왜 비즈폼 제품인가 </a:t>
            </a:r>
            <a:r>
              <a:rPr lang="en-US" altLang="ko-KR" sz="1600">
                <a:solidFill>
                  <a:schemeClr val="bg1"/>
                </a:solidFill>
                <a:latin typeface="+mn-ea"/>
              </a:rPr>
              <a:t>Ⅱ</a:t>
            </a:r>
          </a:p>
          <a:p>
            <a:pPr>
              <a:lnSpc>
                <a:spcPct val="150000"/>
              </a:lnSpc>
            </a:pPr>
            <a:r>
              <a:rPr lang="en-US" altLang="ko-KR" sz="1600">
                <a:solidFill>
                  <a:schemeClr val="bg1"/>
                </a:solidFill>
                <a:latin typeface="+mn-ea"/>
              </a:rPr>
              <a:t>    </a:t>
            </a:r>
            <a:r>
              <a:rPr lang="ko-KR" altLang="en-US" sz="1600">
                <a:solidFill>
                  <a:schemeClr val="bg1"/>
                </a:solidFill>
                <a:latin typeface="+mn-ea"/>
              </a:rPr>
              <a:t>비즈폼 제품소개</a:t>
            </a:r>
          </a:p>
          <a:p>
            <a:pPr>
              <a:lnSpc>
                <a:spcPct val="150000"/>
              </a:lnSpc>
            </a:pPr>
            <a:r>
              <a:rPr lang="ko-KR" altLang="en-US" sz="1600">
                <a:solidFill>
                  <a:schemeClr val="bg1"/>
                </a:solidFill>
                <a:latin typeface="+mn-ea"/>
              </a:rPr>
              <a:t>비즈폼 제품기대 효과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D071521-AA37-4307-BA40-64DE02D55650}"/>
              </a:ext>
            </a:extLst>
          </p:cNvPr>
          <p:cNvSpPr txBox="1"/>
          <p:nvPr/>
        </p:nvSpPr>
        <p:spPr>
          <a:xfrm>
            <a:off x="8155783" y="6653323"/>
            <a:ext cx="2114548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050" b="1">
                <a:solidFill>
                  <a:srgbClr val="011F5D"/>
                </a:solidFill>
                <a:latin typeface="+mn-ea"/>
              </a:rPr>
              <a:t>Bizforms</a:t>
            </a:r>
            <a:r>
              <a:rPr lang="en-US" altLang="ko-KR" sz="1050">
                <a:solidFill>
                  <a:srgbClr val="011F5D"/>
                </a:solidFill>
                <a:latin typeface="+mn-ea"/>
              </a:rPr>
              <a:t>   www.bizforms.co.kr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ED22D21-7A07-41B6-AAD0-DD9CB277E029}"/>
              </a:ext>
            </a:extLst>
          </p:cNvPr>
          <p:cNvSpPr txBox="1"/>
          <p:nvPr/>
        </p:nvSpPr>
        <p:spPr>
          <a:xfrm>
            <a:off x="540540" y="576977"/>
            <a:ext cx="408926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>
                <a:solidFill>
                  <a:schemeClr val="bg1"/>
                </a:solidFill>
                <a:latin typeface="+mn-ea"/>
              </a:rPr>
              <a:t>21set presentation for company business plan</a:t>
            </a:r>
          </a:p>
          <a:p>
            <a:r>
              <a:rPr lang="en-US" altLang="ko-KR" sz="1050">
                <a:solidFill>
                  <a:schemeClr val="bg1"/>
                </a:solidFill>
                <a:latin typeface="+mn-ea"/>
              </a:rPr>
              <a:t>Powerpoint is a complete presentation graphics package</a:t>
            </a:r>
          </a:p>
        </p:txBody>
      </p:sp>
    </p:spTree>
    <p:extLst>
      <p:ext uri="{BB962C8B-B14F-4D97-AF65-F5344CB8AC3E}">
        <p14:creationId xmlns:p14="http://schemas.microsoft.com/office/powerpoint/2010/main" val="1996222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>
            <a:extLst>
              <a:ext uri="{FF2B5EF4-FFF2-40B4-BE49-F238E27FC236}">
                <a16:creationId xmlns:a16="http://schemas.microsoft.com/office/drawing/2014/main" id="{88FF0006-7A19-4950-A504-C39522EA6D0B}"/>
              </a:ext>
            </a:extLst>
          </p:cNvPr>
          <p:cNvSpPr/>
          <p:nvPr/>
        </p:nvSpPr>
        <p:spPr>
          <a:xfrm>
            <a:off x="1662545" y="5353051"/>
            <a:ext cx="3029528" cy="14333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2E7665-7C25-4853-BD08-EA6DCBF12E2C}"/>
              </a:ext>
            </a:extLst>
          </p:cNvPr>
          <p:cNvSpPr txBox="1"/>
          <p:nvPr/>
        </p:nvSpPr>
        <p:spPr>
          <a:xfrm>
            <a:off x="4487338" y="289682"/>
            <a:ext cx="1717137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경쟁사 분석</a:t>
            </a:r>
          </a:p>
        </p:txBody>
      </p:sp>
      <p:sp>
        <p:nvSpPr>
          <p:cNvPr id="8" name="Rectangle 19">
            <a:extLst>
              <a:ext uri="{FF2B5EF4-FFF2-40B4-BE49-F238E27FC236}">
                <a16:creationId xmlns:a16="http://schemas.microsoft.com/office/drawing/2014/main" id="{260ADDBF-AEE3-4A28-8D17-639561BD3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8570" y="4770690"/>
            <a:ext cx="2497479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국내 총시장 규모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2,993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천가구 * 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15,500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원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=464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억</a:t>
            </a:r>
          </a:p>
        </p:txBody>
      </p:sp>
      <p:graphicFrame>
        <p:nvGraphicFramePr>
          <p:cNvPr id="15" name="Object 5">
            <a:extLst>
              <a:ext uri="{FF2B5EF4-FFF2-40B4-BE49-F238E27FC236}">
                <a16:creationId xmlns:a16="http://schemas.microsoft.com/office/drawing/2014/main" id="{AB679E72-79C3-475F-BFD7-572E1FBCB6C1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857734" y="1565149"/>
          <a:ext cx="3590924" cy="2977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Object 5">
            <a:extLst>
              <a:ext uri="{FF2B5EF4-FFF2-40B4-BE49-F238E27FC236}">
                <a16:creationId xmlns:a16="http://schemas.microsoft.com/office/drawing/2014/main" id="{9B95C247-12A3-44AD-945F-7451C3CCF1F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243155" y="1565149"/>
          <a:ext cx="3590924" cy="2977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9" name="Rectangle 19">
            <a:extLst>
              <a:ext uri="{FF2B5EF4-FFF2-40B4-BE49-F238E27FC236}">
                <a16:creationId xmlns:a16="http://schemas.microsoft.com/office/drawing/2014/main" id="{A696A7D8-C346-4630-A4C0-9C4BE3793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9828" y="5531140"/>
            <a:ext cx="24349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신생아 시장규모   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: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529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천가구 *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15,500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원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=82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억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>
              <a:solidFill>
                <a:srgbClr val="000000"/>
              </a:solidFill>
              <a:latin typeface="맑은 고딕" pitchFamily="50" charset="-127"/>
              <a:cs typeface="굴림" pitchFamily="50" charset="-127"/>
            </a:endParaRP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1-5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세  시장규모   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: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2,464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천가구 *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15,500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원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=382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억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2F0C1915-7408-4F67-AD75-6195416000EB}"/>
              </a:ext>
            </a:extLst>
          </p:cNvPr>
          <p:cNvSpPr/>
          <p:nvPr/>
        </p:nvSpPr>
        <p:spPr>
          <a:xfrm>
            <a:off x="6265765" y="5353051"/>
            <a:ext cx="3029528" cy="143339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Rectangle 19">
            <a:extLst>
              <a:ext uri="{FF2B5EF4-FFF2-40B4-BE49-F238E27FC236}">
                <a16:creationId xmlns:a16="http://schemas.microsoft.com/office/drawing/2014/main" id="{045A9BD7-2808-4A67-BFD6-1F502FE3F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1790" y="4770690"/>
            <a:ext cx="2611292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해외시장 규모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23,377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천가구*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12,000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원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=2,805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억</a:t>
            </a:r>
          </a:p>
        </p:txBody>
      </p:sp>
      <p:sp>
        <p:nvSpPr>
          <p:cNvPr id="23" name="Rectangle 19">
            <a:extLst>
              <a:ext uri="{FF2B5EF4-FFF2-40B4-BE49-F238E27FC236}">
                <a16:creationId xmlns:a16="http://schemas.microsoft.com/office/drawing/2014/main" id="{83BEFBB7-A129-46FF-B143-30E7E1565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3048" y="5531140"/>
            <a:ext cx="1821011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기타 시장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endParaRPr kumimoji="1" lang="ko-KR" altLang="en-US" sz="1400">
              <a:solidFill>
                <a:srgbClr val="000000"/>
              </a:solidFill>
              <a:latin typeface="맑은 고딕" pitchFamily="50" charset="-127"/>
              <a:cs typeface="굴림" pitchFamily="50" charset="-127"/>
            </a:endParaRP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중동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,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동남아 지역 국가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,</a:t>
            </a:r>
          </a:p>
          <a:p>
            <a:pPr defTabSz="914217"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중국</a:t>
            </a:r>
            <a:r>
              <a:rPr kumimoji="1" lang="en-US" altLang="ko-KR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,</a:t>
            </a:r>
            <a:r>
              <a:rPr kumimoji="1" lang="ko-KR" altLang="en-US" sz="1400">
                <a:solidFill>
                  <a:srgbClr val="000000"/>
                </a:solidFill>
                <a:latin typeface="맑은 고딕" pitchFamily="50" charset="-127"/>
                <a:cs typeface="굴림" pitchFamily="50" charset="-127"/>
              </a:rPr>
              <a:t>인도 지역 </a:t>
            </a:r>
          </a:p>
        </p:txBody>
      </p:sp>
    </p:spTree>
    <p:extLst>
      <p:ext uri="{BB962C8B-B14F-4D97-AF65-F5344CB8AC3E}">
        <p14:creationId xmlns:p14="http://schemas.microsoft.com/office/powerpoint/2010/main" val="222389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346673" y="6641916"/>
            <a:ext cx="115414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00" dirty="0">
                <a:solidFill>
                  <a:schemeClr val="bg1">
                    <a:lumMod val="65000"/>
                  </a:schemeClr>
                </a:solidFill>
              </a:rPr>
              <a:t>http://www.bizforms.co.kr/bms/check.asp?code=bs3217338750418&amp;go_url=http%3a%2f%2fpowerpoint.bizforms.co.kr%2fpackage%2fview.asp%3fnumber%3d112506%26v_flag%3d0</a:t>
            </a:r>
            <a:r>
              <a:rPr lang="en-US" altLang="ko-KR" sz="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ko-KR" sz="2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4CA9DE30-7B94-4819-BDE9-AB37B9116EF5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>
            <a:hlinkClick r:id="rId3"/>
            <a:extLst>
              <a:ext uri="{FF2B5EF4-FFF2-40B4-BE49-F238E27FC236}">
                <a16:creationId xmlns:a16="http://schemas.microsoft.com/office/drawing/2014/main" id="{BC3ABAB4-0615-456F-86EA-FBE02ABB5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>
            <a:hlinkClick r:id="rId5"/>
            <a:extLst>
              <a:ext uri="{FF2B5EF4-FFF2-40B4-BE49-F238E27FC236}">
                <a16:creationId xmlns:a16="http://schemas.microsoft.com/office/drawing/2014/main" id="{E778F79B-2216-4B72-B389-D0DC939B3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>
            <a:hlinkClick r:id="rId7"/>
            <a:extLst>
              <a:ext uri="{FF2B5EF4-FFF2-40B4-BE49-F238E27FC236}">
                <a16:creationId xmlns:a16="http://schemas.microsoft.com/office/drawing/2014/main" id="{97A6EC8E-2F51-4008-8DB6-3CA137927D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>
            <a:hlinkClick r:id="rId9"/>
            <a:extLst>
              <a:ext uri="{FF2B5EF4-FFF2-40B4-BE49-F238E27FC236}">
                <a16:creationId xmlns:a16="http://schemas.microsoft.com/office/drawing/2014/main" id="{B7CB3504-17FA-4FBE-A7C8-30E8A98F5E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">
            <a:hlinkClick r:id="rId11"/>
            <a:extLst>
              <a:ext uri="{FF2B5EF4-FFF2-40B4-BE49-F238E27FC236}">
                <a16:creationId xmlns:a16="http://schemas.microsoft.com/office/drawing/2014/main" id="{8AE11649-53DF-4C79-87F1-75D528709C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>
            <a:hlinkClick r:id="rId13"/>
            <a:extLst>
              <a:ext uri="{FF2B5EF4-FFF2-40B4-BE49-F238E27FC236}">
                <a16:creationId xmlns:a16="http://schemas.microsoft.com/office/drawing/2014/main" id="{5FF682DD-1F5E-413E-B345-192E53336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>
            <a:hlinkClick r:id="rId15"/>
            <a:extLst>
              <a:ext uri="{FF2B5EF4-FFF2-40B4-BE49-F238E27FC236}">
                <a16:creationId xmlns:a16="http://schemas.microsoft.com/office/drawing/2014/main" id="{CC9A866B-7EB2-40B6-ADD2-762D6DE738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hlinkClick r:id="rId17"/>
            <a:extLst>
              <a:ext uri="{FF2B5EF4-FFF2-40B4-BE49-F238E27FC236}">
                <a16:creationId xmlns:a16="http://schemas.microsoft.com/office/drawing/2014/main" id="{EFF9D8BB-3079-4CC3-BBE3-8741D32E5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4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직사각형 29">
            <a:hlinkClick r:id="rId5"/>
            <a:extLst>
              <a:ext uri="{FF2B5EF4-FFF2-40B4-BE49-F238E27FC236}">
                <a16:creationId xmlns:a16="http://schemas.microsoft.com/office/drawing/2014/main" id="{052DB91C-7396-4614-8030-924FB6A4EBDE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1" name="직사각형 30">
            <a:hlinkClick r:id="rId3"/>
            <a:extLst>
              <a:ext uri="{FF2B5EF4-FFF2-40B4-BE49-F238E27FC236}">
                <a16:creationId xmlns:a16="http://schemas.microsoft.com/office/drawing/2014/main" id="{71259729-A681-420E-845F-9663CEC40732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2" name="직사각형 31">
            <a:hlinkClick r:id="rId7"/>
            <a:extLst>
              <a:ext uri="{FF2B5EF4-FFF2-40B4-BE49-F238E27FC236}">
                <a16:creationId xmlns:a16="http://schemas.microsoft.com/office/drawing/2014/main" id="{50827D64-A949-48A0-95B7-329982099B62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3" name="직사각형 32">
            <a:hlinkClick r:id="rId13"/>
            <a:extLst>
              <a:ext uri="{FF2B5EF4-FFF2-40B4-BE49-F238E27FC236}">
                <a16:creationId xmlns:a16="http://schemas.microsoft.com/office/drawing/2014/main" id="{5886F1D9-087C-43FF-86A6-1EC9BC6A392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4" name="직사각형 33">
            <a:hlinkClick r:id="rId11"/>
            <a:extLst>
              <a:ext uri="{FF2B5EF4-FFF2-40B4-BE49-F238E27FC236}">
                <a16:creationId xmlns:a16="http://schemas.microsoft.com/office/drawing/2014/main" id="{62998E5E-6D30-41A8-BA6A-85CBC3B95506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5" name="직사각형 34">
            <a:hlinkClick r:id="rId9"/>
            <a:extLst>
              <a:ext uri="{FF2B5EF4-FFF2-40B4-BE49-F238E27FC236}">
                <a16:creationId xmlns:a16="http://schemas.microsoft.com/office/drawing/2014/main" id="{472E7FC5-7E52-4670-ADCC-844DD951B5A0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6" name="직사각형 35">
            <a:hlinkClick r:id="rId15"/>
            <a:extLst>
              <a:ext uri="{FF2B5EF4-FFF2-40B4-BE49-F238E27FC236}">
                <a16:creationId xmlns:a16="http://schemas.microsoft.com/office/drawing/2014/main" id="{C88D8FE6-96E1-452A-BDA7-2D3DA8F70BF9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7" name="직사각형 36">
            <a:hlinkClick r:id="rId17"/>
            <a:extLst>
              <a:ext uri="{FF2B5EF4-FFF2-40B4-BE49-F238E27FC236}">
                <a16:creationId xmlns:a16="http://schemas.microsoft.com/office/drawing/2014/main" id="{FE20C51F-C655-4E94-9FA6-0C7FA6038D85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FE9296D2-6B1E-4EE8-8D8B-71BA52FE88D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4"/>
                </a:solidFill>
                <a:latin typeface="+mn-ea"/>
              </a:rPr>
              <a:t>제안서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FADCB00D-9E2E-49C2-A52A-F56701E82B1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E0F4569-1C29-4B60-8DBA-EEB17F299850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372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>
            <a:hlinkClick r:id="rId3"/>
            <a:extLst>
              <a:ext uri="{FF2B5EF4-FFF2-40B4-BE49-F238E27FC236}">
                <a16:creationId xmlns:a16="http://schemas.microsoft.com/office/drawing/2014/main" id="{FAAEE7DA-A1C5-43C2-B96A-52348AA86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>
            <a:hlinkClick r:id="rId5"/>
            <a:extLst>
              <a:ext uri="{FF2B5EF4-FFF2-40B4-BE49-F238E27FC236}">
                <a16:creationId xmlns:a16="http://schemas.microsoft.com/office/drawing/2014/main" id="{5DFCFF1E-A385-4657-994A-BFCD491623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9">
            <a:hlinkClick r:id="rId7"/>
            <a:extLst>
              <a:ext uri="{FF2B5EF4-FFF2-40B4-BE49-F238E27FC236}">
                <a16:creationId xmlns:a16="http://schemas.microsoft.com/office/drawing/2014/main" id="{8F88EC36-65F5-4FCE-8BC7-7BA844BC79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>
            <a:hlinkClick r:id="rId9"/>
            <a:extLst>
              <a:ext uri="{FF2B5EF4-FFF2-40B4-BE49-F238E27FC236}">
                <a16:creationId xmlns:a16="http://schemas.microsoft.com/office/drawing/2014/main" id="{E8A74B79-53F7-4790-BA11-5B4E714812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">
            <a:hlinkClick r:id="rId11"/>
            <a:extLst>
              <a:ext uri="{FF2B5EF4-FFF2-40B4-BE49-F238E27FC236}">
                <a16:creationId xmlns:a16="http://schemas.microsoft.com/office/drawing/2014/main" id="{05BE3EAD-249A-4DCA-9F53-C8166DC978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8">
            <a:hlinkClick r:id="rId13"/>
            <a:extLst>
              <a:ext uri="{FF2B5EF4-FFF2-40B4-BE49-F238E27FC236}">
                <a16:creationId xmlns:a16="http://schemas.microsoft.com/office/drawing/2014/main" id="{6C968EBB-F5C7-43AB-A248-3E2238016D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>
            <a:hlinkClick r:id="rId15"/>
            <a:extLst>
              <a:ext uri="{FF2B5EF4-FFF2-40B4-BE49-F238E27FC236}">
                <a16:creationId xmlns:a16="http://schemas.microsoft.com/office/drawing/2014/main" id="{1BB6DC8E-D94C-4857-89CA-5254F5ED2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708" y="4823083"/>
            <a:ext cx="193135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>
            <a:hlinkClick r:id="rId17"/>
            <a:extLst>
              <a:ext uri="{FF2B5EF4-FFF2-40B4-BE49-F238E27FC236}">
                <a16:creationId xmlns:a16="http://schemas.microsoft.com/office/drawing/2014/main" id="{50961DE8-D521-4B78-8B1E-7E48DA699B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직사각형 29">
            <a:hlinkClick r:id="rId5"/>
            <a:extLst>
              <a:ext uri="{FF2B5EF4-FFF2-40B4-BE49-F238E27FC236}">
                <a16:creationId xmlns:a16="http://schemas.microsoft.com/office/drawing/2014/main" id="{8F4C8A53-03A5-43E9-A7FA-E682C3379260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1" name="직사각형 30">
            <a:hlinkClick r:id="rId3"/>
            <a:extLst>
              <a:ext uri="{FF2B5EF4-FFF2-40B4-BE49-F238E27FC236}">
                <a16:creationId xmlns:a16="http://schemas.microsoft.com/office/drawing/2014/main" id="{7A12F53C-8596-4AEC-ADF2-15525C3C2082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2" name="직사각형 31">
            <a:hlinkClick r:id="rId7"/>
            <a:extLst>
              <a:ext uri="{FF2B5EF4-FFF2-40B4-BE49-F238E27FC236}">
                <a16:creationId xmlns:a16="http://schemas.microsoft.com/office/drawing/2014/main" id="{89F66B4A-026D-4081-BDD0-5F44ACF863D7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3" name="직사각형 32">
            <a:hlinkClick r:id="rId13"/>
            <a:extLst>
              <a:ext uri="{FF2B5EF4-FFF2-40B4-BE49-F238E27FC236}">
                <a16:creationId xmlns:a16="http://schemas.microsoft.com/office/drawing/2014/main" id="{27FE604C-4F67-4B1A-85FE-F708A3717629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4" name="직사각형 33">
            <a:hlinkClick r:id="rId11"/>
            <a:extLst>
              <a:ext uri="{FF2B5EF4-FFF2-40B4-BE49-F238E27FC236}">
                <a16:creationId xmlns:a16="http://schemas.microsoft.com/office/drawing/2014/main" id="{007D3C68-CA35-47F0-BBE1-562F82F73E5E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5" name="직사각형 34">
            <a:hlinkClick r:id="rId9"/>
            <a:extLst>
              <a:ext uri="{FF2B5EF4-FFF2-40B4-BE49-F238E27FC236}">
                <a16:creationId xmlns:a16="http://schemas.microsoft.com/office/drawing/2014/main" id="{588771EB-5B94-4F4D-AF66-2223D514875D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6" name="직사각형 35">
            <a:hlinkClick r:id="rId15"/>
            <a:extLst>
              <a:ext uri="{FF2B5EF4-FFF2-40B4-BE49-F238E27FC236}">
                <a16:creationId xmlns:a16="http://schemas.microsoft.com/office/drawing/2014/main" id="{16020805-A998-4A3D-A838-8BAFA87104EE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7" name="직사각형 36">
            <a:hlinkClick r:id="rId17"/>
            <a:extLst>
              <a:ext uri="{FF2B5EF4-FFF2-40B4-BE49-F238E27FC236}">
                <a16:creationId xmlns:a16="http://schemas.microsoft.com/office/drawing/2014/main" id="{567175AF-F7B2-4C0D-A108-311F1AE5B673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78D61D63-8061-44F3-957D-B77AEF0A40A8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D7E4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1AC2617C-7BCC-4391-85A1-FBF8B63C7C21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65ACA543-EAA7-4194-8A2D-1C21E4D491C1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709957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510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4198</TotalTime>
  <Words>282</Words>
  <Application>Microsoft Office PowerPoint</Application>
  <PresentationFormat>사용자 지정</PresentationFormat>
  <Paragraphs>53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서비스제안서</dc:title>
  <dc:creator>㈜비즈폼</dc:creator>
  <dc:description>무단 복제 배포시 법적 불이익을 받을 수 있습니다.</dc:description>
  <cp:lastModifiedBy>Windows 사용자</cp:lastModifiedBy>
  <cp:revision>330</cp:revision>
  <dcterms:created xsi:type="dcterms:W3CDTF">2018-03-21T07:48:47Z</dcterms:created>
  <dcterms:modified xsi:type="dcterms:W3CDTF">2019-04-25T05:32:51Z</dcterms:modified>
  <cp:category>본 문서의 저작권은 비즈폼에 있습니다.</cp:category>
</cp:coreProperties>
</file>