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1" r:id="rId2"/>
    <p:sldId id="261" r:id="rId3"/>
    <p:sldId id="267" r:id="rId4"/>
    <p:sldId id="305" r:id="rId5"/>
    <p:sldId id="307" r:id="rId6"/>
    <p:sldId id="308" r:id="rId7"/>
    <p:sldId id="310" r:id="rId8"/>
    <p:sldId id="313" r:id="rId9"/>
    <p:sldId id="283" r:id="rId10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368" userDrawn="1">
          <p15:clr>
            <a:srgbClr val="A4A3A4"/>
          </p15:clr>
        </p15:guide>
        <p15:guide id="5" orient="horz" pos="238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비즈폼친구4" initials="비" lastIdx="1" clrIdx="0">
    <p:extLst>
      <p:ext uri="{19B8F6BF-5375-455C-9EA6-DF929625EA0E}">
        <p15:presenceInfo xmlns:p15="http://schemas.microsoft.com/office/powerpoint/2012/main" userId="비즈폼친구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7789"/>
    <a:srgbClr val="FF0F13"/>
    <a:srgbClr val="B8E2BD"/>
    <a:srgbClr val="8FD832"/>
    <a:srgbClr val="9715CF"/>
    <a:srgbClr val="A93E88"/>
    <a:srgbClr val="00D7E4"/>
    <a:srgbClr val="DA6E6E"/>
    <a:srgbClr val="34BC34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93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2496" y="804"/>
      </p:cViewPr>
      <p:guideLst>
        <p:guide pos="3368"/>
        <p:guide orient="horz" pos="23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54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360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4784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2350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410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8315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9566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664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747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3923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0947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2064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2860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1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1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hyperlink" Target="http://www.bizforms.co.kr/bms/check.asp?code=bs3217338750418&amp;go_url=http%3a%2f%2fpowerpoint.bizforms.co.kr%2fform_view%2fview.asp%3fnumber%3d185790%26v_flag%3d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13" Type="http://schemas.openxmlformats.org/officeDocument/2006/relationships/hyperlink" Target="http://www.bizforms.co.kr/bms/check.asp?code=bs3217338750418&amp;go_url=http%3a%2f%2fpowerpoint.bizforms.co.kr%2fform_view%2fview.asp%3fnumber%3d105860%26v_flag%3d0%0d%0a" TargetMode="External"/><Relationship Id="rId18" Type="http://schemas.openxmlformats.org/officeDocument/2006/relationships/image" Target="../media/image16.jpg"/><Relationship Id="rId3" Type="http://schemas.openxmlformats.org/officeDocument/2006/relationships/hyperlink" Target="http://www.bizforms.co.kr/bms/check.asp?code=bs3217338750418&amp;go_url=http%3a%2f%2fpowerpoint.bizforms.co.kr%2fform_view%2fview.asp%3fnumber%3d186613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05862%26v_flag%3d0%0d%0a" TargetMode="External"/><Relationship Id="rId12" Type="http://schemas.openxmlformats.org/officeDocument/2006/relationships/image" Target="../media/image13.gif"/><Relationship Id="rId17" Type="http://schemas.openxmlformats.org/officeDocument/2006/relationships/hyperlink" Target="http://www.bizforms.co.kr/bms/check.asp?code=bs3217338750418&amp;go_url=http%3a%2f%2fpowerpoint.bizforms.co.kr%2fpackage%2fview.asp%3fnumber%3d112502%26v_flag%3d0%0d%0a" TargetMode="External"/><Relationship Id="rId2" Type="http://schemas.openxmlformats.org/officeDocument/2006/relationships/image" Target="../media/image8.jpg"/><Relationship Id="rId16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11" Type="http://schemas.openxmlformats.org/officeDocument/2006/relationships/hyperlink" Target="http://www.bizforms.co.kr/bms/check.asp?code=bs3217338750418&amp;go_url=http%3a%2f%2fpowerpoint.bizforms.co.kr%2fform_view%2fview.asp%3fnumber%3d105583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05872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05573%26v_flag%3d0%0d%0a" TargetMode="External"/><Relationship Id="rId10" Type="http://schemas.openxmlformats.org/officeDocument/2006/relationships/image" Target="../media/image12.gif"/><Relationship Id="rId4" Type="http://schemas.openxmlformats.org/officeDocument/2006/relationships/image" Target="../media/image9.gif"/><Relationship Id="rId9" Type="http://schemas.openxmlformats.org/officeDocument/2006/relationships/hyperlink" Target="http://www.bizforms.co.kr/bms/check.asp?code=bs3217338750418&amp;go_url=http%3a%2f%2fpowerpoint.bizforms.co.kr%2fform_view%2fview.asp%3fnumber%3d105580%26v_flag%3d0%0d%0a" TargetMode="External"/><Relationship Id="rId1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13" Type="http://schemas.openxmlformats.org/officeDocument/2006/relationships/hyperlink" Target="http://www.bizforms.co.kr/bms/check.asp?code=bs3217338750418&amp;go_url=http%3a%2f%2fpowerpoint.bizforms.co.kr%2fform_view%2fview.asp%3fnumber%3d186502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535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504%26v_flag%3d0%0d%0a" TargetMode="External"/><Relationship Id="rId12" Type="http://schemas.openxmlformats.org/officeDocument/2006/relationships/image" Target="../media/image22.gif"/><Relationship Id="rId17" Type="http://schemas.openxmlformats.org/officeDocument/2006/relationships/image" Target="../media/image25.gif"/><Relationship Id="rId2" Type="http://schemas.openxmlformats.org/officeDocument/2006/relationships/image" Target="../media/image17.jpg"/><Relationship Id="rId16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gif"/><Relationship Id="rId11" Type="http://schemas.openxmlformats.org/officeDocument/2006/relationships/hyperlink" Target="http://www.bizforms.co.kr/bms/check.asp?code=bs3217338750418&amp;go_url=http%3a%2f%2fpowerpoint.bizforms.co.kr%2fform_view%2fview.asp%3fnumber%3d186479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574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85845%26v_flag%3d0%0d%0a" TargetMode="External"/><Relationship Id="rId10" Type="http://schemas.openxmlformats.org/officeDocument/2006/relationships/image" Target="../media/image21.gif"/><Relationship Id="rId4" Type="http://schemas.openxmlformats.org/officeDocument/2006/relationships/image" Target="../media/image18.gif"/><Relationship Id="rId9" Type="http://schemas.openxmlformats.org/officeDocument/2006/relationships/hyperlink" Target="http://www.bizforms.co.kr/bms/check.asp?code=bs3217338750418&amp;go_url=http%3a%2f%2fpowerpoint.bizforms.co.kr%2fform_view%2fview.asp%3fnumber%3d186478%26v_flag%3d0%0d%0a" TargetMode="External"/><Relationship Id="rId14" Type="http://schemas.openxmlformats.org/officeDocument/2006/relationships/image" Target="../media/image23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36F544C-4B6F-448A-88E2-5C2313D97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0638" y="7937"/>
            <a:ext cx="5591175" cy="7543800"/>
          </a:xfrm>
          <a:prstGeom prst="rect">
            <a:avLst/>
          </a:prstGeom>
        </p:spPr>
      </p:pic>
      <p:sp>
        <p:nvSpPr>
          <p:cNvPr id="30" name="직사각형 29">
            <a:extLst>
              <a:ext uri="{FF2B5EF4-FFF2-40B4-BE49-F238E27FC236}">
                <a16:creationId xmlns:a16="http://schemas.microsoft.com/office/drawing/2014/main" id="{D8C5E7D7-BDEC-4B04-B46B-D4D921824BBD}"/>
              </a:ext>
            </a:extLst>
          </p:cNvPr>
          <p:cNvSpPr/>
          <p:nvPr/>
        </p:nvSpPr>
        <p:spPr>
          <a:xfrm>
            <a:off x="0" y="0"/>
            <a:ext cx="5095875" cy="7559675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pic>
        <p:nvPicPr>
          <p:cNvPr id="9" name="그림 8">
            <a:hlinkClick r:id="rId4"/>
            <a:extLst>
              <a:ext uri="{FF2B5EF4-FFF2-40B4-BE49-F238E27FC236}">
                <a16:creationId xmlns:a16="http://schemas.microsoft.com/office/drawing/2014/main" id="{0716506A-C3C2-4BBA-85CD-960909398B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57" y="1009618"/>
            <a:ext cx="3618958" cy="2714219"/>
          </a:xfrm>
          <a:prstGeom prst="rect">
            <a:avLst/>
          </a:prstGeom>
        </p:spPr>
      </p:pic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627710" y="4851037"/>
            <a:ext cx="2385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파워포인트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PPT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실제샘플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제안서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25 page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4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621937" y="5580273"/>
            <a:ext cx="3852000" cy="385862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627710" y="6071949"/>
            <a:ext cx="3835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http://www.bizforms.co.kr/bms/check.asp?code=bs3217338750418&amp;go_url=http%3a%2f%2fpowerpoint.bizforms.co.kr%2fform_view%2fview.asp%3fnumber%3d185790%26v_flag%3d0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627710" y="4426600"/>
            <a:ext cx="4326826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영업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마케팅 표준제안서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_2 (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제안서 작성방법 포함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) 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627710" y="4001086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33911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그림 4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그룹 34"/>
          <p:cNvGrpSpPr/>
          <p:nvPr/>
        </p:nvGrpSpPr>
        <p:grpSpPr>
          <a:xfrm>
            <a:off x="3245996" y="2749719"/>
            <a:ext cx="4248817" cy="2268395"/>
            <a:chOff x="2667000" y="2239516"/>
            <a:chExt cx="3854450" cy="2057847"/>
          </a:xfrm>
        </p:grpSpPr>
        <p:cxnSp>
          <p:nvCxnSpPr>
            <p:cNvPr id="5" name="직선 연결선 4"/>
            <p:cNvCxnSpPr/>
            <p:nvPr/>
          </p:nvCxnSpPr>
          <p:spPr bwMode="auto">
            <a:xfrm flipV="1">
              <a:off x="2667000" y="2493963"/>
              <a:ext cx="392832" cy="703262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" name="직선 연결선 7"/>
            <p:cNvCxnSpPr>
              <a:stCxn id="6157" idx="3"/>
            </p:cNvCxnSpPr>
            <p:nvPr/>
          </p:nvCxnSpPr>
          <p:spPr bwMode="auto">
            <a:xfrm>
              <a:off x="3708062" y="2239516"/>
              <a:ext cx="359883" cy="654682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" name="직선 연결선 9"/>
            <p:cNvCxnSpPr/>
            <p:nvPr/>
          </p:nvCxnSpPr>
          <p:spPr bwMode="auto">
            <a:xfrm flipV="1">
              <a:off x="3563888" y="3313113"/>
              <a:ext cx="390575" cy="358775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" name="직선 연결선 11"/>
            <p:cNvCxnSpPr/>
            <p:nvPr/>
          </p:nvCxnSpPr>
          <p:spPr bwMode="auto">
            <a:xfrm flipV="1">
              <a:off x="4860032" y="2564904"/>
              <a:ext cx="432048" cy="144016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" name="직선 연결선 13"/>
            <p:cNvCxnSpPr/>
            <p:nvPr/>
          </p:nvCxnSpPr>
          <p:spPr bwMode="auto">
            <a:xfrm>
              <a:off x="4427984" y="3602038"/>
              <a:ext cx="0" cy="461962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" name="직선 연결선 15"/>
            <p:cNvCxnSpPr/>
            <p:nvPr/>
          </p:nvCxnSpPr>
          <p:spPr bwMode="auto">
            <a:xfrm>
              <a:off x="4994275" y="3313113"/>
              <a:ext cx="297805" cy="187895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" name="직선 연결선 17"/>
            <p:cNvCxnSpPr/>
            <p:nvPr/>
          </p:nvCxnSpPr>
          <p:spPr bwMode="auto">
            <a:xfrm>
              <a:off x="6265863" y="2639219"/>
              <a:ext cx="255587" cy="169069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" name="직선 연결선 19"/>
            <p:cNvCxnSpPr/>
            <p:nvPr/>
          </p:nvCxnSpPr>
          <p:spPr bwMode="auto">
            <a:xfrm>
              <a:off x="5724128" y="2944019"/>
              <a:ext cx="0" cy="324644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직선 연결선 21"/>
            <p:cNvCxnSpPr/>
            <p:nvPr/>
          </p:nvCxnSpPr>
          <p:spPr bwMode="auto">
            <a:xfrm flipV="1">
              <a:off x="6274594" y="3356992"/>
              <a:ext cx="246856" cy="212393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직선 연결선 33"/>
            <p:cNvCxnSpPr/>
            <p:nvPr/>
          </p:nvCxnSpPr>
          <p:spPr bwMode="auto">
            <a:xfrm flipV="1">
              <a:off x="4860032" y="4149080"/>
              <a:ext cx="285056" cy="148283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147" name="육각형 2"/>
          <p:cNvSpPr>
            <a:spLocks noChangeArrowheads="1"/>
          </p:cNvSpPr>
          <p:nvPr/>
        </p:nvSpPr>
        <p:spPr bwMode="auto">
          <a:xfrm>
            <a:off x="2432282" y="3621674"/>
            <a:ext cx="2204905" cy="1900418"/>
          </a:xfrm>
          <a:prstGeom prst="hexagon">
            <a:avLst>
              <a:gd name="adj" fmla="val 25004"/>
              <a:gd name="vf" fmla="val 115470"/>
            </a:avLst>
          </a:prstGeom>
          <a:solidFill>
            <a:srgbClr val="404040"/>
          </a:solidFill>
          <a:ln>
            <a:noFill/>
          </a:ln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endParaRPr lang="ko-KR" altLang="en-US" sz="1984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7" name="육각형 26"/>
          <p:cNvSpPr/>
          <p:nvPr/>
        </p:nvSpPr>
        <p:spPr bwMode="auto">
          <a:xfrm>
            <a:off x="3037756" y="2076490"/>
            <a:ext cx="1573182" cy="1356192"/>
          </a:xfrm>
          <a:prstGeom prst="hexagon">
            <a:avLst/>
          </a:prstGeom>
          <a:solidFill>
            <a:srgbClr val="F7CDED"/>
          </a:solidFill>
          <a:ln>
            <a:noFill/>
          </a:ln>
          <a:effectLst/>
        </p:spPr>
        <p:txBody>
          <a:bodyPr/>
          <a:lstStyle/>
          <a:p>
            <a:pPr algn="ctr" eaLnBrk="1" latinLnBrk="1" hangingPunct="1">
              <a:defRPr/>
            </a:pPr>
            <a:endParaRPr lang="ko-KR" altLang="en-US" sz="1984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육각형 27"/>
          <p:cNvSpPr/>
          <p:nvPr/>
        </p:nvSpPr>
        <p:spPr bwMode="auto">
          <a:xfrm>
            <a:off x="4386948" y="2844708"/>
            <a:ext cx="1669428" cy="1571432"/>
          </a:xfrm>
          <a:prstGeom prst="hexagon">
            <a:avLst/>
          </a:prstGeom>
          <a:solidFill>
            <a:srgbClr val="FAE0F4"/>
          </a:solidFill>
          <a:ln>
            <a:noFill/>
          </a:ln>
          <a:effectLst/>
        </p:spPr>
        <p:txBody>
          <a:bodyPr/>
          <a:lstStyle/>
          <a:p>
            <a:pPr algn="ctr" eaLnBrk="1" latinLnBrk="1" hangingPunct="1">
              <a:defRPr/>
            </a:pPr>
            <a:endParaRPr lang="ko-KR" altLang="en-US" sz="1984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9" name="육각형 28"/>
          <p:cNvSpPr/>
          <p:nvPr/>
        </p:nvSpPr>
        <p:spPr bwMode="auto">
          <a:xfrm>
            <a:off x="4472694" y="4624380"/>
            <a:ext cx="1504935" cy="1296695"/>
          </a:xfrm>
          <a:prstGeom prst="hexagon">
            <a:avLst/>
          </a:prstGeom>
          <a:solidFill>
            <a:srgbClr val="FAE0F4"/>
          </a:solidFill>
          <a:ln>
            <a:noFill/>
          </a:ln>
          <a:effectLst/>
        </p:spPr>
        <p:txBody>
          <a:bodyPr/>
          <a:lstStyle/>
          <a:p>
            <a:pPr algn="ctr" eaLnBrk="1" latinLnBrk="1" hangingPunct="1">
              <a:defRPr/>
            </a:pPr>
            <a:endParaRPr lang="ko-KR" altLang="en-US" sz="1984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0" name="육각형 29"/>
          <p:cNvSpPr/>
          <p:nvPr/>
        </p:nvSpPr>
        <p:spPr bwMode="auto">
          <a:xfrm>
            <a:off x="5804386" y="3805415"/>
            <a:ext cx="1625681" cy="1401690"/>
          </a:xfrm>
          <a:prstGeom prst="hexagon">
            <a:avLst/>
          </a:prstGeom>
          <a:solidFill>
            <a:srgbClr val="F7CDED"/>
          </a:solidFill>
          <a:ln>
            <a:noFill/>
          </a:ln>
          <a:effectLst/>
        </p:spPr>
        <p:txBody>
          <a:bodyPr/>
          <a:lstStyle/>
          <a:p>
            <a:pPr algn="ctr" eaLnBrk="1" latinLnBrk="1" hangingPunct="1">
              <a:defRPr/>
            </a:pPr>
            <a:endParaRPr lang="ko-KR" altLang="en-US" sz="1984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육각형 30"/>
          <p:cNvSpPr/>
          <p:nvPr/>
        </p:nvSpPr>
        <p:spPr bwMode="auto">
          <a:xfrm>
            <a:off x="5884883" y="2286481"/>
            <a:ext cx="1504935" cy="1298444"/>
          </a:xfrm>
          <a:prstGeom prst="hexagon">
            <a:avLst/>
          </a:prstGeom>
          <a:solidFill>
            <a:srgbClr val="F3BBE6"/>
          </a:solidFill>
          <a:ln>
            <a:noFill/>
          </a:ln>
          <a:effectLst/>
        </p:spPr>
        <p:txBody>
          <a:bodyPr/>
          <a:lstStyle/>
          <a:p>
            <a:pPr algn="ctr" eaLnBrk="1" latinLnBrk="1" hangingPunct="1">
              <a:defRPr/>
            </a:pPr>
            <a:endParaRPr lang="ko-KR" altLang="en-US" sz="1984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2" name="육각형 31"/>
          <p:cNvSpPr/>
          <p:nvPr/>
        </p:nvSpPr>
        <p:spPr bwMode="auto">
          <a:xfrm>
            <a:off x="7213076" y="3030200"/>
            <a:ext cx="1504935" cy="1298444"/>
          </a:xfrm>
          <a:prstGeom prst="hexagon">
            <a:avLst/>
          </a:prstGeom>
          <a:solidFill>
            <a:srgbClr val="FAE0F4"/>
          </a:solidFill>
          <a:ln>
            <a:noFill/>
          </a:ln>
          <a:effectLst/>
        </p:spPr>
        <p:txBody>
          <a:bodyPr/>
          <a:lstStyle/>
          <a:p>
            <a:pPr algn="ctr" eaLnBrk="1" latinLnBrk="1" hangingPunct="1">
              <a:defRPr/>
            </a:pPr>
            <a:endParaRPr lang="ko-KR" altLang="en-US" sz="1984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54" name="Text Box 20"/>
          <p:cNvSpPr txBox="1">
            <a:spLocks noChangeArrowheads="1"/>
          </p:cNvSpPr>
          <p:nvPr/>
        </p:nvSpPr>
        <p:spPr bwMode="auto">
          <a:xfrm>
            <a:off x="3028026" y="4215653"/>
            <a:ext cx="1013418" cy="70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r>
              <a:rPr lang="en-US" altLang="ko-KR" sz="1984" b="1" dirty="0">
                <a:solidFill>
                  <a:srgbClr val="F7CDE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INBEE</a:t>
            </a:r>
          </a:p>
          <a:p>
            <a:pPr algn="ctr" eaLnBrk="1" latinLnBrk="1" hangingPunct="1"/>
            <a:r>
              <a:rPr lang="en-US" altLang="ko-KR" sz="1984" b="1" dirty="0">
                <a:solidFill>
                  <a:srgbClr val="F7CDE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Beauty</a:t>
            </a:r>
            <a:endParaRPr lang="ko-KR" altLang="en-US" sz="1984" b="1" dirty="0">
              <a:solidFill>
                <a:srgbClr val="F7CDE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55" name="Text Box 9"/>
          <p:cNvSpPr txBox="1">
            <a:spLocks noChangeArrowheads="1"/>
          </p:cNvSpPr>
          <p:nvPr/>
        </p:nvSpPr>
        <p:spPr bwMode="auto">
          <a:xfrm>
            <a:off x="6060912" y="2681088"/>
            <a:ext cx="1152880" cy="4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r>
              <a:rPr lang="ko-KR" altLang="en-US" sz="1323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기초 화장품 </a:t>
            </a:r>
            <a:endParaRPr lang="en-US" altLang="ko-KR" sz="1323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eaLnBrk="1" latinLnBrk="1" hangingPunct="1"/>
            <a:r>
              <a:rPr lang="en-US" altLang="ko-KR" sz="1323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PURE</a:t>
            </a:r>
          </a:p>
        </p:txBody>
      </p:sp>
      <p:sp>
        <p:nvSpPr>
          <p:cNvPr id="6156" name="Text Box 11"/>
          <p:cNvSpPr txBox="1">
            <a:spLocks noChangeArrowheads="1"/>
          </p:cNvSpPr>
          <p:nvPr/>
        </p:nvSpPr>
        <p:spPr bwMode="auto">
          <a:xfrm>
            <a:off x="4674878" y="3376684"/>
            <a:ext cx="1093569" cy="4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r>
              <a:rPr lang="ko-KR" altLang="en-US" sz="1323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기능성 </a:t>
            </a:r>
            <a:endParaRPr lang="en-US" altLang="ko-KR" sz="1323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eaLnBrk="1" latinLnBrk="1" hangingPunct="1"/>
            <a:r>
              <a:rPr lang="ko-KR" altLang="en-US" sz="1323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화장품 개발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3255121" y="2499971"/>
            <a:ext cx="1138453" cy="4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r>
              <a:rPr lang="ko-KR" altLang="en-US" sz="1323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온</a:t>
            </a:r>
            <a:r>
              <a:rPr lang="en-US" altLang="ko-KR" sz="1323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1323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오프라인 </a:t>
            </a:r>
            <a:endParaRPr lang="en-US" altLang="ko-KR" sz="1323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eaLnBrk="1" latinLnBrk="1" hangingPunct="1"/>
            <a:r>
              <a:rPr lang="ko-KR" altLang="en-US" sz="1323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</a:t>
            </a:r>
          </a:p>
        </p:txBody>
      </p:sp>
      <p:sp>
        <p:nvSpPr>
          <p:cNvPr id="6158" name="Text Box 15"/>
          <p:cNvSpPr txBox="1">
            <a:spLocks noChangeArrowheads="1"/>
          </p:cNvSpPr>
          <p:nvPr/>
        </p:nvSpPr>
        <p:spPr bwMode="auto">
          <a:xfrm>
            <a:off x="4648722" y="5018113"/>
            <a:ext cx="1152880" cy="4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r>
              <a:rPr lang="ko-KR" altLang="en-US" sz="1323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색조 화장품 </a:t>
            </a:r>
            <a:endParaRPr lang="en-US" altLang="ko-KR" sz="1323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eaLnBrk="1" latinLnBrk="1" hangingPunct="1"/>
            <a:r>
              <a:rPr lang="en-US" altLang="ko-KR" sz="1323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BEBE</a:t>
            </a:r>
          </a:p>
        </p:txBody>
      </p:sp>
      <p:sp>
        <p:nvSpPr>
          <p:cNvPr id="6159" name="Text Box 17"/>
          <p:cNvSpPr txBox="1">
            <a:spLocks noChangeArrowheads="1"/>
          </p:cNvSpPr>
          <p:nvPr/>
        </p:nvSpPr>
        <p:spPr bwMode="auto">
          <a:xfrm>
            <a:off x="5947739" y="4251646"/>
            <a:ext cx="1337225" cy="4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r>
              <a:rPr lang="ko-KR" altLang="en-US" sz="1323" b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네일</a:t>
            </a:r>
            <a:r>
              <a:rPr lang="en-US" altLang="ko-KR" sz="1323" b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323" b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미용사업 </a:t>
            </a:r>
            <a:endParaRPr lang="en-US" altLang="ko-KR" sz="1323" b="1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eaLnBrk="1" latinLnBrk="1" hangingPunct="1"/>
            <a:r>
              <a:rPr lang="ko-KR" altLang="en-US" sz="1323" b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추진</a:t>
            </a:r>
          </a:p>
        </p:txBody>
      </p:sp>
      <p:sp>
        <p:nvSpPr>
          <p:cNvPr id="6160" name="Text Box 19"/>
          <p:cNvSpPr txBox="1">
            <a:spLocks noChangeArrowheads="1"/>
          </p:cNvSpPr>
          <p:nvPr/>
        </p:nvSpPr>
        <p:spPr bwMode="auto">
          <a:xfrm>
            <a:off x="7503718" y="3425682"/>
            <a:ext cx="923651" cy="4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r>
              <a:rPr lang="ko-KR" altLang="en-US" sz="1323" b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사회환원 </a:t>
            </a:r>
            <a:endParaRPr lang="en-US" altLang="ko-KR" sz="1323" b="1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eaLnBrk="1" latinLnBrk="1" hangingPunct="1"/>
            <a:r>
              <a:rPr lang="ko-KR" altLang="en-US" sz="1323" b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캠페인</a:t>
            </a:r>
          </a:p>
        </p:txBody>
      </p:sp>
      <p:sp>
        <p:nvSpPr>
          <p:cNvPr id="7" name="육각형 6"/>
          <p:cNvSpPr/>
          <p:nvPr/>
        </p:nvSpPr>
        <p:spPr bwMode="auto">
          <a:xfrm>
            <a:off x="7416068" y="4480887"/>
            <a:ext cx="841713" cy="724469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/>
          <a:lstStyle/>
          <a:p>
            <a:pPr algn="ctr" eaLnBrk="1" latinLnBrk="1" hangingPunct="1">
              <a:defRPr/>
            </a:pPr>
            <a:endParaRPr lang="ko-KR" altLang="en-US" sz="1984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8" name="육각형 37"/>
          <p:cNvSpPr/>
          <p:nvPr/>
        </p:nvSpPr>
        <p:spPr bwMode="auto">
          <a:xfrm>
            <a:off x="4591689" y="2083490"/>
            <a:ext cx="712219" cy="612474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/>
          <a:lstStyle/>
          <a:p>
            <a:pPr algn="ctr" eaLnBrk="1" latinLnBrk="1" hangingPunct="1">
              <a:defRPr/>
            </a:pPr>
            <a:endParaRPr lang="ko-KR" altLang="en-US" sz="1984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육각형 2"/>
          <p:cNvSpPr>
            <a:spLocks noChangeArrowheads="1"/>
          </p:cNvSpPr>
          <p:nvPr/>
        </p:nvSpPr>
        <p:spPr bwMode="auto">
          <a:xfrm>
            <a:off x="2482721" y="3665147"/>
            <a:ext cx="2104029" cy="1813472"/>
          </a:xfrm>
          <a:prstGeom prst="hexagon">
            <a:avLst>
              <a:gd name="adj" fmla="val 25004"/>
              <a:gd name="vf" fmla="val 115470"/>
            </a:avLst>
          </a:prstGeom>
          <a:noFill/>
          <a:ln>
            <a:solidFill>
              <a:schemeClr val="bg1"/>
            </a:solidFill>
          </a:ln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endParaRPr lang="ko-KR" altLang="en-US" sz="1984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5" name="육각형 2"/>
          <p:cNvSpPr>
            <a:spLocks noChangeArrowheads="1"/>
          </p:cNvSpPr>
          <p:nvPr/>
        </p:nvSpPr>
        <p:spPr bwMode="auto">
          <a:xfrm>
            <a:off x="5952125" y="2345101"/>
            <a:ext cx="1370454" cy="1181201"/>
          </a:xfrm>
          <a:prstGeom prst="hexagon">
            <a:avLst>
              <a:gd name="adj" fmla="val 25004"/>
              <a:gd name="vf" fmla="val 115470"/>
            </a:avLst>
          </a:prstGeom>
          <a:noFill/>
          <a:ln>
            <a:solidFill>
              <a:schemeClr val="bg1"/>
            </a:solidFill>
          </a:ln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endParaRPr lang="ko-KR" altLang="en-US" sz="1984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2" name="Rectangle 2"/>
          <p:cNvSpPr>
            <a:spLocks noChangeArrowheads="1"/>
          </p:cNvSpPr>
          <p:nvPr/>
        </p:nvSpPr>
        <p:spPr bwMode="auto">
          <a:xfrm>
            <a:off x="1059630" y="516337"/>
            <a:ext cx="1293944" cy="397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defRPr/>
            </a:pPr>
            <a:r>
              <a:rPr lang="ko-KR" altLang="en-US" sz="1984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 영역</a:t>
            </a:r>
          </a:p>
        </p:txBody>
      </p:sp>
      <p:sp>
        <p:nvSpPr>
          <p:cNvPr id="53" name="직사각형 52"/>
          <p:cNvSpPr/>
          <p:nvPr/>
        </p:nvSpPr>
        <p:spPr bwMode="auto">
          <a:xfrm>
            <a:off x="306123" y="973831"/>
            <a:ext cx="4722317" cy="39683"/>
          </a:xfrm>
          <a:prstGeom prst="rect">
            <a:avLst/>
          </a:prstGeom>
          <a:gradFill>
            <a:gsLst>
              <a:gs pos="35800">
                <a:srgbClr val="EE96D9">
                  <a:alpha val="67000"/>
                </a:srgbClr>
              </a:gs>
              <a:gs pos="0">
                <a:srgbClr val="EE96D9">
                  <a:alpha val="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 algn="ctr" eaLnBrk="1" latinLnBrk="1" hangingPunct="1">
              <a:defRPr/>
            </a:pPr>
            <a:endParaRPr lang="ko-KR" altLang="en-US" sz="1984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43" name="그룹 42"/>
          <p:cNvGrpSpPr/>
          <p:nvPr/>
        </p:nvGrpSpPr>
        <p:grpSpPr>
          <a:xfrm>
            <a:off x="738355" y="6742544"/>
            <a:ext cx="9215104" cy="690862"/>
            <a:chOff x="392113" y="6116717"/>
            <a:chExt cx="8359775" cy="626738"/>
          </a:xfrm>
        </p:grpSpPr>
        <p:sp>
          <p:nvSpPr>
            <p:cNvPr id="44" name="사각형: 둥근 모서리 43"/>
            <p:cNvSpPr/>
            <p:nvPr/>
          </p:nvSpPr>
          <p:spPr bwMode="auto">
            <a:xfrm>
              <a:off x="392113" y="6116717"/>
              <a:ext cx="8359775" cy="626738"/>
            </a:xfrm>
            <a:prstGeom prst="roundRect">
              <a:avLst/>
            </a:prstGeom>
            <a:pattFill prst="pct20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  <a:extLst/>
          </p:spPr>
          <p:txBody>
            <a:bodyPr/>
            <a:lstStyle/>
            <a:p>
              <a:pPr algn="ctr" eaLnBrk="1" latinLnBrk="1" hangingPunct="1">
                <a:defRPr/>
              </a:pPr>
              <a:endParaRPr lang="ko-KR" altLang="en-US" sz="1984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5" name="Rectangle 65"/>
            <p:cNvSpPr>
              <a:spLocks noChangeAspect="1" noChangeArrowheads="1"/>
            </p:cNvSpPr>
            <p:nvPr/>
          </p:nvSpPr>
          <p:spPr bwMode="auto">
            <a:xfrm>
              <a:off x="1685589" y="6130896"/>
              <a:ext cx="6915150" cy="598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atinLnBrk="1">
                <a:lnSpc>
                  <a:spcPct val="115000"/>
                </a:lnSpc>
              </a:pPr>
              <a:r>
                <a:rPr lang="ko-KR" altLang="en-US" sz="110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자사가 진행 중에 있는 </a:t>
              </a:r>
              <a:r>
                <a:rPr lang="ko-KR" altLang="en-US" sz="1102" dirty="0">
                  <a:solidFill>
                    <a:srgbClr val="FF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서비스 및 사업 영역</a:t>
              </a:r>
              <a:r>
                <a:rPr lang="ko-KR" altLang="en-US" sz="110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에 대한 대략적인 내용들을 기재합니다</a:t>
              </a:r>
              <a:r>
                <a:rPr lang="en-US" altLang="ko-KR" sz="110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. </a:t>
              </a:r>
              <a:r>
                <a:rPr lang="ko-KR" altLang="en-US" sz="110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자사가 어떤 </a:t>
              </a:r>
            </a:p>
            <a:p>
              <a:pPr latinLnBrk="1">
                <a:lnSpc>
                  <a:spcPct val="115000"/>
                </a:lnSpc>
              </a:pPr>
              <a:r>
                <a:rPr lang="ko-KR" altLang="en-US" sz="110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사업을 통해 수익을 창출하고 있는지를 한눈에 알아볼 수 있도록 도식화 하고 대표적인 서비스를 </a:t>
              </a:r>
            </a:p>
            <a:p>
              <a:pPr latinLnBrk="1">
                <a:lnSpc>
                  <a:spcPct val="115000"/>
                </a:lnSpc>
              </a:pPr>
              <a:r>
                <a:rPr lang="ko-KR" altLang="en-US" sz="110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나열하는 방법으로 간단히 표현할 수 있습니다</a:t>
              </a:r>
              <a:r>
                <a:rPr lang="en-US" altLang="ko-KR" sz="110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</p:txBody>
        </p:sp>
        <p:sp>
          <p:nvSpPr>
            <p:cNvPr id="46" name="TextBox 4"/>
            <p:cNvSpPr txBox="1">
              <a:spLocks noChangeArrowheads="1"/>
            </p:cNvSpPr>
            <p:nvPr/>
          </p:nvSpPr>
          <p:spPr bwMode="auto">
            <a:xfrm>
              <a:off x="502658" y="6260809"/>
              <a:ext cx="1022895" cy="330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latinLnBrk="1"/>
              <a:r>
                <a:rPr lang="en-US" altLang="ko-KR" sz="1764" b="1" spc="165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ADVICE</a:t>
              </a:r>
              <a:endParaRPr lang="ko-KR" altLang="en-US" sz="1764" b="1" spc="165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2292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 bwMode="auto">
          <a:xfrm>
            <a:off x="5345907" y="-1"/>
            <a:ext cx="5345906" cy="75596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vert="horz" wrap="square" lIns="100796" tIns="50398" rIns="100796" bIns="50398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007943"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z="1984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059630" y="516337"/>
            <a:ext cx="1548822" cy="397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defRPr/>
            </a:pPr>
            <a:r>
              <a:rPr lang="ko-KR" altLang="en-US" sz="1984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경쟁사 분석</a:t>
            </a:r>
          </a:p>
        </p:txBody>
      </p:sp>
      <p:sp>
        <p:nvSpPr>
          <p:cNvPr id="58396" name="Rectangle 28"/>
          <p:cNvSpPr>
            <a:spLocks noChangeArrowheads="1"/>
          </p:cNvSpPr>
          <p:nvPr/>
        </p:nvSpPr>
        <p:spPr bwMode="auto">
          <a:xfrm>
            <a:off x="1315933" y="2218643"/>
            <a:ext cx="2129103" cy="3538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51986" indent="-251986" latinLnBrk="1">
              <a:lnSpc>
                <a:spcPct val="130000"/>
              </a:lnSpc>
              <a:buFont typeface="+mj-lt"/>
              <a:buAutoNum type="arabicPeriod"/>
              <a:defRPr/>
            </a:pPr>
            <a:r>
              <a:rPr lang="ko-KR" altLang="en-US" sz="1157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대기업부터 중소기업에 이르기까지 브랜드 전문점 개설</a:t>
            </a:r>
            <a:endParaRPr lang="en-US" altLang="ko-KR" sz="1157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51986" indent="-251986" latinLnBrk="1">
              <a:lnSpc>
                <a:spcPct val="130000"/>
              </a:lnSpc>
              <a:buFont typeface="+mj-lt"/>
              <a:buAutoNum type="arabicPeriod"/>
              <a:defRPr/>
            </a:pPr>
            <a:endParaRPr lang="ko-KR" altLang="en-US" sz="1157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51986" indent="-251986" latinLnBrk="1">
              <a:lnSpc>
                <a:spcPct val="130000"/>
              </a:lnSpc>
              <a:buFont typeface="+mj-lt"/>
              <a:buAutoNum type="arabicPeriod"/>
              <a:defRPr/>
            </a:pPr>
            <a:r>
              <a:rPr lang="ko-KR" altLang="en-US" sz="1157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초기에는 저가전략으로 시작하였으나</a:t>
            </a:r>
            <a:r>
              <a:rPr lang="en-US" altLang="ko-KR" sz="1157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57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고가라인을 개발 가격대 높임</a:t>
            </a:r>
            <a:endParaRPr lang="en-US" altLang="ko-KR" sz="1157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51986" indent="-251986" latinLnBrk="1">
              <a:lnSpc>
                <a:spcPct val="130000"/>
              </a:lnSpc>
              <a:buFont typeface="+mj-lt"/>
              <a:buAutoNum type="arabicPeriod"/>
              <a:defRPr/>
            </a:pPr>
            <a:endParaRPr lang="ko-KR" altLang="en-US" sz="1157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51986" indent="-251986" latinLnBrk="1">
              <a:lnSpc>
                <a:spcPct val="130000"/>
              </a:lnSpc>
              <a:buFont typeface="+mj-lt"/>
              <a:buAutoNum type="arabicPeriod"/>
              <a:defRPr/>
            </a:pPr>
            <a:r>
              <a:rPr lang="ko-KR" altLang="en-US" sz="1157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유명연예인을 광고에 채용</a:t>
            </a:r>
            <a:r>
              <a:rPr lang="en-US" altLang="ko-KR" sz="1157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57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브랜드 이미지 고급화</a:t>
            </a:r>
            <a:endParaRPr lang="en-US" altLang="ko-KR" sz="1157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51986" indent="-251986" latinLnBrk="1">
              <a:lnSpc>
                <a:spcPct val="130000"/>
              </a:lnSpc>
              <a:buFont typeface="+mj-lt"/>
              <a:buAutoNum type="arabicPeriod"/>
              <a:defRPr/>
            </a:pPr>
            <a:endParaRPr lang="ko-KR" altLang="en-US" sz="1157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51986" indent="-251986" latinLnBrk="1">
              <a:lnSpc>
                <a:spcPct val="130000"/>
              </a:lnSpc>
              <a:buFont typeface="+mj-lt"/>
              <a:buAutoNum type="arabicPeriod"/>
              <a:defRPr/>
            </a:pPr>
            <a:r>
              <a:rPr lang="ko-KR" altLang="en-US" sz="1157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인비뷰티는</a:t>
            </a:r>
            <a:r>
              <a:rPr lang="ko-KR" altLang="en-US" sz="1157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브랜드 전문점이 아닌</a:t>
            </a:r>
            <a:r>
              <a:rPr lang="en-US" altLang="ko-KR" sz="1157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57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기업전문점으로 자사 브랜드 종합 쇼핑몰 형식을 취하고 있음</a:t>
            </a:r>
          </a:p>
        </p:txBody>
      </p:sp>
      <p:sp>
        <p:nvSpPr>
          <p:cNvPr id="58397" name="Rectangle 29"/>
          <p:cNvSpPr>
            <a:spLocks noChangeArrowheads="1"/>
          </p:cNvSpPr>
          <p:nvPr/>
        </p:nvSpPr>
        <p:spPr bwMode="auto">
          <a:xfrm>
            <a:off x="7296576" y="2913292"/>
            <a:ext cx="2196143" cy="2150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51986" indent="-251986" latinLnBrk="1">
              <a:lnSpc>
                <a:spcPct val="130000"/>
              </a:lnSpc>
              <a:buFont typeface="+mj-lt"/>
              <a:buAutoNum type="arabicPeriod"/>
              <a:defRPr/>
            </a:pPr>
            <a:r>
              <a:rPr lang="ko-KR" altLang="en-US" sz="1157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외국 브랜드는 백화점을 주 유통망으로 고가 정책을 통한 브랜드 이미지의 고급화 및 소비욕구 충족 상품으로의 개발</a:t>
            </a:r>
            <a:endParaRPr lang="en-US" altLang="ko-KR" sz="1157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51986" indent="-251986" latinLnBrk="1">
              <a:lnSpc>
                <a:spcPct val="130000"/>
              </a:lnSpc>
              <a:buFont typeface="+mj-lt"/>
              <a:buAutoNum type="arabicPeriod"/>
              <a:defRPr/>
            </a:pPr>
            <a:endParaRPr lang="ko-KR" altLang="en-US" sz="1157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51986" indent="-251986" latinLnBrk="1">
              <a:lnSpc>
                <a:spcPct val="130000"/>
              </a:lnSpc>
              <a:buFont typeface="+mj-lt"/>
              <a:buAutoNum type="arabicPeriod"/>
              <a:defRPr/>
            </a:pPr>
            <a:r>
              <a:rPr lang="ko-KR" altLang="en-US" sz="1157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고환율과 경제위기로 외국 브랜드의 위기의식 고조</a:t>
            </a:r>
            <a:r>
              <a:rPr lang="en-US" altLang="ko-KR" sz="1157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57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광고</a:t>
            </a:r>
            <a:r>
              <a:rPr lang="en-US" altLang="ko-KR" sz="1157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57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홍보 활동 증가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3577432" y="2231326"/>
            <a:ext cx="3551782" cy="3549657"/>
            <a:chOff x="3304172" y="2509985"/>
            <a:chExt cx="2549114" cy="2547588"/>
          </a:xfrm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4578968" y="2509985"/>
              <a:ext cx="1274318" cy="2547588"/>
            </a:xfrm>
            <a:custGeom>
              <a:avLst/>
              <a:gdLst>
                <a:gd name="T0" fmla="*/ 0 w 456"/>
                <a:gd name="T1" fmla="*/ 455 h 911"/>
                <a:gd name="T2" fmla="*/ 456 w 456"/>
                <a:gd name="T3" fmla="*/ 911 h 911"/>
                <a:gd name="T4" fmla="*/ 456 w 456"/>
                <a:gd name="T5" fmla="*/ 0 h 911"/>
                <a:gd name="T6" fmla="*/ 0 w 456"/>
                <a:gd name="T7" fmla="*/ 455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6" h="911">
                  <a:moveTo>
                    <a:pt x="0" y="455"/>
                  </a:moveTo>
                  <a:cubicBezTo>
                    <a:pt x="0" y="707"/>
                    <a:pt x="204" y="911"/>
                    <a:pt x="456" y="911"/>
                  </a:cubicBezTo>
                  <a:cubicBezTo>
                    <a:pt x="456" y="0"/>
                    <a:pt x="456" y="0"/>
                    <a:pt x="456" y="0"/>
                  </a:cubicBezTo>
                  <a:cubicBezTo>
                    <a:pt x="204" y="0"/>
                    <a:pt x="0" y="204"/>
                    <a:pt x="0" y="455"/>
                  </a:cubicBezTo>
                  <a:close/>
                </a:path>
              </a:pathLst>
            </a:custGeom>
            <a:solidFill>
              <a:srgbClr val="F7CDED"/>
            </a:solidFill>
            <a:ln w="63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0796" tIns="50398" rIns="100796" bIns="5039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323" dirty="0">
                <a:solidFill>
                  <a:srgbClr val="F7CDED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3304172" y="2509985"/>
              <a:ext cx="1272226" cy="2547588"/>
            </a:xfrm>
            <a:custGeom>
              <a:avLst/>
              <a:gdLst>
                <a:gd name="T0" fmla="*/ 455 w 455"/>
                <a:gd name="T1" fmla="*/ 455 h 911"/>
                <a:gd name="T2" fmla="*/ 0 w 455"/>
                <a:gd name="T3" fmla="*/ 911 h 911"/>
                <a:gd name="T4" fmla="*/ 0 w 455"/>
                <a:gd name="T5" fmla="*/ 0 h 911"/>
                <a:gd name="T6" fmla="*/ 455 w 455"/>
                <a:gd name="T7" fmla="*/ 455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5" h="911">
                  <a:moveTo>
                    <a:pt x="455" y="455"/>
                  </a:moveTo>
                  <a:cubicBezTo>
                    <a:pt x="455" y="707"/>
                    <a:pt x="251" y="911"/>
                    <a:pt x="0" y="9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1" y="0"/>
                    <a:pt x="455" y="204"/>
                    <a:pt x="455" y="45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3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0796" tIns="50398" rIns="100796" bIns="5039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323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grpSp>
          <p:nvGrpSpPr>
            <p:cNvPr id="37" name="그룹 36"/>
            <p:cNvGrpSpPr/>
            <p:nvPr/>
          </p:nvGrpSpPr>
          <p:grpSpPr>
            <a:xfrm>
              <a:off x="3515453" y="4245678"/>
              <a:ext cx="308326" cy="430716"/>
              <a:chOff x="3141663" y="4381500"/>
              <a:chExt cx="415925" cy="581026"/>
            </a:xfrm>
          </p:grpSpPr>
          <p:sp>
            <p:nvSpPr>
              <p:cNvPr id="38" name="Rectangle 11"/>
              <p:cNvSpPr>
                <a:spLocks noChangeArrowheads="1"/>
              </p:cNvSpPr>
              <p:nvPr/>
            </p:nvSpPr>
            <p:spPr bwMode="auto">
              <a:xfrm>
                <a:off x="3141663" y="4495800"/>
                <a:ext cx="68263" cy="466725"/>
              </a:xfrm>
              <a:prstGeom prst="rect">
                <a:avLst/>
              </a:prstGeom>
              <a:solidFill>
                <a:schemeClr val="bg1"/>
              </a:solidFill>
              <a:ln w="6350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0796" tIns="50398" rIns="100796" bIns="5039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323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39" name="Rectangle 12"/>
              <p:cNvSpPr>
                <a:spLocks noChangeArrowheads="1"/>
              </p:cNvSpPr>
              <p:nvPr/>
            </p:nvSpPr>
            <p:spPr bwMode="auto">
              <a:xfrm>
                <a:off x="3255963" y="4427538"/>
                <a:ext cx="68263" cy="534988"/>
              </a:xfrm>
              <a:prstGeom prst="rect">
                <a:avLst/>
              </a:prstGeom>
              <a:solidFill>
                <a:schemeClr val="bg1"/>
              </a:solidFill>
              <a:ln w="6350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0796" tIns="50398" rIns="100796" bIns="5039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323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40" name="Rectangle 13"/>
              <p:cNvSpPr>
                <a:spLocks noChangeArrowheads="1"/>
              </p:cNvSpPr>
              <p:nvPr/>
            </p:nvSpPr>
            <p:spPr bwMode="auto">
              <a:xfrm>
                <a:off x="3375025" y="4381500"/>
                <a:ext cx="68263" cy="581025"/>
              </a:xfrm>
              <a:prstGeom prst="rect">
                <a:avLst/>
              </a:prstGeom>
              <a:solidFill>
                <a:schemeClr val="bg1"/>
              </a:solidFill>
              <a:ln w="6350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0796" tIns="50398" rIns="100796" bIns="5039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323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41" name="Rectangle 14"/>
              <p:cNvSpPr>
                <a:spLocks noChangeArrowheads="1"/>
              </p:cNvSpPr>
              <p:nvPr/>
            </p:nvSpPr>
            <p:spPr bwMode="auto">
              <a:xfrm>
                <a:off x="3489325" y="4673600"/>
                <a:ext cx="68263" cy="288925"/>
              </a:xfrm>
              <a:prstGeom prst="rect">
                <a:avLst/>
              </a:prstGeom>
              <a:solidFill>
                <a:schemeClr val="bg1"/>
              </a:solidFill>
              <a:ln w="6350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0796" tIns="50398" rIns="100796" bIns="5039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323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  <p:grpSp>
          <p:nvGrpSpPr>
            <p:cNvPr id="42" name="그룹 41"/>
            <p:cNvGrpSpPr/>
            <p:nvPr/>
          </p:nvGrpSpPr>
          <p:grpSpPr>
            <a:xfrm>
              <a:off x="5310226" y="4382190"/>
              <a:ext cx="320095" cy="321271"/>
              <a:chOff x="5553075" y="4521200"/>
              <a:chExt cx="431801" cy="433388"/>
            </a:xfrm>
            <a:solidFill>
              <a:srgbClr val="404040"/>
            </a:solidFill>
          </p:grpSpPr>
          <p:sp>
            <p:nvSpPr>
              <p:cNvPr id="43" name="Freeform 15"/>
              <p:cNvSpPr>
                <a:spLocks/>
              </p:cNvSpPr>
              <p:nvPr/>
            </p:nvSpPr>
            <p:spPr bwMode="auto">
              <a:xfrm>
                <a:off x="5553075" y="4554538"/>
                <a:ext cx="398463" cy="400050"/>
              </a:xfrm>
              <a:custGeom>
                <a:avLst/>
                <a:gdLst>
                  <a:gd name="T0" fmla="*/ 46 w 94"/>
                  <a:gd name="T1" fmla="*/ 0 h 94"/>
                  <a:gd name="T2" fmla="*/ 17 w 94"/>
                  <a:gd name="T3" fmla="*/ 13 h 94"/>
                  <a:gd name="T4" fmla="*/ 17 w 94"/>
                  <a:gd name="T5" fmla="*/ 77 h 94"/>
                  <a:gd name="T6" fmla="*/ 81 w 94"/>
                  <a:gd name="T7" fmla="*/ 77 h 94"/>
                  <a:gd name="T8" fmla="*/ 94 w 94"/>
                  <a:gd name="T9" fmla="*/ 48 h 94"/>
                  <a:gd name="T10" fmla="*/ 46 w 94"/>
                  <a:gd name="T11" fmla="*/ 48 h 94"/>
                  <a:gd name="T12" fmla="*/ 46 w 94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94">
                    <a:moveTo>
                      <a:pt x="46" y="0"/>
                    </a:moveTo>
                    <a:cubicBezTo>
                      <a:pt x="35" y="0"/>
                      <a:pt x="25" y="5"/>
                      <a:pt x="17" y="13"/>
                    </a:cubicBezTo>
                    <a:cubicBezTo>
                      <a:pt x="0" y="30"/>
                      <a:pt x="0" y="59"/>
                      <a:pt x="17" y="77"/>
                    </a:cubicBezTo>
                    <a:cubicBezTo>
                      <a:pt x="35" y="94"/>
                      <a:pt x="64" y="94"/>
                      <a:pt x="81" y="77"/>
                    </a:cubicBezTo>
                    <a:cubicBezTo>
                      <a:pt x="89" y="69"/>
                      <a:pt x="94" y="59"/>
                      <a:pt x="94" y="48"/>
                    </a:cubicBezTo>
                    <a:cubicBezTo>
                      <a:pt x="46" y="48"/>
                      <a:pt x="46" y="48"/>
                      <a:pt x="46" y="48"/>
                    </a:cubicBezTo>
                    <a:lnTo>
                      <a:pt x="46" y="0"/>
                    </a:lnTo>
                    <a:close/>
                  </a:path>
                </a:pathLst>
              </a:custGeom>
              <a:grpFill/>
              <a:ln w="6350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0796" tIns="50398" rIns="100796" bIns="5039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323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44" name="Freeform 16"/>
              <p:cNvSpPr>
                <a:spLocks/>
              </p:cNvSpPr>
              <p:nvPr/>
            </p:nvSpPr>
            <p:spPr bwMode="auto">
              <a:xfrm>
                <a:off x="5773738" y="4521200"/>
                <a:ext cx="211138" cy="212725"/>
              </a:xfrm>
              <a:custGeom>
                <a:avLst/>
                <a:gdLst>
                  <a:gd name="T0" fmla="*/ 36 w 50"/>
                  <a:gd name="T1" fmla="*/ 14 h 50"/>
                  <a:gd name="T2" fmla="*/ 0 w 50"/>
                  <a:gd name="T3" fmla="*/ 1 h 50"/>
                  <a:gd name="T4" fmla="*/ 0 w 50"/>
                  <a:gd name="T5" fmla="*/ 50 h 50"/>
                  <a:gd name="T6" fmla="*/ 49 w 50"/>
                  <a:gd name="T7" fmla="*/ 50 h 50"/>
                  <a:gd name="T8" fmla="*/ 36 w 50"/>
                  <a:gd name="T9" fmla="*/ 1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0">
                    <a:moveTo>
                      <a:pt x="36" y="14"/>
                    </a:moveTo>
                    <a:cubicBezTo>
                      <a:pt x="26" y="4"/>
                      <a:pt x="13" y="0"/>
                      <a:pt x="0" y="1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50" y="37"/>
                      <a:pt x="46" y="24"/>
                      <a:pt x="36" y="14"/>
                    </a:cubicBezTo>
                    <a:close/>
                  </a:path>
                </a:pathLst>
              </a:custGeom>
              <a:grpFill/>
              <a:ln w="6350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0796" tIns="50398" rIns="100796" bIns="5039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323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3437010" y="3150541"/>
              <a:ext cx="1048801" cy="994518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0796" tIns="50398" rIns="100796" bIns="5039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algn="ctr">
                <a:defRPr>
                  <a:solidFill>
                    <a:schemeClr val="lt1"/>
                  </a:solidFill>
                  <a:latin typeface="+mn-lt"/>
                  <a:ea typeface="+mn-ea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9pPr>
            </a:lstStyle>
            <a:p>
              <a:pPr algn="l"/>
              <a:r>
                <a:rPr lang="ko-KR" altLang="en-US" sz="2205" b="1" dirty="0">
                  <a:solidFill>
                    <a:srgbClr val="F7CDED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브랜드 전문점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669486" y="3150541"/>
              <a:ext cx="1048801" cy="994518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0796" tIns="50398" rIns="100796" bIns="5039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algn="ctr">
                <a:defRPr>
                  <a:solidFill>
                    <a:schemeClr val="lt1"/>
                  </a:solidFill>
                  <a:latin typeface="+mn-lt"/>
                  <a:ea typeface="+mn-ea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9pPr>
            </a:lstStyle>
            <a:p>
              <a:pPr algn="r"/>
              <a:r>
                <a:rPr lang="ko-KR" altLang="en-US" sz="2205" b="1" dirty="0">
                  <a:solidFill>
                    <a:srgbClr val="40404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외국 브랜드</a:t>
              </a:r>
            </a:p>
          </p:txBody>
        </p:sp>
      </p:grpSp>
      <p:sp>
        <p:nvSpPr>
          <p:cNvPr id="65" name="직사각형 64"/>
          <p:cNvSpPr/>
          <p:nvPr/>
        </p:nvSpPr>
        <p:spPr bwMode="auto">
          <a:xfrm>
            <a:off x="306123" y="973831"/>
            <a:ext cx="4722317" cy="39683"/>
          </a:xfrm>
          <a:prstGeom prst="rect">
            <a:avLst/>
          </a:prstGeom>
          <a:gradFill>
            <a:gsLst>
              <a:gs pos="35800">
                <a:srgbClr val="EE96D9">
                  <a:alpha val="67000"/>
                </a:srgbClr>
              </a:gs>
              <a:gs pos="0">
                <a:srgbClr val="EE96D9">
                  <a:alpha val="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 algn="ctr" eaLnBrk="1" latinLnBrk="1" hangingPunct="1">
              <a:defRPr/>
            </a:pPr>
            <a:endParaRPr lang="ko-KR" altLang="en-US" sz="1984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4" name="그룹 23"/>
          <p:cNvGrpSpPr/>
          <p:nvPr/>
        </p:nvGrpSpPr>
        <p:grpSpPr>
          <a:xfrm>
            <a:off x="738355" y="6840666"/>
            <a:ext cx="9215104" cy="590443"/>
            <a:chOff x="392113" y="6205728"/>
            <a:chExt cx="8359775" cy="535639"/>
          </a:xfrm>
        </p:grpSpPr>
        <p:sp>
          <p:nvSpPr>
            <p:cNvPr id="25" name="사각형: 둥근 모서리 24"/>
            <p:cNvSpPr/>
            <p:nvPr/>
          </p:nvSpPr>
          <p:spPr bwMode="auto">
            <a:xfrm>
              <a:off x="392113" y="6205728"/>
              <a:ext cx="8359775" cy="535639"/>
            </a:xfrm>
            <a:prstGeom prst="roundRect">
              <a:avLst/>
            </a:prstGeom>
            <a:pattFill prst="pct20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  <a:extLst/>
          </p:spPr>
          <p:txBody>
            <a:bodyPr/>
            <a:lstStyle/>
            <a:p>
              <a:pPr algn="ctr" eaLnBrk="1" latinLnBrk="1" hangingPunct="1">
                <a:defRPr/>
              </a:pPr>
              <a:endParaRPr lang="ko-KR" altLang="en-US" sz="1984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6" name="TextBox 23"/>
            <p:cNvSpPr txBox="1">
              <a:spLocks noChangeArrowheads="1"/>
            </p:cNvSpPr>
            <p:nvPr/>
          </p:nvSpPr>
          <p:spPr bwMode="auto">
            <a:xfrm>
              <a:off x="502657" y="6304270"/>
              <a:ext cx="1022895" cy="330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/>
              <a:r>
                <a:rPr lang="en-US" altLang="ko-KR" sz="1764" b="1" spc="165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ADVICE</a:t>
              </a:r>
              <a:endParaRPr lang="ko-KR" altLang="en-US" sz="1764" b="1" spc="165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7" name="Rectangle 65"/>
            <p:cNvSpPr>
              <a:spLocks noChangeAspect="1" noChangeArrowheads="1"/>
            </p:cNvSpPr>
            <p:nvPr/>
          </p:nvSpPr>
          <p:spPr bwMode="auto">
            <a:xfrm>
              <a:off x="1690141" y="6249394"/>
              <a:ext cx="6914876" cy="448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atinLnBrk="1">
                <a:lnSpc>
                  <a:spcPct val="125000"/>
                </a:lnSpc>
              </a:pPr>
              <a:r>
                <a:rPr lang="ko-KR" altLang="en-US" sz="1102" dirty="0">
                  <a:solidFill>
                    <a:srgbClr val="FF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제품</a:t>
              </a:r>
              <a:r>
                <a:rPr lang="en-US" altLang="ko-KR" sz="1102" dirty="0">
                  <a:solidFill>
                    <a:srgbClr val="FF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102" dirty="0">
                  <a:solidFill>
                    <a:srgbClr val="FF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브랜드</a:t>
              </a:r>
              <a:r>
                <a:rPr lang="en-US" altLang="ko-KR" sz="1102" dirty="0">
                  <a:solidFill>
                    <a:srgbClr val="FF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102" dirty="0">
                  <a:solidFill>
                    <a:srgbClr val="FF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기업의 경쟁상대에 대해 분석</a:t>
              </a:r>
              <a:r>
                <a:rPr lang="ko-KR" altLang="en-US" sz="110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하는 부분으로 특정 경쟁사를 선정하여 비교하거나</a:t>
              </a:r>
            </a:p>
            <a:p>
              <a:pPr latinLnBrk="1">
                <a:lnSpc>
                  <a:spcPct val="125000"/>
                </a:lnSpc>
              </a:pPr>
              <a:r>
                <a:rPr lang="ko-KR" altLang="en-US" sz="110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관련 업체들의 성향을 분석할 수 있습니다</a:t>
              </a:r>
              <a:r>
                <a:rPr lang="en-US" altLang="ko-KR" sz="110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. </a:t>
              </a:r>
              <a:r>
                <a:rPr lang="ko-KR" altLang="en-US" sz="110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표로 경쟁사와 자사의 위치를 나타낼 수도 있습니다</a:t>
              </a:r>
              <a:r>
                <a:rPr lang="en-US" altLang="ko-KR" sz="110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4141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16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hlinkClick r:id="rId3"/>
            <a:extLst>
              <a:ext uri="{FF2B5EF4-FFF2-40B4-BE49-F238E27FC236}">
                <a16:creationId xmlns:a16="http://schemas.microsoft.com/office/drawing/2014/main" id="{38349453-EA97-4D30-A4F0-2A6FE18DD883}"/>
              </a:ext>
            </a:extLst>
          </p:cNvPr>
          <p:cNvSpPr/>
          <p:nvPr/>
        </p:nvSpPr>
        <p:spPr>
          <a:xfrm>
            <a:off x="346673" y="6030072"/>
            <a:ext cx="1154142" cy="553998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바로가기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FB10616-7703-41B8-83AB-B65373F898CF}"/>
              </a:ext>
            </a:extLst>
          </p:cNvPr>
          <p:cNvSpPr/>
          <p:nvPr/>
        </p:nvSpPr>
        <p:spPr>
          <a:xfrm>
            <a:off x="346673" y="6641916"/>
            <a:ext cx="115414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700" dirty="0">
                <a:solidFill>
                  <a:schemeClr val="bg1">
                    <a:lumMod val="65000"/>
                  </a:schemeClr>
                </a:solidFill>
              </a:rPr>
              <a:t>http://www.bizforms.co.kr/bms/check.asp?code=bs3217338750418&amp;go_url=http%3a%2f%2fpowerpoint.bizforms.co.kr%2fpackage%2fview.asp%3fnumber%3d112506%26v_flag%3d0</a:t>
            </a:r>
            <a:r>
              <a:rPr lang="en-US" altLang="ko-KR" sz="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endParaRPr lang="en-US" altLang="ko-KR" sz="2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" name="직각 삼각형 3">
            <a:extLst>
              <a:ext uri="{FF2B5EF4-FFF2-40B4-BE49-F238E27FC236}">
                <a16:creationId xmlns:a16="http://schemas.microsoft.com/office/drawing/2014/main" id="{4CA9DE30-7B94-4819-BDE9-AB37B9116EF5}"/>
              </a:ext>
            </a:extLst>
          </p:cNvPr>
          <p:cNvSpPr/>
          <p:nvPr/>
        </p:nvSpPr>
        <p:spPr>
          <a:xfrm>
            <a:off x="1378766" y="5884211"/>
            <a:ext cx="122049" cy="14586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화살표: 갈매기형 수장 4">
            <a:extLst>
              <a:ext uri="{FF2B5EF4-FFF2-40B4-BE49-F238E27FC236}">
                <a16:creationId xmlns:a16="http://schemas.microsoft.com/office/drawing/2014/main" id="{C39081F6-EA0B-4F7C-8962-66E57010FD30}"/>
              </a:ext>
            </a:extLst>
          </p:cNvPr>
          <p:cNvSpPr/>
          <p:nvPr/>
        </p:nvSpPr>
        <p:spPr>
          <a:xfrm>
            <a:off x="1248363" y="6210443"/>
            <a:ext cx="95478" cy="193258"/>
          </a:xfrm>
          <a:prstGeom prst="chevron">
            <a:avLst>
              <a:gd name="adj" fmla="val 10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>
            <a:hlinkClick r:id="rId3"/>
            <a:extLst>
              <a:ext uri="{FF2B5EF4-FFF2-40B4-BE49-F238E27FC236}">
                <a16:creationId xmlns:a16="http://schemas.microsoft.com/office/drawing/2014/main" id="{BC3ABAB4-0615-456F-86EA-FBE02ABB5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>
            <a:hlinkClick r:id="rId5"/>
            <a:extLst>
              <a:ext uri="{FF2B5EF4-FFF2-40B4-BE49-F238E27FC236}">
                <a16:creationId xmlns:a16="http://schemas.microsoft.com/office/drawing/2014/main" id="{E778F79B-2216-4B72-B389-D0DC939B32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9">
            <a:hlinkClick r:id="rId7"/>
            <a:extLst>
              <a:ext uri="{FF2B5EF4-FFF2-40B4-BE49-F238E27FC236}">
                <a16:creationId xmlns:a16="http://schemas.microsoft.com/office/drawing/2014/main" id="{97A6EC8E-2F51-4008-8DB6-3CA137927D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2">
            <a:hlinkClick r:id="rId9"/>
            <a:extLst>
              <a:ext uri="{FF2B5EF4-FFF2-40B4-BE49-F238E27FC236}">
                <a16:creationId xmlns:a16="http://schemas.microsoft.com/office/drawing/2014/main" id="{B7CB3504-17FA-4FBE-A7C8-30E8A98F5E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5">
            <a:hlinkClick r:id="rId11"/>
            <a:extLst>
              <a:ext uri="{FF2B5EF4-FFF2-40B4-BE49-F238E27FC236}">
                <a16:creationId xmlns:a16="http://schemas.microsoft.com/office/drawing/2014/main" id="{8AE11649-53DF-4C79-87F1-75D528709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8">
            <a:hlinkClick r:id="rId13"/>
            <a:extLst>
              <a:ext uri="{FF2B5EF4-FFF2-40B4-BE49-F238E27FC236}">
                <a16:creationId xmlns:a16="http://schemas.microsoft.com/office/drawing/2014/main" id="{5FF682DD-1F5E-413E-B345-192E53336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>
            <a:hlinkClick r:id="rId15"/>
            <a:extLst>
              <a:ext uri="{FF2B5EF4-FFF2-40B4-BE49-F238E27FC236}">
                <a16:creationId xmlns:a16="http://schemas.microsoft.com/office/drawing/2014/main" id="{CC9A866B-7EB2-40B6-ADD2-762D6DE738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>
            <a:hlinkClick r:id="rId17"/>
            <a:extLst>
              <a:ext uri="{FF2B5EF4-FFF2-40B4-BE49-F238E27FC236}">
                <a16:creationId xmlns:a16="http://schemas.microsoft.com/office/drawing/2014/main" id="{EFF9D8BB-3079-4CC3-BBE3-8741D32E59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6703" y="4838535"/>
            <a:ext cx="1926024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직사각형 29">
            <a:hlinkClick r:id="rId5"/>
            <a:extLst>
              <a:ext uri="{FF2B5EF4-FFF2-40B4-BE49-F238E27FC236}">
                <a16:creationId xmlns:a16="http://schemas.microsoft.com/office/drawing/2014/main" id="{052DB91C-7396-4614-8030-924FB6A4EBDE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1" name="직사각형 30">
            <a:hlinkClick r:id="rId3"/>
            <a:extLst>
              <a:ext uri="{FF2B5EF4-FFF2-40B4-BE49-F238E27FC236}">
                <a16:creationId xmlns:a16="http://schemas.microsoft.com/office/drawing/2014/main" id="{71259729-A681-420E-845F-9663CEC40732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2" name="직사각형 31">
            <a:hlinkClick r:id="rId7"/>
            <a:extLst>
              <a:ext uri="{FF2B5EF4-FFF2-40B4-BE49-F238E27FC236}">
                <a16:creationId xmlns:a16="http://schemas.microsoft.com/office/drawing/2014/main" id="{50827D64-A949-48A0-95B7-329982099B62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3" name="직사각형 32">
            <a:hlinkClick r:id="rId13"/>
            <a:extLst>
              <a:ext uri="{FF2B5EF4-FFF2-40B4-BE49-F238E27FC236}">
                <a16:creationId xmlns:a16="http://schemas.microsoft.com/office/drawing/2014/main" id="{5886F1D9-087C-43FF-86A6-1EC9BC6A392F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4" name="직사각형 33">
            <a:hlinkClick r:id="rId11"/>
            <a:extLst>
              <a:ext uri="{FF2B5EF4-FFF2-40B4-BE49-F238E27FC236}">
                <a16:creationId xmlns:a16="http://schemas.microsoft.com/office/drawing/2014/main" id="{62998E5E-6D30-41A8-BA6A-85CBC3B95506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5" name="직사각형 34">
            <a:hlinkClick r:id="rId9"/>
            <a:extLst>
              <a:ext uri="{FF2B5EF4-FFF2-40B4-BE49-F238E27FC236}">
                <a16:creationId xmlns:a16="http://schemas.microsoft.com/office/drawing/2014/main" id="{472E7FC5-7E52-4670-ADCC-844DD951B5A0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6" name="직사각형 35">
            <a:hlinkClick r:id="rId15"/>
            <a:extLst>
              <a:ext uri="{FF2B5EF4-FFF2-40B4-BE49-F238E27FC236}">
                <a16:creationId xmlns:a16="http://schemas.microsoft.com/office/drawing/2014/main" id="{C88D8FE6-96E1-452A-BDA7-2D3DA8F70BF9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7" name="직사각형 36">
            <a:hlinkClick r:id="rId17"/>
            <a:extLst>
              <a:ext uri="{FF2B5EF4-FFF2-40B4-BE49-F238E27FC236}">
                <a16:creationId xmlns:a16="http://schemas.microsoft.com/office/drawing/2014/main" id="{FE20C51F-C655-4E94-9FA6-0C7FA6038D85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FE9296D2-6B1E-4EE8-8D8B-71BA52FE88DE}"/>
              </a:ext>
            </a:extLst>
          </p:cNvPr>
          <p:cNvSpPr/>
          <p:nvPr/>
        </p:nvSpPr>
        <p:spPr>
          <a:xfrm>
            <a:off x="672841" y="1300922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chemeClr val="accent4"/>
                </a:solidFill>
                <a:latin typeface="+mn-ea"/>
              </a:rPr>
              <a:t>제안서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FADCB00D-9E2E-49C2-A52A-F56701E82B1D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6E0F4569-1C29-4B60-8DBA-EEB17F299850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5372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>
            <a:hlinkClick r:id="rId3"/>
            <a:extLst>
              <a:ext uri="{FF2B5EF4-FFF2-40B4-BE49-F238E27FC236}">
                <a16:creationId xmlns:a16="http://schemas.microsoft.com/office/drawing/2014/main" id="{1AE8142A-4532-48C5-8418-C4F145A09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>
            <a:hlinkClick r:id="rId5"/>
            <a:extLst>
              <a:ext uri="{FF2B5EF4-FFF2-40B4-BE49-F238E27FC236}">
                <a16:creationId xmlns:a16="http://schemas.microsoft.com/office/drawing/2014/main" id="{BBECE54E-5213-4BC2-93B7-73D5D72476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9">
            <a:hlinkClick r:id="rId7"/>
            <a:extLst>
              <a:ext uri="{FF2B5EF4-FFF2-40B4-BE49-F238E27FC236}">
                <a16:creationId xmlns:a16="http://schemas.microsoft.com/office/drawing/2014/main" id="{00FA9EB0-6F1F-41FB-89C2-526F8B3FC3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2">
            <a:hlinkClick r:id="rId9"/>
            <a:extLst>
              <a:ext uri="{FF2B5EF4-FFF2-40B4-BE49-F238E27FC236}">
                <a16:creationId xmlns:a16="http://schemas.microsoft.com/office/drawing/2014/main" id="{57D498C4-C70C-4774-888E-33E423A67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5">
            <a:hlinkClick r:id="rId11"/>
            <a:extLst>
              <a:ext uri="{FF2B5EF4-FFF2-40B4-BE49-F238E27FC236}">
                <a16:creationId xmlns:a16="http://schemas.microsoft.com/office/drawing/2014/main" id="{F8A5B96B-C5ED-4B72-ACDA-80EB020BDE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8">
            <a:hlinkClick r:id="rId13"/>
            <a:extLst>
              <a:ext uri="{FF2B5EF4-FFF2-40B4-BE49-F238E27FC236}">
                <a16:creationId xmlns:a16="http://schemas.microsoft.com/office/drawing/2014/main" id="{41269ABE-CFCA-4962-9B2F-4EA63633A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">
            <a:hlinkClick r:id="rId15"/>
            <a:extLst>
              <a:ext uri="{FF2B5EF4-FFF2-40B4-BE49-F238E27FC236}">
                <a16:creationId xmlns:a16="http://schemas.microsoft.com/office/drawing/2014/main" id="{7CB6ECE9-D085-41F3-9B57-5BAD91188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>
            <a:hlinkClick r:id="rId15"/>
            <a:extLst>
              <a:ext uri="{FF2B5EF4-FFF2-40B4-BE49-F238E27FC236}">
                <a16:creationId xmlns:a16="http://schemas.microsoft.com/office/drawing/2014/main" id="{4F5D90A0-9F6D-4690-B1C0-E1B1363800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직사각형 47">
            <a:hlinkClick r:id="rId5"/>
            <a:extLst>
              <a:ext uri="{FF2B5EF4-FFF2-40B4-BE49-F238E27FC236}">
                <a16:creationId xmlns:a16="http://schemas.microsoft.com/office/drawing/2014/main" id="{4908EFE0-7C10-4EFD-848E-CFB267E20D87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49" name="직사각형 48">
            <a:hlinkClick r:id="rId3"/>
            <a:extLst>
              <a:ext uri="{FF2B5EF4-FFF2-40B4-BE49-F238E27FC236}">
                <a16:creationId xmlns:a16="http://schemas.microsoft.com/office/drawing/2014/main" id="{87EE6093-6C0C-4535-A49F-281C9904DF4D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50" name="직사각형 49">
            <a:hlinkClick r:id="rId7"/>
            <a:extLst>
              <a:ext uri="{FF2B5EF4-FFF2-40B4-BE49-F238E27FC236}">
                <a16:creationId xmlns:a16="http://schemas.microsoft.com/office/drawing/2014/main" id="{356E3C75-B425-4FAF-9EB6-722F181163F8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51" name="직사각형 50">
            <a:hlinkClick r:id="rId13"/>
            <a:extLst>
              <a:ext uri="{FF2B5EF4-FFF2-40B4-BE49-F238E27FC236}">
                <a16:creationId xmlns:a16="http://schemas.microsoft.com/office/drawing/2014/main" id="{42B101BD-7442-4DD2-864F-2D8ACCA8BA3E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52" name="직사각형 51">
            <a:hlinkClick r:id="rId11"/>
            <a:extLst>
              <a:ext uri="{FF2B5EF4-FFF2-40B4-BE49-F238E27FC236}">
                <a16:creationId xmlns:a16="http://schemas.microsoft.com/office/drawing/2014/main" id="{53ACD945-4304-4FA4-AAA9-FC7EC0E452EB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53" name="직사각형 52">
            <a:hlinkClick r:id="rId9"/>
            <a:extLst>
              <a:ext uri="{FF2B5EF4-FFF2-40B4-BE49-F238E27FC236}">
                <a16:creationId xmlns:a16="http://schemas.microsoft.com/office/drawing/2014/main" id="{FA28B6CF-7376-4392-B287-A291C10A941A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54" name="직사각형 53">
            <a:hlinkClick r:id="rId15"/>
            <a:extLst>
              <a:ext uri="{FF2B5EF4-FFF2-40B4-BE49-F238E27FC236}">
                <a16:creationId xmlns:a16="http://schemas.microsoft.com/office/drawing/2014/main" id="{0FBC0D27-AAE5-49E1-8E03-23D6568BDDE9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55" name="직사각형 54">
            <a:hlinkClick r:id="rId15"/>
            <a:extLst>
              <a:ext uri="{FF2B5EF4-FFF2-40B4-BE49-F238E27FC236}">
                <a16:creationId xmlns:a16="http://schemas.microsoft.com/office/drawing/2014/main" id="{EC0FB37C-3BFF-4C6B-BD53-1CAB726F07AC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20EE2770-9D4D-4BF1-8F8D-852E4835B464}"/>
              </a:ext>
            </a:extLst>
          </p:cNvPr>
          <p:cNvSpPr/>
          <p:nvPr/>
        </p:nvSpPr>
        <p:spPr>
          <a:xfrm>
            <a:off x="672841" y="1300922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AB9CD6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rgbClr val="9715CF"/>
                </a:solidFill>
                <a:latin typeface="+mn-ea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파워포인트 샘플</a:t>
            </a: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8AA916C5-400C-43A2-AB79-CF2CDF288041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019D4911-7D20-468F-B5CE-74B5F19DDE78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70995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6510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4206</TotalTime>
  <Words>346</Words>
  <Application>Microsoft Office PowerPoint</Application>
  <PresentationFormat>사용자 지정</PresentationFormat>
  <Paragraphs>66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굴림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서비스제안서</dc:title>
  <dc:creator>㈜비즈폼</dc:creator>
  <dc:description>무단 복제 배포시 법적 불이익을 받을 수 있습니다.</dc:description>
  <cp:lastModifiedBy>Windows 사용자</cp:lastModifiedBy>
  <cp:revision>332</cp:revision>
  <dcterms:created xsi:type="dcterms:W3CDTF">2018-03-21T07:48:47Z</dcterms:created>
  <dcterms:modified xsi:type="dcterms:W3CDTF">2019-04-25T05:11:31Z</dcterms:modified>
  <cp:category>본 문서의 저작권은 비즈폼에 있습니다.</cp:category>
</cp:coreProperties>
</file>