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handoutMasterIdLst>
    <p:handoutMasterId r:id="rId10"/>
  </p:handoutMasterIdLst>
  <p:sldIdLst>
    <p:sldId id="310" r:id="rId2"/>
    <p:sldId id="265" r:id="rId3"/>
    <p:sldId id="261" r:id="rId4"/>
    <p:sldId id="306" r:id="rId5"/>
    <p:sldId id="307" r:id="rId6"/>
    <p:sldId id="308" r:id="rId7"/>
    <p:sldId id="315" r:id="rId8"/>
  </p:sldIdLst>
  <p:sldSz cx="7559675" cy="10691813"/>
  <p:notesSz cx="6864350" cy="999648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13" userDrawn="1">
          <p15:clr>
            <a:srgbClr val="A4A3A4"/>
          </p15:clr>
        </p15:guide>
        <p15:guide id="2" pos="2381" userDrawn="1">
          <p15:clr>
            <a:srgbClr val="A4A3A4"/>
          </p15:clr>
        </p15:guide>
        <p15:guide id="3" pos="340" userDrawn="1">
          <p15:clr>
            <a:srgbClr val="A4A3A4"/>
          </p15:clr>
        </p15:guide>
        <p15:guide id="4" pos="4422" userDrawn="1">
          <p15:clr>
            <a:srgbClr val="A4A3A4"/>
          </p15:clr>
        </p15:guide>
        <p15:guide id="5" orient="horz" pos="419" userDrawn="1">
          <p15:clr>
            <a:srgbClr val="A4A3A4"/>
          </p15:clr>
        </p15:guide>
        <p15:guide id="6" orient="horz" pos="64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DAE1"/>
    <a:srgbClr val="0089A5"/>
    <a:srgbClr val="76C6DC"/>
    <a:srgbClr val="AEDCE2"/>
    <a:srgbClr val="C9E8F1"/>
    <a:srgbClr val="46BFE0"/>
    <a:srgbClr val="2E646C"/>
    <a:srgbClr val="000000"/>
    <a:srgbClr val="46BE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615" autoAdjust="0"/>
    <p:restoredTop sz="96210" autoAdjust="0"/>
  </p:normalViewPr>
  <p:slideViewPr>
    <p:cSldViewPr showGuides="1">
      <p:cViewPr varScale="1">
        <p:scale>
          <a:sx n="75" d="100"/>
          <a:sy n="75" d="100"/>
        </p:scale>
        <p:origin x="2454" y="60"/>
      </p:cViewPr>
      <p:guideLst>
        <p:guide orient="horz" pos="3413"/>
        <p:guide pos="2381"/>
        <p:guide pos="340"/>
        <p:guide pos="4422"/>
        <p:guide orient="horz" pos="419"/>
        <p:guide orient="horz" pos="64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978"/>
    </p:cViewPr>
  </p:sorterViewPr>
  <p:notesViewPr>
    <p:cSldViewPr showGuides="1">
      <p:cViewPr varScale="1">
        <p:scale>
          <a:sx n="80" d="100"/>
          <a:sy n="80" d="100"/>
        </p:scale>
        <p:origin x="3996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8E9746CE-FD42-4767-8C2C-6CEAF37579B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DFA1452-E422-41C6-84E0-69F4677C39D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1E20C9-1F9B-415B-B7B7-92863EA5ACF3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1808209B-DCE8-479F-BE50-F28C9DE91B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90A806F-7A6C-4ECC-A64F-3A55C2A71F8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ECFD40-48C7-424F-806D-872396FC6D9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6596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7788" y="0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3D34E9-D45D-4D24-AC4C-8F56B2797F5B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239963" y="1249363"/>
            <a:ext cx="2384425" cy="33734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810125"/>
            <a:ext cx="5492750" cy="39370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7788" y="9494838"/>
            <a:ext cx="2974975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F04D23C-04B1-49A3-ACFA-9D78B9D8E3B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48322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87021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67273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3D8D9050-7640-4E8C-A32B-03C22A2D57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CD02803-C324-4F9B-B28D-D25DBFB90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F117194-713E-45FD-B2EA-B95291EDA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6098B4D-9E6A-49D2-9121-040597B9E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98200" y="9738394"/>
            <a:ext cx="1700927" cy="400110"/>
          </a:xfrm>
        </p:spPr>
        <p:txBody>
          <a:bodyPr/>
          <a:lstStyle>
            <a:lvl1pPr>
              <a:defRPr sz="2000">
                <a:solidFill>
                  <a:srgbClr val="A7DAE1"/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 sz="1000"/>
              <a:t>Page view</a:t>
            </a:r>
            <a:r>
              <a:rPr lang="en-US" altLang="ko-KR"/>
              <a:t>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CEC24FD7-9273-405E-9260-E4A2EBFE9F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19597" y="837923"/>
            <a:ext cx="5406245" cy="424732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>
                <a:solidFill>
                  <a:srgbClr val="0089A5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6FDAC9F2-3574-4AAC-8A42-760BAA3B89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66825" y="2105025"/>
            <a:ext cx="5026025" cy="7131050"/>
          </a:xfrm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25369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3D8D9050-7640-4E8C-A32B-03C22A2D572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CD02803-C324-4F9B-B28D-D25DBFB90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F117194-713E-45FD-B2EA-B95291EDA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6098B4D-9E6A-49D2-9121-040597B9E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98200" y="9738394"/>
            <a:ext cx="1700927" cy="400110"/>
          </a:xfrm>
        </p:spPr>
        <p:txBody>
          <a:bodyPr/>
          <a:lstStyle>
            <a:lvl1pPr>
              <a:defRPr sz="2000">
                <a:solidFill>
                  <a:srgbClr val="A7DAE1"/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 sz="1000"/>
              <a:t>Page view</a:t>
            </a:r>
            <a:r>
              <a:rPr lang="en-US" altLang="ko-KR"/>
              <a:t>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CEC24FD7-9273-405E-9260-E4A2EBFE9F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19597" y="837923"/>
            <a:ext cx="5406245" cy="424732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>
                <a:solidFill>
                  <a:srgbClr val="0089A5"/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30013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그림 7">
            <a:extLst>
              <a:ext uri="{FF2B5EF4-FFF2-40B4-BE49-F238E27FC236}">
                <a16:creationId xmlns:a16="http://schemas.microsoft.com/office/drawing/2014/main" id="{B2AF846E-8790-4A28-BC80-250D8DA4490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CD02803-C324-4F9B-B28D-D25DBFB90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F117194-713E-45FD-B2EA-B95291EDA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6098B4D-9E6A-49D2-9121-040597B9E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98200" y="9738394"/>
            <a:ext cx="1700927" cy="400110"/>
          </a:xfrm>
        </p:spPr>
        <p:txBody>
          <a:bodyPr/>
          <a:lstStyle>
            <a:lvl1pPr>
              <a:defRPr sz="2000">
                <a:solidFill>
                  <a:srgbClr val="A7DAE1"/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 sz="1000"/>
              <a:t>Page view</a:t>
            </a:r>
            <a:r>
              <a:rPr lang="en-US" altLang="ko-KR"/>
              <a:t>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CEC24FD7-9273-405E-9260-E4A2EBFE9F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47370" y="874856"/>
            <a:ext cx="5406245" cy="424732"/>
          </a:xfrm>
        </p:spPr>
        <p:txBody>
          <a:bodyPr wrap="square">
            <a:spAutoFit/>
          </a:bodyPr>
          <a:lstStyle>
            <a:lvl1pPr marL="0" indent="0" algn="l">
              <a:buNone/>
              <a:defRPr sz="2400">
                <a:solidFill>
                  <a:srgbClr val="0089A5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6FDAC9F2-3574-4AAC-8A42-760BAA3B89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66825" y="2105025"/>
            <a:ext cx="5026025" cy="7131050"/>
          </a:xfrm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7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1258CEE7-F9E9-4F9F-B854-D474A134F4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CD02803-C324-4F9B-B28D-D25DBFB90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F117194-713E-45FD-B2EA-B95291EDA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6098B4D-9E6A-49D2-9121-040597B9E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98200" y="9738394"/>
            <a:ext cx="1700927" cy="400110"/>
          </a:xfrm>
        </p:spPr>
        <p:txBody>
          <a:bodyPr/>
          <a:lstStyle>
            <a:lvl1pPr>
              <a:defRPr sz="2000">
                <a:solidFill>
                  <a:srgbClr val="A7DAE1"/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 sz="1000"/>
              <a:t>Page view</a:t>
            </a:r>
            <a:r>
              <a:rPr lang="en-US" altLang="ko-KR"/>
              <a:t>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CEC24FD7-9273-405E-9260-E4A2EBFE9F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19597" y="874856"/>
            <a:ext cx="5406245" cy="424732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>
                <a:solidFill>
                  <a:srgbClr val="0089A5"/>
                </a:solidFill>
              </a:defRPr>
            </a:lvl1pPr>
          </a:lstStyle>
          <a:p>
            <a:pPr lvl="0"/>
            <a:endParaRPr lang="ko-KR" altLang="en-US"/>
          </a:p>
        </p:txBody>
      </p:sp>
      <p:sp>
        <p:nvSpPr>
          <p:cNvPr id="16" name="그림 개체 틀 15">
            <a:extLst>
              <a:ext uri="{FF2B5EF4-FFF2-40B4-BE49-F238E27FC236}">
                <a16:creationId xmlns:a16="http://schemas.microsoft.com/office/drawing/2014/main" id="{6FDAC9F2-3574-4AAC-8A42-760BAA3B89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66825" y="2105025"/>
            <a:ext cx="5026025" cy="7131050"/>
          </a:xfrm>
          <a:effectLst>
            <a:outerShdw blurRad="88900" algn="ctr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>
            <a:lvl1pPr algn="ctr">
              <a:defRPr sz="1200"/>
            </a:lvl1pPr>
          </a:lstStyle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24557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>
            <a:extLst>
              <a:ext uri="{FF2B5EF4-FFF2-40B4-BE49-F238E27FC236}">
                <a16:creationId xmlns:a16="http://schemas.microsoft.com/office/drawing/2014/main" id="{1258CEE7-F9E9-4F9F-B854-D474A134F4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CD02803-C324-4F9B-B28D-D25DBFB90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F117194-713E-45FD-B2EA-B95291EDA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6098B4D-9E6A-49D2-9121-040597B9EA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998200" y="9738394"/>
            <a:ext cx="1700927" cy="400110"/>
          </a:xfrm>
        </p:spPr>
        <p:txBody>
          <a:bodyPr/>
          <a:lstStyle>
            <a:lvl1pPr>
              <a:defRPr sz="2000">
                <a:solidFill>
                  <a:srgbClr val="A7DAE1"/>
                </a:solidFill>
              </a:defRPr>
            </a:lvl1pPr>
          </a:lstStyle>
          <a:p>
            <a:r>
              <a:rPr lang="ko-KR" altLang="en-US"/>
              <a:t> </a:t>
            </a:r>
            <a:r>
              <a:rPr lang="en-US" altLang="ko-KR" sz="1000"/>
              <a:t>Page view</a:t>
            </a:r>
            <a:r>
              <a:rPr lang="en-US" altLang="ko-KR"/>
              <a:t> </a:t>
            </a:r>
            <a:fld id="{04AF0215-9588-4F9B-8B5A-AE298068BA58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CEC24FD7-9273-405E-9260-E4A2EBFE9F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619597" y="874856"/>
            <a:ext cx="5406245" cy="424732"/>
          </a:xfrm>
        </p:spPr>
        <p:txBody>
          <a:bodyPr wrap="square">
            <a:spAutoFit/>
          </a:bodyPr>
          <a:lstStyle>
            <a:lvl1pPr marL="0" indent="0" algn="r">
              <a:buNone/>
              <a:defRPr sz="2400">
                <a:solidFill>
                  <a:srgbClr val="0089A5"/>
                </a:solidFill>
              </a:defRPr>
            </a:lvl1pPr>
          </a:lstStyle>
          <a:p>
            <a:pPr lvl="0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951861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AAF26E-CADA-492C-8CC0-A6018C179855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EDF69C-924E-4E27-89F6-DA99A9A2EE5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219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44735B-30BE-4205-8CB6-930D7BE5B0D0}" type="datetimeFigureOut">
              <a:rPr lang="ko-KR" altLang="en-US" smtClean="0"/>
              <a:t>2019-05-08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F0215-9588-4F9B-8B5A-AE298068BA5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79584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90" r:id="rId4"/>
    <p:sldLayoutId id="2147483688" r:id="rId5"/>
    <p:sldLayoutId id="2147483689" r:id="rId6"/>
    <p:sldLayoutId id="2147483691" r:id="rId7"/>
    <p:sldLayoutId id="2147483692" r:id="rId8"/>
  </p:sldLayoutIdLst>
  <p:txStyles>
    <p:titleStyle>
      <a:lvl1pPr algn="l" defTabSz="755934" rtl="0" eaLnBrk="1" latinLnBrk="1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1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1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1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form_view%2fview.asp%3fnumber%3d186061%26v_flag%3d0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izforms.co.kr/bms/check.asp?code=bs3217338750418&amp;go_url=http%3a%2f%2fpowerpoint.bizforms.co.kr%2fpackage%2fview.asp%3fnumber%3d112506%26v_flag%3d0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gif"/><Relationship Id="rId13" Type="http://schemas.openxmlformats.org/officeDocument/2006/relationships/hyperlink" Target="http://www.bizforms.co.kr/bms/check.asp?code=bs3217338750418&amp;go_url=http%3a%2f%2fpowerpoint.bizforms.co.kr%2fform_view%2fview.asp%3fnumber%3d186075%26v_flag%3d0%0d%0a" TargetMode="External"/><Relationship Id="rId3" Type="http://schemas.openxmlformats.org/officeDocument/2006/relationships/hyperlink" Target="http://www.bizforms.co.kr/bms/check.asp?code=bs3217338750418&amp;go_url=http%3a%2f%2fpowerpoint.bizforms.co.kr%2fform_view%2fview.asp%3fnumber%3d186061%26v_flag%3d0%0d%0a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6071%26v_flag%3d0%0d%0a" TargetMode="External"/><Relationship Id="rId12" Type="http://schemas.openxmlformats.org/officeDocument/2006/relationships/image" Target="../media/image20.gi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.gif"/><Relationship Id="rId11" Type="http://schemas.openxmlformats.org/officeDocument/2006/relationships/hyperlink" Target="http://www.bizforms.co.kr/bms/check.asp?code=bs3217338750418&amp;go_url=http%3a%2f%2fpowerpoint.bizforms.co.kr%2fform_view%2fview.asp%3fnumber%3d186073%26v_flag%3d0%0d%0a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6068%26v_flag%3d0%0d%0a" TargetMode="External"/><Relationship Id="rId10" Type="http://schemas.openxmlformats.org/officeDocument/2006/relationships/image" Target="../media/image19.gif"/><Relationship Id="rId4" Type="http://schemas.openxmlformats.org/officeDocument/2006/relationships/image" Target="../media/image16.gif"/><Relationship Id="rId9" Type="http://schemas.openxmlformats.org/officeDocument/2006/relationships/hyperlink" Target="http://www.bizforms.co.kr/bms/check.asp?code=bs3217338750418&amp;go_url=http%3a%2f%2fpowerpoint.bizforms.co.kr%2fform_view%2fview.asp%3fnumber%3d186063%26v_flag%3d0%0d%0a" TargetMode="External"/><Relationship Id="rId14" Type="http://schemas.openxmlformats.org/officeDocument/2006/relationships/image" Target="../media/image2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직사각형 31">
            <a:extLst>
              <a:ext uri="{FF2B5EF4-FFF2-40B4-BE49-F238E27FC236}">
                <a16:creationId xmlns:a16="http://schemas.microsoft.com/office/drawing/2014/main" id="{FEF34103-2F94-4F9C-988F-FC4A6C2D925B}"/>
              </a:ext>
            </a:extLst>
          </p:cNvPr>
          <p:cNvSpPr/>
          <p:nvPr/>
        </p:nvSpPr>
        <p:spPr>
          <a:xfrm>
            <a:off x="3185964" y="1846234"/>
            <a:ext cx="306045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파워포인트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PPT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실제샘플 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&gt; 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건설</a:t>
            </a: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/</a:t>
            </a: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공사지명원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ko-KR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고화질 이미지 포함</a:t>
            </a:r>
            <a:endParaRPr lang="en-US" altLang="ko-KR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  <a:p>
            <a:pPr marL="60616" indent="-60616">
              <a:buFont typeface="Arial" panose="020B0604020202020204" pitchFamily="34" charset="0"/>
              <a:buChar char="•"/>
            </a:pPr>
            <a:r>
              <a:rPr lang="en-US" altLang="ko-KR" sz="105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24 page</a:t>
            </a:r>
            <a:endParaRPr lang="ko-KR" altLang="en-US" sz="10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sp>
        <p:nvSpPr>
          <p:cNvPr id="47" name="직사각형 46">
            <a:hlinkClick r:id="rId3"/>
            <a:extLst>
              <a:ext uri="{FF2B5EF4-FFF2-40B4-BE49-F238E27FC236}">
                <a16:creationId xmlns:a16="http://schemas.microsoft.com/office/drawing/2014/main" id="{DBAAE8DD-709B-4555-8480-0E95D1E85081}"/>
              </a:ext>
            </a:extLst>
          </p:cNvPr>
          <p:cNvSpPr/>
          <p:nvPr/>
        </p:nvSpPr>
        <p:spPr>
          <a:xfrm>
            <a:off x="3180245" y="2475617"/>
            <a:ext cx="3815550" cy="382211"/>
          </a:xfrm>
          <a:prstGeom prst="rect">
            <a:avLst/>
          </a:prstGeom>
          <a:solidFill>
            <a:schemeClr val="tx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원본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PPT </a:t>
            </a:r>
            <a:r>
              <a:rPr lang="ko-KR" altLang="en-US" sz="1100" b="1" dirty="0">
                <a:solidFill>
                  <a:schemeClr val="bg1"/>
                </a:solidFill>
                <a:latin typeface="+mn-ea"/>
              </a:rPr>
              <a:t>바로가기     </a:t>
            </a:r>
            <a:r>
              <a:rPr lang="en-US" altLang="ko-KR" sz="1100" b="1" dirty="0">
                <a:solidFill>
                  <a:schemeClr val="bg1"/>
                </a:solidFill>
                <a:latin typeface="+mn-ea"/>
              </a:rPr>
              <a:t>&gt;</a:t>
            </a:r>
            <a:endParaRPr lang="ko-KR" altLang="en-US" sz="11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48" name="직사각형 47">
            <a:extLst>
              <a:ext uri="{FF2B5EF4-FFF2-40B4-BE49-F238E27FC236}">
                <a16:creationId xmlns:a16="http://schemas.microsoft.com/office/drawing/2014/main" id="{CCAF6A83-1B39-4284-A84D-BDDFD48378CA}"/>
              </a:ext>
            </a:extLst>
          </p:cNvPr>
          <p:cNvSpPr/>
          <p:nvPr/>
        </p:nvSpPr>
        <p:spPr>
          <a:xfrm>
            <a:off x="3185964" y="2954531"/>
            <a:ext cx="3798932" cy="507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http://www.bizforms.co.kr/bms/check.asp?code=bs3217338750418&amp;go_url=http%3a%2f%2fpowerpoint.bizforms.co.kr%2fform_view%2fview.asp%3fnumber%3d186061%26v_flag%3d0</a:t>
            </a:r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79BC4E5A-32C5-47AB-A378-822097D9C14A}"/>
              </a:ext>
            </a:extLst>
          </p:cNvPr>
          <p:cNvSpPr/>
          <p:nvPr/>
        </p:nvSpPr>
        <p:spPr>
          <a:xfrm>
            <a:off x="3185964" y="844863"/>
            <a:ext cx="2294218" cy="868443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2400" b="1" spc="-150" dirty="0">
                <a:latin typeface="+mn-ea"/>
              </a:rPr>
              <a:t>건축 공사지명원</a:t>
            </a:r>
            <a:endParaRPr lang="en-US" altLang="ko-KR" sz="2400" b="1" spc="-150" dirty="0">
              <a:latin typeface="+mn-ea"/>
            </a:endParaRPr>
          </a:p>
          <a:p>
            <a:pPr>
              <a:lnSpc>
                <a:spcPct val="120000"/>
              </a:lnSpc>
            </a:pPr>
            <a:r>
              <a:rPr lang="en-US" altLang="ko-KR" sz="2000" b="1" spc="-150" dirty="0">
                <a:latin typeface="+mn-ea"/>
              </a:rPr>
              <a:t>(</a:t>
            </a:r>
            <a:r>
              <a:rPr lang="ko-KR" altLang="en-US" sz="2000" b="1" spc="-150" dirty="0">
                <a:latin typeface="+mn-ea"/>
              </a:rPr>
              <a:t>푸른 삼각그래픽</a:t>
            </a:r>
            <a:r>
              <a:rPr lang="en-US" altLang="ko-KR" sz="2000" b="1" spc="-150" dirty="0">
                <a:latin typeface="+mn-ea"/>
              </a:rPr>
              <a:t>)</a:t>
            </a:r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313D19F4-2748-4162-AE17-765B226EF5FA}"/>
              </a:ext>
            </a:extLst>
          </p:cNvPr>
          <p:cNvSpPr/>
          <p:nvPr/>
        </p:nvSpPr>
        <p:spPr>
          <a:xfrm>
            <a:off x="3185964" y="479401"/>
            <a:ext cx="2090380" cy="338554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r>
              <a:rPr lang="en-US" altLang="ko-KR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</a:rPr>
              <a:t>Bizforms PowerPoint</a:t>
            </a:r>
            <a:endParaRPr lang="ko-KR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</a:endParaRPr>
          </a:p>
        </p:txBody>
      </p:sp>
      <p:pic>
        <p:nvPicPr>
          <p:cNvPr id="94" name="그림 93">
            <a:hlinkClick r:id="rId3"/>
            <a:extLst>
              <a:ext uri="{FF2B5EF4-FFF2-40B4-BE49-F238E27FC236}">
                <a16:creationId xmlns:a16="http://schemas.microsoft.com/office/drawing/2014/main" id="{E72CF81B-DEDA-472B-8189-B3779C01B5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79" y="468586"/>
            <a:ext cx="2063983" cy="2919210"/>
          </a:xfrm>
          <a:prstGeom prst="rect">
            <a:avLst/>
          </a:prstGeom>
        </p:spPr>
      </p:pic>
      <p:pic>
        <p:nvPicPr>
          <p:cNvPr id="2" name="그림 1">
            <a:extLst>
              <a:ext uri="{FF2B5EF4-FFF2-40B4-BE49-F238E27FC236}">
                <a16:creationId xmlns:a16="http://schemas.microsoft.com/office/drawing/2014/main" id="{2809ED8C-04B3-40BA-9890-FDF95D3C18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" y="3836692"/>
            <a:ext cx="7559675" cy="685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8422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4937FA01-8901-4552-B041-52B4AC57E8E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7F67F0E9-F86C-45B6-8265-1A32B9C1B5DE}"/>
              </a:ext>
            </a:extLst>
          </p:cNvPr>
          <p:cNvSpPr/>
          <p:nvPr/>
        </p:nvSpPr>
        <p:spPr>
          <a:xfrm>
            <a:off x="1326587" y="2465586"/>
            <a:ext cx="5117546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저희 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비즈건설을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찾아주셔서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감사의 인사를 드립니다.  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비즈건설은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2000년 창업이래. 꾸준하게 성장 중이며 항상  최고의 품질과 기술력으로 기초를 탄탄하게 다져왔습니다.  이러한 탄탄함을 바탕으로 토건/토목/건축분야에서 두각을  나타내는 기업입니다.</a:t>
            </a:r>
          </a:p>
          <a:p>
            <a:pPr>
              <a:lnSpc>
                <a:spcPct val="150000"/>
              </a:lnSpc>
            </a:pP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항상 고객분들 에게 최고의 품질 최고의 만족감을 선사하  기 위하여 불철주야 노력하고 더욱 더 발전하고 있습니다.  또한 많은 임직원들이 노력하여 회사 자체의 분위기도 활  기차고 근무환경을 위하여 노력하고 있습니다.</a:t>
            </a:r>
          </a:p>
          <a:p>
            <a:pPr>
              <a:lnSpc>
                <a:spcPct val="150000"/>
              </a:lnSpc>
            </a:pP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저희 회사는 더욱 더 견고해지기를 위하여 기존의 기술을  보강하며, 새로운 사업에도 도전하는 기업입니다.</a:t>
            </a:r>
          </a:p>
          <a:p>
            <a:pPr>
              <a:lnSpc>
                <a:spcPct val="150000"/>
              </a:lnSpc>
            </a:pP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이 모든 결과와 쌓아온 노력은 모두 근무하셨던, 근무를 하  였던 임직원분들과 저희 </a:t>
            </a:r>
            <a:r>
              <a:rPr lang="ko-KR" altLang="en-US" sz="1000" dirty="0" err="1">
                <a:latin typeface="맑은 고딕" panose="020B0503020000020004" pitchFamily="50" charset="-127"/>
                <a:ea typeface="맑은 고딕" panose="020B0503020000020004" pitchFamily="50" charset="-127"/>
              </a:rPr>
              <a:t>비즈건설을</a:t>
            </a: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이용해주신 많은 고객  분들 덕이라고 항상 감사하게  생각합니다.</a:t>
            </a:r>
          </a:p>
          <a:p>
            <a:pPr>
              <a:lnSpc>
                <a:spcPct val="150000"/>
              </a:lnSpc>
            </a:pP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앞으로도 현재 상황에 만족을 하지 않으며 최고가 되기 위  하여 노력하며 항상 최선을 다하여 많은 분들에게 좋은 기  업으로 남을 수 있도록  나아가겠습니다.</a:t>
            </a:r>
          </a:p>
          <a:p>
            <a:pPr>
              <a:lnSpc>
                <a:spcPct val="15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감사합니다.</a:t>
            </a:r>
            <a:endParaRPr lang="en-US" altLang="ko-KR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endParaRPr lang="ko-KR" altLang="en-US" sz="1000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>
              <a:lnSpc>
                <a:spcPct val="150000"/>
              </a:lnSpc>
            </a:pPr>
            <a:r>
              <a:rPr lang="ko-KR" altLang="en-US" sz="1000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대표이사 김 철 수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B12690B3-ADCA-411A-968A-2CF599261FDB}"/>
              </a:ext>
            </a:extLst>
          </p:cNvPr>
          <p:cNvSpPr/>
          <p:nvPr/>
        </p:nvSpPr>
        <p:spPr>
          <a:xfrm>
            <a:off x="1326587" y="1325652"/>
            <a:ext cx="24096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4000" dirty="0">
                <a:solidFill>
                  <a:srgbClr val="AEDCE2"/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Greetings</a:t>
            </a:r>
            <a:endParaRPr lang="ko-KR" altLang="en-US" sz="4000" dirty="0">
              <a:solidFill>
                <a:srgbClr val="AEDCE2"/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pic>
        <p:nvPicPr>
          <p:cNvPr id="9" name="그림 8" descr="검은색, 실내이(가) 표시된 사진&#10;&#10;높은 신뢰도로 생성된 설명">
            <a:extLst>
              <a:ext uri="{FF2B5EF4-FFF2-40B4-BE49-F238E27FC236}">
                <a16:creationId xmlns:a16="http://schemas.microsoft.com/office/drawing/2014/main" id="{09988267-D9DF-44FF-92F7-9E5EAD056A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2046" y="6544419"/>
            <a:ext cx="653307" cy="1260295"/>
          </a:xfrm>
          <a:prstGeom prst="rect">
            <a:avLst/>
          </a:prstGeom>
        </p:spPr>
      </p:pic>
      <p:sp>
        <p:nvSpPr>
          <p:cNvPr id="13" name="직사각형 12">
            <a:extLst>
              <a:ext uri="{FF2B5EF4-FFF2-40B4-BE49-F238E27FC236}">
                <a16:creationId xmlns:a16="http://schemas.microsoft.com/office/drawing/2014/main" id="{06337843-6B0E-43A8-A2DB-F2E0800CCEAA}"/>
              </a:ext>
            </a:extLst>
          </p:cNvPr>
          <p:cNvSpPr/>
          <p:nvPr/>
        </p:nvSpPr>
        <p:spPr>
          <a:xfrm>
            <a:off x="5597543" y="9738394"/>
            <a:ext cx="11015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ko-KR" sz="1000" dirty="0">
                <a:solidFill>
                  <a:srgbClr val="AEDCE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Page view </a:t>
            </a:r>
            <a:r>
              <a:rPr lang="en-US" altLang="ko-KR" sz="2000" dirty="0">
                <a:solidFill>
                  <a:srgbClr val="AEDCE2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07</a:t>
            </a:r>
          </a:p>
        </p:txBody>
      </p:sp>
      <p:pic>
        <p:nvPicPr>
          <p:cNvPr id="2" name="그림 1">
            <a:extLst>
              <a:ext uri="{FF2B5EF4-FFF2-40B4-BE49-F238E27FC236}">
                <a16:creationId xmlns:a16="http://schemas.microsoft.com/office/drawing/2014/main" id="{869F7C61-4BDF-4A23-910A-F395B9243D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6151" y="7375783"/>
            <a:ext cx="2674438" cy="1778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2853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>
            <a:extLst>
              <a:ext uri="{FF2B5EF4-FFF2-40B4-BE49-F238E27FC236}">
                <a16:creationId xmlns:a16="http://schemas.microsoft.com/office/drawing/2014/main" id="{30B9DF49-FA54-4AF8-AEEA-0A6EC36888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" y="0"/>
            <a:ext cx="7558636" cy="1069181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8DFFC5-6E83-46F0-95A8-0E610C557A01}"/>
              </a:ext>
            </a:extLst>
          </p:cNvPr>
          <p:cNvSpPr txBox="1"/>
          <p:nvPr/>
        </p:nvSpPr>
        <p:spPr>
          <a:xfrm>
            <a:off x="4466692" y="9230815"/>
            <a:ext cx="1255472" cy="4431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오피스텔 신축공사</a:t>
            </a:r>
            <a:endParaRPr lang="en-US" altLang="ko-KR" sz="1000">
              <a:solidFill>
                <a:schemeClr val="tx1">
                  <a:lumMod val="85000"/>
                  <a:lumOff val="1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ko-KR" sz="90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(2015.06 ~ 2016.01)</a:t>
            </a:r>
            <a:endParaRPr lang="ko-KR" altLang="en-US" sz="900">
              <a:solidFill>
                <a:schemeClr val="tx1">
                  <a:lumMod val="85000"/>
                  <a:lumOff val="1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2FDFA2C-DE66-4D50-AA79-4009528BEB38}"/>
              </a:ext>
            </a:extLst>
          </p:cNvPr>
          <p:cNvSpPr txBox="1"/>
          <p:nvPr/>
        </p:nvSpPr>
        <p:spPr>
          <a:xfrm>
            <a:off x="1542401" y="9230815"/>
            <a:ext cx="1255472" cy="4431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비즈빌딩 신축공사</a:t>
            </a:r>
            <a:endParaRPr lang="en-US" altLang="ko-KR" sz="1000">
              <a:solidFill>
                <a:schemeClr val="tx1">
                  <a:lumMod val="85000"/>
                  <a:lumOff val="1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ko-KR" sz="90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(2017.01 ~ </a:t>
            </a:r>
            <a:r>
              <a:rPr lang="ko-KR" altLang="en-US" sz="90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진행중</a:t>
            </a:r>
            <a:r>
              <a:rPr lang="en-US" altLang="ko-KR" sz="90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)</a:t>
            </a:r>
            <a:endParaRPr lang="ko-KR" altLang="en-US" sz="900">
              <a:solidFill>
                <a:schemeClr val="tx1">
                  <a:lumMod val="85000"/>
                  <a:lumOff val="1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67B281-4C17-494C-BD3C-0082E469E5AD}"/>
              </a:ext>
            </a:extLst>
          </p:cNvPr>
          <p:cNvSpPr txBox="1"/>
          <p:nvPr/>
        </p:nvSpPr>
        <p:spPr>
          <a:xfrm>
            <a:off x="5098961" y="2174588"/>
            <a:ext cx="1255472" cy="4431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ko-KR" altLang="en-US" sz="10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비즈사옥</a:t>
            </a:r>
            <a:r>
              <a:rPr lang="ko-KR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 신축공사</a:t>
            </a:r>
            <a:endParaRPr lang="en-US" altLang="ko-KR" sz="1000" dirty="0">
              <a:solidFill>
                <a:schemeClr val="tx1">
                  <a:lumMod val="85000"/>
                  <a:lumOff val="1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altLang="ko-KR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anose="020B0503020000020004" pitchFamily="50" charset="-127"/>
                <a:ea typeface="맑은 고딕" panose="020B0503020000020004" pitchFamily="50" charset="-127"/>
                <a:cs typeface="Arial" panose="020B0604020202020204" pitchFamily="34" charset="0"/>
              </a:rPr>
              <a:t>(2016.02 ~ 2016.08)</a:t>
            </a:r>
            <a:endParaRPr lang="ko-KR" altLang="en-US" sz="900" dirty="0">
              <a:solidFill>
                <a:schemeClr val="tx1">
                  <a:lumMod val="85000"/>
                  <a:lumOff val="15000"/>
                </a:schemeClr>
              </a:solidFill>
              <a:latin typeface="맑은 고딕" panose="020B0503020000020004" pitchFamily="50" charset="-127"/>
              <a:ea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1" name="텍스트 개체 틀 10">
            <a:extLst>
              <a:ext uri="{FF2B5EF4-FFF2-40B4-BE49-F238E27FC236}">
                <a16:creationId xmlns:a16="http://schemas.microsoft.com/office/drawing/2014/main" id="{DBAC3414-894A-4FA1-BE33-1A503E15441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ko-KR" altLang="en-US">
                <a:latin typeface="맑은 고딕" panose="020B0503020000020004" pitchFamily="50" charset="-127"/>
                <a:cs typeface="Arial" panose="020B0604020202020204" pitchFamily="34" charset="0"/>
              </a:rPr>
              <a:t>실적내역</a:t>
            </a:r>
            <a:endParaRPr lang="en-US" altLang="ko-KR" dirty="0">
              <a:latin typeface="맑은 고딕" panose="020B0503020000020004" pitchFamily="50" charset="-127"/>
              <a:cs typeface="Arial" panose="020B0604020202020204" pitchFamily="34" charset="0"/>
            </a:endParaRPr>
          </a:p>
        </p:txBody>
      </p:sp>
      <p:sp>
        <p:nvSpPr>
          <p:cNvPr id="12" name="슬라이드 번호 개체 틀 11">
            <a:extLst>
              <a:ext uri="{FF2B5EF4-FFF2-40B4-BE49-F238E27FC236}">
                <a16:creationId xmlns:a16="http://schemas.microsoft.com/office/drawing/2014/main" id="{2536D521-91BB-4D08-B17D-BDECB65853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ko-KR" altLang="en-US"/>
              <a:t> </a:t>
            </a:r>
            <a:r>
              <a:rPr lang="en-US" altLang="ko-KR" sz="1000"/>
              <a:t>Page view</a:t>
            </a:r>
            <a:r>
              <a:rPr lang="en-US" altLang="ko-KR"/>
              <a:t> </a:t>
            </a:r>
            <a:fld id="{04AF0215-9588-4F9B-8B5A-AE298068BA58}" type="slidenum">
              <a:rPr lang="ko-KR" altLang="en-US" smtClean="0"/>
              <a:pPr/>
              <a:t>3</a:t>
            </a:fld>
            <a:endParaRPr lang="ko-KR" altLang="en-US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0C763C95-DF78-4249-8FE0-B19957788F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" r="43917"/>
          <a:stretch/>
        </p:blipFill>
        <p:spPr>
          <a:xfrm>
            <a:off x="3738230" y="5902675"/>
            <a:ext cx="2712398" cy="3286800"/>
          </a:xfrm>
          <a:prstGeom prst="rect">
            <a:avLst/>
          </a:prstGeom>
        </p:spPr>
      </p:pic>
      <p:pic>
        <p:nvPicPr>
          <p:cNvPr id="14" name="그림 13">
            <a:extLst>
              <a:ext uri="{FF2B5EF4-FFF2-40B4-BE49-F238E27FC236}">
                <a16:creationId xmlns:a16="http://schemas.microsoft.com/office/drawing/2014/main" id="{68D8DA71-B72D-4294-8B8A-552A2EF5975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9" r="30427"/>
          <a:stretch/>
        </p:blipFill>
        <p:spPr>
          <a:xfrm>
            <a:off x="922886" y="5902675"/>
            <a:ext cx="2494502" cy="3286800"/>
          </a:xfrm>
          <a:prstGeom prst="rect">
            <a:avLst/>
          </a:prstGeom>
        </p:spPr>
      </p:pic>
      <p:pic>
        <p:nvPicPr>
          <p:cNvPr id="16" name="그림 15">
            <a:extLst>
              <a:ext uri="{FF2B5EF4-FFF2-40B4-BE49-F238E27FC236}">
                <a16:creationId xmlns:a16="http://schemas.microsoft.com/office/drawing/2014/main" id="{893DAF1F-B349-45AC-BBDE-DFBCEC6286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4" r="7511"/>
          <a:stretch/>
        </p:blipFill>
        <p:spPr>
          <a:xfrm>
            <a:off x="922886" y="2170451"/>
            <a:ext cx="4075314" cy="345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5496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89359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7699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>
            <a:extLst>
              <a:ext uri="{FF2B5EF4-FFF2-40B4-BE49-F238E27FC236}">
                <a16:creationId xmlns:a16="http://schemas.microsoft.com/office/drawing/2014/main" id="{DFE1C8C2-8E6F-42C0-8CB0-421B49445FCC}"/>
              </a:ext>
            </a:extLst>
          </p:cNvPr>
          <p:cNvSpPr/>
          <p:nvPr/>
        </p:nvSpPr>
        <p:spPr>
          <a:xfrm>
            <a:off x="5029200" y="966975"/>
            <a:ext cx="25304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8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http://www.bizforms.co.kr/bms/check.asp?code=bs3217338750418&amp;go_url=http%3a%2f%2fpowerpoint.bizforms.co.kr%2fpackage%2fview.asp%3fnumber%3d112506%26v_flag%3d0 </a:t>
            </a:r>
          </a:p>
        </p:txBody>
      </p:sp>
      <p:sp>
        <p:nvSpPr>
          <p:cNvPr id="8" name="직사각형 7">
            <a:hlinkClick r:id="rId3"/>
            <a:extLst>
              <a:ext uri="{FF2B5EF4-FFF2-40B4-BE49-F238E27FC236}">
                <a16:creationId xmlns:a16="http://schemas.microsoft.com/office/drawing/2014/main" id="{73F64938-0610-41C8-B164-E1A669F60DB1}"/>
              </a:ext>
            </a:extLst>
          </p:cNvPr>
          <p:cNvSpPr/>
          <p:nvPr/>
        </p:nvSpPr>
        <p:spPr>
          <a:xfrm>
            <a:off x="5111986" y="413358"/>
            <a:ext cx="2447690" cy="508471"/>
          </a:xfrm>
          <a:prstGeom prst="rect">
            <a:avLst/>
          </a:prstGeom>
          <a:solidFill>
            <a:srgbClr val="F1B727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000" b="1">
                <a:solidFill>
                  <a:schemeClr val="tx1"/>
                </a:solidFill>
                <a:latin typeface="+mn-ea"/>
              </a:rPr>
              <a:t>PPT</a:t>
            </a:r>
          </a:p>
          <a:p>
            <a:r>
              <a:rPr lang="ko-KR" altLang="en-US" sz="1000" b="1">
                <a:solidFill>
                  <a:schemeClr val="tx1"/>
                </a:solidFill>
                <a:latin typeface="+mn-ea"/>
              </a:rPr>
              <a:t>바로가기</a:t>
            </a:r>
            <a:endParaRPr lang="ko-KR" altLang="en-US" sz="10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9" name="화살표: 갈매기형 수장 8">
            <a:extLst>
              <a:ext uri="{FF2B5EF4-FFF2-40B4-BE49-F238E27FC236}">
                <a16:creationId xmlns:a16="http://schemas.microsoft.com/office/drawing/2014/main" id="{B4A9C231-7129-4B10-97BC-7D67D7EF5688}"/>
              </a:ext>
            </a:extLst>
          </p:cNvPr>
          <p:cNvSpPr/>
          <p:nvPr/>
        </p:nvSpPr>
        <p:spPr>
          <a:xfrm>
            <a:off x="7119027" y="562066"/>
            <a:ext cx="104270" cy="211056"/>
          </a:xfrm>
          <a:prstGeom prst="chevron">
            <a:avLst>
              <a:gd name="adj" fmla="val 100000"/>
            </a:avLst>
          </a:prstGeom>
          <a:solidFill>
            <a:srgbClr val="F1B727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273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866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>
            <a:extLst>
              <a:ext uri="{FF2B5EF4-FFF2-40B4-BE49-F238E27FC236}">
                <a16:creationId xmlns:a16="http://schemas.microsoft.com/office/drawing/2014/main" id="{07E6C7FF-16F3-458F-85C8-DA683D10B99E}"/>
              </a:ext>
            </a:extLst>
          </p:cNvPr>
          <p:cNvSpPr/>
          <p:nvPr/>
        </p:nvSpPr>
        <p:spPr>
          <a:xfrm>
            <a:off x="549727" y="981247"/>
            <a:ext cx="3916457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00B0F0"/>
                </a:solidFill>
                <a:latin typeface="+mn-ea"/>
              </a:rPr>
              <a:t>컬러별</a:t>
            </a:r>
            <a:r>
              <a:rPr lang="ko-KR" altLang="en-US" sz="2400" b="1" spc="-150" dirty="0">
                <a:solidFill>
                  <a:schemeClr val="accent3">
                    <a:lumMod val="50000"/>
                    <a:lumOff val="50000"/>
                  </a:schemeClr>
                </a:solidFill>
                <a:latin typeface="+mn-ea"/>
              </a:rPr>
              <a:t> 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추천 파워포인트 샘플</a:t>
            </a: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D6BF5F94-CAF7-4B05-93C2-35E21EA58A5D}"/>
              </a:ext>
            </a:extLst>
          </p:cNvPr>
          <p:cNvSpPr/>
          <p:nvPr/>
        </p:nvSpPr>
        <p:spPr>
          <a:xfrm>
            <a:off x="549727" y="657224"/>
            <a:ext cx="185217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B36903D5-9816-4C9C-8FDA-928F0B201082}"/>
              </a:ext>
            </a:extLst>
          </p:cNvPr>
          <p:cNvSpPr/>
          <p:nvPr/>
        </p:nvSpPr>
        <p:spPr>
          <a:xfrm>
            <a:off x="4673515" y="1128724"/>
            <a:ext cx="2270173" cy="24622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" name="Picture 3">
            <a:hlinkClick r:id="rId3"/>
            <a:extLst>
              <a:ext uri="{FF2B5EF4-FFF2-40B4-BE49-F238E27FC236}">
                <a16:creationId xmlns:a16="http://schemas.microsoft.com/office/drawing/2014/main" id="{867E0DCC-06F6-41B0-9464-BDB02EF52D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6">
            <a:hlinkClick r:id="rId5"/>
            <a:extLst>
              <a:ext uri="{FF2B5EF4-FFF2-40B4-BE49-F238E27FC236}">
                <a16:creationId xmlns:a16="http://schemas.microsoft.com/office/drawing/2014/main" id="{8F26F7E9-319F-4ACF-9ED5-B3A2CBED4E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9881" y="2005099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직사각형 10">
            <a:hlinkClick r:id="rId5"/>
            <a:extLst>
              <a:ext uri="{FF2B5EF4-FFF2-40B4-BE49-F238E27FC236}">
                <a16:creationId xmlns:a16="http://schemas.microsoft.com/office/drawing/2014/main" id="{01202C86-67A0-4F64-89C3-32F67471D32B}"/>
              </a:ext>
            </a:extLst>
          </p:cNvPr>
          <p:cNvSpPr/>
          <p:nvPr/>
        </p:nvSpPr>
        <p:spPr>
          <a:xfrm>
            <a:off x="711860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2" name="직사각형 11">
            <a:hlinkClick r:id="rId3"/>
            <a:extLst>
              <a:ext uri="{FF2B5EF4-FFF2-40B4-BE49-F238E27FC236}">
                <a16:creationId xmlns:a16="http://schemas.microsoft.com/office/drawing/2014/main" id="{69DA8747-89C0-4D8E-B48E-E8DBAC1FBDFB}"/>
              </a:ext>
            </a:extLst>
          </p:cNvPr>
          <p:cNvSpPr/>
          <p:nvPr/>
        </p:nvSpPr>
        <p:spPr>
          <a:xfrm>
            <a:off x="3986403" y="4117300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6" name="Picture 12">
            <a:hlinkClick r:id="rId7"/>
            <a:extLst>
              <a:ext uri="{FF2B5EF4-FFF2-40B4-BE49-F238E27FC236}">
                <a16:creationId xmlns:a16="http://schemas.microsoft.com/office/drawing/2014/main" id="{57DD6203-23CB-4A89-9AD6-11621DB076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2399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5">
            <a:hlinkClick r:id="rId9"/>
            <a:extLst>
              <a:ext uri="{FF2B5EF4-FFF2-40B4-BE49-F238E27FC236}">
                <a16:creationId xmlns:a16="http://schemas.microsoft.com/office/drawing/2014/main" id="{6534D24B-A42E-4D14-B8C7-C6030B512B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7856" y="4731139"/>
            <a:ext cx="2690008" cy="2017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직사각형 14">
            <a:hlinkClick r:id="rId9"/>
            <a:extLst>
              <a:ext uri="{FF2B5EF4-FFF2-40B4-BE49-F238E27FC236}">
                <a16:creationId xmlns:a16="http://schemas.microsoft.com/office/drawing/2014/main" id="{BC2697D3-C244-4F5E-962B-6F7CE83F3CD1}"/>
              </a:ext>
            </a:extLst>
          </p:cNvPr>
          <p:cNvSpPr/>
          <p:nvPr/>
        </p:nvSpPr>
        <p:spPr>
          <a:xfrm>
            <a:off x="711860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sp>
        <p:nvSpPr>
          <p:cNvPr id="16" name="직사각형 15">
            <a:hlinkClick r:id="rId7"/>
            <a:extLst>
              <a:ext uri="{FF2B5EF4-FFF2-40B4-BE49-F238E27FC236}">
                <a16:creationId xmlns:a16="http://schemas.microsoft.com/office/drawing/2014/main" id="{11F4A648-1388-4B7B-9C54-8BBFBEE280F4}"/>
              </a:ext>
            </a:extLst>
          </p:cNvPr>
          <p:cNvSpPr/>
          <p:nvPr/>
        </p:nvSpPr>
        <p:spPr>
          <a:xfrm>
            <a:off x="3986403" y="6856935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10" name="Picture 2">
            <a:hlinkClick r:id="rId11"/>
            <a:extLst>
              <a:ext uri="{FF2B5EF4-FFF2-40B4-BE49-F238E27FC236}">
                <a16:creationId xmlns:a16="http://schemas.microsoft.com/office/drawing/2014/main" id="{320B39D9-C07B-4776-A410-2B942B39FD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3588" y="7487661"/>
            <a:ext cx="2678544" cy="2008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직사각형 17">
            <a:hlinkClick r:id="rId11"/>
            <a:extLst>
              <a:ext uri="{FF2B5EF4-FFF2-40B4-BE49-F238E27FC236}">
                <a16:creationId xmlns:a16="http://schemas.microsoft.com/office/drawing/2014/main" id="{61EE1B2B-348C-4739-BF14-5B8C7F1764EC}"/>
              </a:ext>
            </a:extLst>
          </p:cNvPr>
          <p:cNvSpPr/>
          <p:nvPr/>
        </p:nvSpPr>
        <p:spPr>
          <a:xfrm>
            <a:off x="711860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  <p:pic>
        <p:nvPicPr>
          <p:cNvPr id="22" name="Picture 9">
            <a:hlinkClick r:id="rId13"/>
            <a:extLst>
              <a:ext uri="{FF2B5EF4-FFF2-40B4-BE49-F238E27FC236}">
                <a16:creationId xmlns:a16="http://schemas.microsoft.com/office/drawing/2014/main" id="{99718E98-3DD3-4053-9D9A-23310D597F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74424" y="7470775"/>
            <a:ext cx="2685957" cy="2014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직사각형 22">
            <a:hlinkClick r:id="rId13"/>
            <a:extLst>
              <a:ext uri="{FF2B5EF4-FFF2-40B4-BE49-F238E27FC236}">
                <a16:creationId xmlns:a16="http://schemas.microsoft.com/office/drawing/2014/main" id="{AFBEE62F-39E9-483F-BC8D-3C71A727A4CF}"/>
              </a:ext>
            </a:extLst>
          </p:cNvPr>
          <p:cNvSpPr/>
          <p:nvPr/>
        </p:nvSpPr>
        <p:spPr>
          <a:xfrm>
            <a:off x="3986403" y="9582976"/>
            <a:ext cx="2862000" cy="39505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latin typeface="+mn-ea"/>
              </a:rPr>
              <a:t>바로가기     </a:t>
            </a:r>
            <a:r>
              <a:rPr lang="en-US" altLang="ko-KR" sz="1400" b="1" dirty="0">
                <a:latin typeface="+mn-ea"/>
              </a:rPr>
              <a:t>&gt;</a:t>
            </a:r>
            <a:endParaRPr lang="ko-KR" altLang="en-US" sz="1400" b="1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656314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593</TotalTime>
  <Words>321</Words>
  <Application>Microsoft Office PowerPoint</Application>
  <PresentationFormat>사용자 지정</PresentationFormat>
  <Paragraphs>42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2" baseType="lpstr">
      <vt:lpstr>맑은 고딕</vt:lpstr>
      <vt:lpstr>Arial</vt:lpstr>
      <vt:lpstr>Calibri</vt:lpstr>
      <vt:lpstr>Calibri Light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공사지명원</dc:title>
  <dc:creator>㈜비즈폼</dc:creator>
  <dc:description>무단 복제 배포시 법적 불이익을 받을 수 있습니다.</dc:description>
  <cp:lastModifiedBy>Windows 사용자</cp:lastModifiedBy>
  <cp:revision>68</cp:revision>
  <cp:lastPrinted>2017-08-25T08:20:59Z</cp:lastPrinted>
  <dcterms:created xsi:type="dcterms:W3CDTF">2017-08-24T04:31:32Z</dcterms:created>
  <dcterms:modified xsi:type="dcterms:W3CDTF">2019-05-08T08:56:30Z</dcterms:modified>
  <cp:category>본 문서의 저작권은 비즈폼에 있습니다.</cp:category>
</cp:coreProperties>
</file>