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10" r:id="rId2"/>
    <p:sldId id="259" r:id="rId3"/>
    <p:sldId id="323" r:id="rId4"/>
    <p:sldId id="306" r:id="rId5"/>
    <p:sldId id="307" r:id="rId6"/>
    <p:sldId id="308" r:id="rId7"/>
    <p:sldId id="315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F3"/>
    <a:srgbClr val="0095F2"/>
    <a:srgbClr val="232A30"/>
    <a:srgbClr val="494B4E"/>
    <a:srgbClr val="696B6D"/>
    <a:srgbClr val="B60000"/>
    <a:srgbClr val="D50000"/>
    <a:srgbClr val="E3E5E4"/>
    <a:srgbClr val="E6E6E6"/>
    <a:srgbClr val="070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4" autoAdjust="0"/>
    <p:restoredTop sz="96266" autoAdjust="0"/>
  </p:normalViewPr>
  <p:slideViewPr>
    <p:cSldViewPr showGuides="1">
      <p:cViewPr varScale="1">
        <p:scale>
          <a:sx n="75" d="100"/>
          <a:sy n="75" d="100"/>
        </p:scale>
        <p:origin x="3462" y="60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7B1AA7C-C832-416E-B419-046FF9032B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F783F6C-1895-42C3-8E41-AD570C2F45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AEDD-F088-4A0C-AF3E-1151A8EF9D6D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B9F9FD4-9AC7-47DF-919F-1C93D4A9A5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6FDC5A-273F-4AEB-90FB-8288FC64AE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42863-3956-4D1E-AC03-7BF5CCDFB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848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20A83-DC72-426C-BD69-0F5BA5F5DFC4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FC1A98-46FA-4963-B291-B0618AA614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291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BD5D6CD-B35F-477F-B774-689DC2255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925022-2E43-4ADF-80A5-300B85CE5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F7EFA90-58A3-49D7-BE3A-4DF084378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049" y="9549577"/>
            <a:ext cx="936164" cy="720304"/>
          </a:xfrm>
        </p:spPr>
        <p:txBody>
          <a:bodyPr/>
          <a:lstStyle>
            <a:lvl1pPr algn="l">
              <a:defRPr sz="4000" b="1">
                <a:solidFill>
                  <a:srgbClr val="0095F2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3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59675" cy="664205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24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05B8C569-8728-48B5-BAE4-6EF853AA631B}"/>
              </a:ext>
            </a:extLst>
          </p:cNvPr>
          <p:cNvSpPr/>
          <p:nvPr userDrawn="1"/>
        </p:nvSpPr>
        <p:spPr>
          <a:xfrm>
            <a:off x="755501" y="1673498"/>
            <a:ext cx="6048672" cy="78488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136386E-1CFA-4F5B-A7C9-D74503652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3ABC8A-F7A7-4D9C-B9A6-5A1F8D5B8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CE8754-49D2-403E-A84B-99210A38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C90585E-2317-4C8B-83C6-1C43C502C796}"/>
              </a:ext>
            </a:extLst>
          </p:cNvPr>
          <p:cNvSpPr/>
          <p:nvPr userDrawn="1"/>
        </p:nvSpPr>
        <p:spPr>
          <a:xfrm>
            <a:off x="0" y="0"/>
            <a:ext cx="7559675" cy="1313458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12">
            <a:extLst>
              <a:ext uri="{FF2B5EF4-FFF2-40B4-BE49-F238E27FC236}">
                <a16:creationId xmlns:a16="http://schemas.microsoft.com/office/drawing/2014/main" id="{0F828B92-5367-4F7C-83F3-0363394BBB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2" y="737394"/>
            <a:ext cx="6048672" cy="369332"/>
          </a:xfrm>
        </p:spPr>
        <p:txBody>
          <a:bodyPr wrap="square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0" name="그림 개체 틀 8">
            <a:extLst>
              <a:ext uri="{FF2B5EF4-FFF2-40B4-BE49-F238E27FC236}">
                <a16:creationId xmlns:a16="http://schemas.microsoft.com/office/drawing/2014/main" id="{50B94E1D-D286-4535-9294-AE6B06C55A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3301" y="1914283"/>
            <a:ext cx="5493072" cy="7367302"/>
          </a:xfrm>
          <a:effectLst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6C841E6-FF1D-4B38-A154-9FEAC1A4549B}"/>
              </a:ext>
            </a:extLst>
          </p:cNvPr>
          <p:cNvSpPr/>
          <p:nvPr userDrawn="1"/>
        </p:nvSpPr>
        <p:spPr>
          <a:xfrm>
            <a:off x="0" y="9882410"/>
            <a:ext cx="7559155" cy="144240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726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05B8C569-8728-48B5-BAE4-6EF853AA631B}"/>
              </a:ext>
            </a:extLst>
          </p:cNvPr>
          <p:cNvSpPr/>
          <p:nvPr userDrawn="1"/>
        </p:nvSpPr>
        <p:spPr>
          <a:xfrm>
            <a:off x="755501" y="1673498"/>
            <a:ext cx="6048672" cy="78488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136386E-1CFA-4F5B-A7C9-D74503652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3ABC8A-F7A7-4D9C-B9A6-5A1F8D5B8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C84FABF-DA4E-42B9-88D6-5A15BEE80C52}"/>
              </a:ext>
            </a:extLst>
          </p:cNvPr>
          <p:cNvSpPr/>
          <p:nvPr userDrawn="1"/>
        </p:nvSpPr>
        <p:spPr>
          <a:xfrm>
            <a:off x="0" y="9882410"/>
            <a:ext cx="6048000" cy="144240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C90585E-2317-4C8B-83C6-1C43C502C796}"/>
              </a:ext>
            </a:extLst>
          </p:cNvPr>
          <p:cNvSpPr/>
          <p:nvPr userDrawn="1"/>
        </p:nvSpPr>
        <p:spPr>
          <a:xfrm>
            <a:off x="0" y="0"/>
            <a:ext cx="7559675" cy="1313458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12">
            <a:extLst>
              <a:ext uri="{FF2B5EF4-FFF2-40B4-BE49-F238E27FC236}">
                <a16:creationId xmlns:a16="http://schemas.microsoft.com/office/drawing/2014/main" id="{0F828B92-5367-4F7C-83F3-0363394BBB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2" y="737394"/>
            <a:ext cx="6048672" cy="369332"/>
          </a:xfrm>
        </p:spPr>
        <p:txBody>
          <a:bodyPr wrap="square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0" name="그림 개체 틀 8">
            <a:extLst>
              <a:ext uri="{FF2B5EF4-FFF2-40B4-BE49-F238E27FC236}">
                <a16:creationId xmlns:a16="http://schemas.microsoft.com/office/drawing/2014/main" id="{50B94E1D-D286-4535-9294-AE6B06C55A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3301" y="1914283"/>
            <a:ext cx="5493072" cy="7367302"/>
          </a:xfrm>
          <a:effectLst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CE8754-49D2-403E-A84B-99210A38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049" y="9549577"/>
            <a:ext cx="936164" cy="720304"/>
          </a:xfrm>
        </p:spPr>
        <p:txBody>
          <a:bodyPr/>
          <a:lstStyle>
            <a:lvl1pPr algn="l">
              <a:defRPr sz="4000" b="1">
                <a:solidFill>
                  <a:srgbClr val="0095F2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66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05B8C569-8728-48B5-BAE4-6EF853AA631B}"/>
              </a:ext>
            </a:extLst>
          </p:cNvPr>
          <p:cNvSpPr/>
          <p:nvPr userDrawn="1"/>
        </p:nvSpPr>
        <p:spPr>
          <a:xfrm>
            <a:off x="755501" y="1673498"/>
            <a:ext cx="6048672" cy="78488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136386E-1CFA-4F5B-A7C9-D74503652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3ABC8A-F7A7-4D9C-B9A6-5A1F8D5B8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CE8754-49D2-403E-A84B-99210A38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C90585E-2317-4C8B-83C6-1C43C502C796}"/>
              </a:ext>
            </a:extLst>
          </p:cNvPr>
          <p:cNvSpPr/>
          <p:nvPr userDrawn="1"/>
        </p:nvSpPr>
        <p:spPr>
          <a:xfrm>
            <a:off x="0" y="0"/>
            <a:ext cx="7559675" cy="1313458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12">
            <a:extLst>
              <a:ext uri="{FF2B5EF4-FFF2-40B4-BE49-F238E27FC236}">
                <a16:creationId xmlns:a16="http://schemas.microsoft.com/office/drawing/2014/main" id="{0F828B92-5367-4F7C-83F3-0363394BBB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2" y="737394"/>
            <a:ext cx="6048672" cy="369332"/>
          </a:xfrm>
        </p:spPr>
        <p:txBody>
          <a:bodyPr wrap="square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6C841E6-FF1D-4B38-A154-9FEAC1A4549B}"/>
              </a:ext>
            </a:extLst>
          </p:cNvPr>
          <p:cNvSpPr/>
          <p:nvPr userDrawn="1"/>
        </p:nvSpPr>
        <p:spPr>
          <a:xfrm>
            <a:off x="0" y="9882410"/>
            <a:ext cx="7559155" cy="144240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45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05B8C569-8728-48B5-BAE4-6EF853AA631B}"/>
              </a:ext>
            </a:extLst>
          </p:cNvPr>
          <p:cNvSpPr/>
          <p:nvPr userDrawn="1"/>
        </p:nvSpPr>
        <p:spPr>
          <a:xfrm>
            <a:off x="755501" y="1673498"/>
            <a:ext cx="6048672" cy="78488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136386E-1CFA-4F5B-A7C9-D74503652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3ABC8A-F7A7-4D9C-B9A6-5A1F8D5B8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C84FABF-DA4E-42B9-88D6-5A15BEE80C52}"/>
              </a:ext>
            </a:extLst>
          </p:cNvPr>
          <p:cNvSpPr/>
          <p:nvPr userDrawn="1"/>
        </p:nvSpPr>
        <p:spPr>
          <a:xfrm>
            <a:off x="0" y="9882410"/>
            <a:ext cx="6048000" cy="144240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C90585E-2317-4C8B-83C6-1C43C502C796}"/>
              </a:ext>
            </a:extLst>
          </p:cNvPr>
          <p:cNvSpPr/>
          <p:nvPr userDrawn="1"/>
        </p:nvSpPr>
        <p:spPr>
          <a:xfrm>
            <a:off x="0" y="0"/>
            <a:ext cx="7559675" cy="1313458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12">
            <a:extLst>
              <a:ext uri="{FF2B5EF4-FFF2-40B4-BE49-F238E27FC236}">
                <a16:creationId xmlns:a16="http://schemas.microsoft.com/office/drawing/2014/main" id="{0F828B92-5367-4F7C-83F3-0363394BBB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2" y="737394"/>
            <a:ext cx="6048672" cy="369332"/>
          </a:xfrm>
        </p:spPr>
        <p:txBody>
          <a:bodyPr wrap="square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CE8754-49D2-403E-A84B-99210A38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049" y="9549577"/>
            <a:ext cx="936164" cy="720304"/>
          </a:xfrm>
        </p:spPr>
        <p:txBody>
          <a:bodyPr/>
          <a:lstStyle>
            <a:lvl1pPr algn="l">
              <a:defRPr sz="4000" b="1">
                <a:solidFill>
                  <a:srgbClr val="0095F2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881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5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718" r:id="rId2"/>
    <p:sldLayoutId id="2147483708" r:id="rId3"/>
    <p:sldLayoutId id="2147483714" r:id="rId4"/>
    <p:sldLayoutId id="2147483715" r:id="rId5"/>
    <p:sldLayoutId id="2147483716" r:id="rId6"/>
    <p:sldLayoutId id="2147483717" r:id="rId7"/>
    <p:sldLayoutId id="2147483719" r:id="rId8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68%26v_flag%3d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3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2.gif"/><Relationship Id="rId4" Type="http://schemas.openxmlformats.org/officeDocument/2006/relationships/image" Target="../media/image9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75617"/>
            <a:ext cx="3815550" cy="382211"/>
          </a:xfrm>
          <a:prstGeom prst="rect">
            <a:avLst/>
          </a:prstGeom>
          <a:solidFill>
            <a:srgbClr val="0095F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545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http://www.bizforms.co.kr/bms/check.asp?code=bs3217338750418&amp;go_url=http%3a%2f%2fpowerpoint.bizforms.co.kr%2fform_view%2fview.asp%3fnumber%3d186068%26v_flag%3d0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latin typeface="+mn-ea"/>
              </a:rPr>
              <a:t>건축 공사지명원</a:t>
            </a:r>
            <a:endParaRPr lang="en-US" altLang="ko-KR" sz="2400" b="1" spc="-15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latin typeface="+mn-ea"/>
              </a:rPr>
              <a:t>(</a:t>
            </a:r>
            <a:r>
              <a:rPr lang="ko-KR" altLang="en-US" sz="2000" b="1" spc="-150" dirty="0">
                <a:latin typeface="+mn-ea"/>
              </a:rPr>
              <a:t>파란 숫자</a:t>
            </a:r>
            <a:r>
              <a:rPr lang="en-US" altLang="ko-KR" sz="2000" b="1" spc="-150" dirty="0"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5452120B-0099-4BA6-B69A-9E8E910984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34922"/>
            <a:ext cx="7559675" cy="685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4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E932F75-6C65-44B1-AD68-8F868D927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EC78A6C-096D-4885-97F5-517810209B41}"/>
              </a:ext>
            </a:extLst>
          </p:cNvPr>
          <p:cNvSpPr/>
          <p:nvPr/>
        </p:nvSpPr>
        <p:spPr>
          <a:xfrm>
            <a:off x="0" y="0"/>
            <a:ext cx="7559155" cy="10691813"/>
          </a:xfrm>
          <a:prstGeom prst="rect">
            <a:avLst/>
          </a:prstGeom>
          <a:solidFill>
            <a:srgbClr val="0095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07EDF44-04E5-4DB4-80F3-92D35BDEA1E0}"/>
              </a:ext>
            </a:extLst>
          </p:cNvPr>
          <p:cNvSpPr/>
          <p:nvPr/>
        </p:nvSpPr>
        <p:spPr>
          <a:xfrm>
            <a:off x="0" y="4121770"/>
            <a:ext cx="7559675" cy="6570043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1CEA9BE-F405-4D6A-A374-F56DD124143A}"/>
              </a:ext>
            </a:extLst>
          </p:cNvPr>
          <p:cNvSpPr/>
          <p:nvPr/>
        </p:nvSpPr>
        <p:spPr>
          <a:xfrm>
            <a:off x="1722768" y="6721020"/>
            <a:ext cx="4114140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ko-KR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Our Contents</a:t>
            </a:r>
            <a:endParaRPr lang="ko-KR" altLang="en-US" sz="4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159BAD1-0CC3-4566-8C57-BBA8830BDD99}"/>
              </a:ext>
            </a:extLst>
          </p:cNvPr>
          <p:cNvSpPr/>
          <p:nvPr/>
        </p:nvSpPr>
        <p:spPr>
          <a:xfrm>
            <a:off x="1331565" y="7819146"/>
            <a:ext cx="48965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000">
                <a:solidFill>
                  <a:srgbClr val="E3E5E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failureto build the solutioour company is to support. Ultimately the corporate information you need n to provide a variety of information to avoid the failureto build the solution our company is to support.</a:t>
            </a:r>
            <a:endParaRPr lang="en-US" altLang="ko-KR" sz="1000">
              <a:solidFill>
                <a:srgbClr val="E3E5E4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ctr"/>
            <a:r>
              <a:rPr lang="ko-KR" altLang="en-US" sz="1000">
                <a:solidFill>
                  <a:srgbClr val="E3E5E4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failureto build the solutioour company is to support. Ultimately the corporate information you need n to provide a variety of information to avoid the failureto build the solution our company is to support.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AD5F556-4883-4D6F-A863-E6FFC23418CB}"/>
              </a:ext>
            </a:extLst>
          </p:cNvPr>
          <p:cNvSpPr/>
          <p:nvPr/>
        </p:nvSpPr>
        <p:spPr>
          <a:xfrm>
            <a:off x="0" y="9882410"/>
            <a:ext cx="7559155" cy="1442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6148CBD-BB92-4D7E-9B41-E9A7A34E84E0}"/>
              </a:ext>
            </a:extLst>
          </p:cNvPr>
          <p:cNvSpPr/>
          <p:nvPr/>
        </p:nvSpPr>
        <p:spPr>
          <a:xfrm>
            <a:off x="1012098" y="-30085"/>
            <a:ext cx="5535490" cy="563231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ko-KR" sz="36000" b="1" dirty="0">
                <a:solidFill>
                  <a:srgbClr val="0095F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04</a:t>
            </a:r>
            <a:endParaRPr lang="ko-KR" altLang="en-US" sz="36000" b="1" dirty="0">
              <a:solidFill>
                <a:srgbClr val="0095F2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5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E93AC702-9805-4420-AB74-8A8D5E73C959}"/>
              </a:ext>
            </a:extLst>
          </p:cNvPr>
          <p:cNvSpPr/>
          <p:nvPr/>
        </p:nvSpPr>
        <p:spPr>
          <a:xfrm>
            <a:off x="0" y="9882410"/>
            <a:ext cx="6048000" cy="144240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0D9BF36-6C46-431D-B56A-0F795D026221}"/>
              </a:ext>
            </a:extLst>
          </p:cNvPr>
          <p:cNvSpPr/>
          <p:nvPr/>
        </p:nvSpPr>
        <p:spPr>
          <a:xfrm>
            <a:off x="0" y="0"/>
            <a:ext cx="7559675" cy="1313458"/>
          </a:xfrm>
          <a:prstGeom prst="rect">
            <a:avLst/>
          </a:prstGeom>
          <a:solidFill>
            <a:srgbClr val="009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13CAAD7A-1BEA-4B82-B368-428C7C25A482}"/>
              </a:ext>
            </a:extLst>
          </p:cNvPr>
          <p:cNvSpPr/>
          <p:nvPr/>
        </p:nvSpPr>
        <p:spPr>
          <a:xfrm>
            <a:off x="1403574" y="737394"/>
            <a:ext cx="475252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연도별 실적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A25FC2E9-A7DF-49F7-9284-D728CFCDF0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306582"/>
              </p:ext>
            </p:extLst>
          </p:nvPr>
        </p:nvGraphicFramePr>
        <p:xfrm>
          <a:off x="827509" y="2249562"/>
          <a:ext cx="5904657" cy="6581092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456346">
                  <a:extLst>
                    <a:ext uri="{9D8B030D-6E8A-4147-A177-3AD203B41FA5}">
                      <a16:colId xmlns:a16="http://schemas.microsoft.com/office/drawing/2014/main" val="1710247220"/>
                    </a:ext>
                  </a:extLst>
                </a:gridCol>
                <a:gridCol w="2002846">
                  <a:extLst>
                    <a:ext uri="{9D8B030D-6E8A-4147-A177-3AD203B41FA5}">
                      <a16:colId xmlns:a16="http://schemas.microsoft.com/office/drawing/2014/main" val="4054601753"/>
                    </a:ext>
                  </a:extLst>
                </a:gridCol>
                <a:gridCol w="1467513">
                  <a:extLst>
                    <a:ext uri="{9D8B030D-6E8A-4147-A177-3AD203B41FA5}">
                      <a16:colId xmlns:a16="http://schemas.microsoft.com/office/drawing/2014/main" val="2137248008"/>
                    </a:ext>
                  </a:extLst>
                </a:gridCol>
                <a:gridCol w="1199531">
                  <a:extLst>
                    <a:ext uri="{9D8B030D-6E8A-4147-A177-3AD203B41FA5}">
                      <a16:colId xmlns:a16="http://schemas.microsoft.com/office/drawing/2014/main" val="3341466933"/>
                    </a:ext>
                  </a:extLst>
                </a:gridCol>
                <a:gridCol w="778421">
                  <a:extLst>
                    <a:ext uri="{9D8B030D-6E8A-4147-A177-3AD203B41FA5}">
                      <a16:colId xmlns:a16="http://schemas.microsoft.com/office/drawing/2014/main" val="3072094986"/>
                    </a:ext>
                  </a:extLst>
                </a:gridCol>
              </a:tblGrid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en-US" altLang="ko-KR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No.</a:t>
                      </a:r>
                      <a:endParaRPr lang="ko-KR" altLang="en-US" sz="1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5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공사명</a:t>
                      </a:r>
                      <a:endParaRPr lang="ko-KR" altLang="en-US" sz="1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5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공사기간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5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공사금액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5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5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952926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병원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2017.02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500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682355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문화센터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2017.03 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2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538305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빌딩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2017.01 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7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897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845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648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605066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다세대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주택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2016.05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810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766130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아파트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2016.05 ~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2017.04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10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035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486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286562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복합시설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2016.02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6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516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25186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사옥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2016.02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2016.08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867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435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165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251535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오피스텔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신축</a:t>
                      </a:r>
                      <a:r>
                        <a:rPr sz="1000" spc="21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2015.06 ~ 2016.01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3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222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231644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산업단지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조성공사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2015.02 </a:t>
                      </a: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~ 2015.03</a:t>
                      </a:r>
                      <a:endParaRPr sz="1000" kern="1200" spc="-5">
                        <a:solidFill>
                          <a:schemeClr val="dk1"/>
                        </a:solidFill>
                        <a:latin typeface="Malgun Gothic"/>
                        <a:ea typeface="+mn-ea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560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415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토목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674846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다가구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주택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2015.01 ~ 2016.03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987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51428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생활시설</a:t>
                      </a:r>
                      <a:r>
                        <a:rPr sz="10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2014.08 ~ 2016.01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654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583735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단독주택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2014.06 ~ 2014.10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974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456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spc="-5" dirty="0">
                          <a:latin typeface="Malgun Gothic"/>
                          <a:cs typeface="Malgun Gothic"/>
                        </a:rPr>
                        <a:t>토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목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138697"/>
                  </a:ext>
                </a:extLst>
              </a:tr>
              <a:tr h="470078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빌딩</a:t>
                      </a:r>
                      <a:r>
                        <a:rPr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2013.05 </a:t>
                      </a: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~ 2015.10</a:t>
                      </a:r>
                      <a:endParaRPr sz="1000" kern="1200" spc="-5">
                        <a:solidFill>
                          <a:schemeClr val="dk1"/>
                        </a:solidFill>
                        <a:latin typeface="Malgun Gothic"/>
                        <a:ea typeface="+mn-ea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874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564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651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069591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id="{B06A0F6F-3E5E-4673-9C06-8BF1884FD25B}"/>
              </a:ext>
            </a:extLst>
          </p:cNvPr>
          <p:cNvSpPr/>
          <p:nvPr/>
        </p:nvSpPr>
        <p:spPr>
          <a:xfrm>
            <a:off x="4084073" y="9831419"/>
            <a:ext cx="19801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ko-KR" sz="1000">
                <a:solidFill>
                  <a:schemeClr val="bg1"/>
                </a:solidFill>
                <a:latin typeface="맑은 고딕" panose="020B0503020000020004" pitchFamily="50" charset="-127"/>
              </a:rPr>
              <a:t>PAGEVIEW</a:t>
            </a:r>
            <a:endParaRPr lang="ko-KR" altLang="en-US" sz="10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30117BE-C98F-4D30-AA57-A7556C939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5608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9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E86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1913</TotalTime>
  <Words>378</Words>
  <Application>Microsoft Office PowerPoint</Application>
  <PresentationFormat>사용자 지정</PresentationFormat>
  <Paragraphs>97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188</cp:revision>
  <cp:lastPrinted>2017-08-25T08:20:59Z</cp:lastPrinted>
  <dcterms:created xsi:type="dcterms:W3CDTF">2017-08-24T04:31:32Z</dcterms:created>
  <dcterms:modified xsi:type="dcterms:W3CDTF">2019-05-07T08:11:12Z</dcterms:modified>
  <cp:category>본 문서의 저작권은 비즈폼에 있습니다.</cp:category>
</cp:coreProperties>
</file>