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8" r:id="rId2"/>
  </p:sldMasterIdLst>
  <p:notesMasterIdLst>
    <p:notesMasterId r:id="rId12"/>
  </p:notesMasterIdLst>
  <p:handoutMasterIdLst>
    <p:handoutMasterId r:id="rId13"/>
  </p:handoutMasterIdLst>
  <p:sldIdLst>
    <p:sldId id="315" r:id="rId3"/>
    <p:sldId id="293" r:id="rId4"/>
    <p:sldId id="297" r:id="rId5"/>
    <p:sldId id="320" r:id="rId6"/>
    <p:sldId id="318" r:id="rId7"/>
    <p:sldId id="319" r:id="rId8"/>
    <p:sldId id="317" r:id="rId9"/>
    <p:sldId id="316" r:id="rId10"/>
    <p:sldId id="314" r:id="rId11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6BD9"/>
    <a:srgbClr val="7F7F7F"/>
    <a:srgbClr val="297FD5"/>
    <a:srgbClr val="7030A0"/>
    <a:srgbClr val="2A478D"/>
    <a:srgbClr val="766A79"/>
    <a:srgbClr val="4D9ADD"/>
    <a:srgbClr val="7489AB"/>
    <a:srgbClr val="4A66AC"/>
    <a:srgbClr val="629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622" autoAdjust="0"/>
  </p:normalViewPr>
  <p:slideViewPr>
    <p:cSldViewPr>
      <p:cViewPr varScale="1">
        <p:scale>
          <a:sx n="103" d="100"/>
          <a:sy n="103" d="100"/>
        </p:scale>
        <p:origin x="1470" y="12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여행 수요객</c:v>
                </c:pt>
              </c:strCache>
            </c:strRef>
          </c:tx>
          <c:marker>
            <c:symbol val="circle"/>
            <c:size val="7"/>
          </c:marker>
          <c:cat>
            <c:numRef>
              <c:f>Sheet1!$B$1:$E$1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250</c:v>
                </c:pt>
                <c:pt idx="1">
                  <c:v>200</c:v>
                </c:pt>
                <c:pt idx="2">
                  <c:v>190</c:v>
                </c:pt>
                <c:pt idx="3">
                  <c:v>195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8B-4B47-A1A6-7909F1A307B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호텔업계</c:v>
                </c:pt>
              </c:strCache>
            </c:strRef>
          </c:tx>
          <c:marker>
            <c:symbol val="circle"/>
            <c:size val="7"/>
          </c:marker>
          <c:cat>
            <c:numRef>
              <c:f>Sheet1!$B$1:$E$1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150</c:v>
                </c:pt>
                <c:pt idx="1">
                  <c:v>270</c:v>
                </c:pt>
                <c:pt idx="2">
                  <c:v>250</c:v>
                </c:pt>
                <c:pt idx="3">
                  <c:v>260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8B-4B47-A1A6-7909F1A307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5161152"/>
        <c:axId val="715160760"/>
      </c:lineChart>
      <c:catAx>
        <c:axId val="715161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8100">
            <a:solidFill>
              <a:schemeClr val="accent1"/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7151607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151607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715161152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21D16-BDB5-43B5-A210-AF4DA380AA5C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D96B9-04D6-4BCA-8BF7-6427F8705A6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424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982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앞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332"/>
            <a:ext cx="10708729" cy="7570595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3618507" y="3924648"/>
            <a:ext cx="5760000" cy="720080"/>
          </a:xfrm>
        </p:spPr>
        <p:txBody>
          <a:bodyPr>
            <a:noAutofit/>
          </a:bodyPr>
          <a:lstStyle>
            <a:lvl1pPr algn="r">
              <a:buNone/>
              <a:defRPr kumimoji="1" lang="ko-KR" altLang="en-US" sz="4000" b="1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3618506" y="4663199"/>
            <a:ext cx="5760000" cy="360040"/>
          </a:xfrm>
        </p:spPr>
        <p:txBody>
          <a:bodyPr>
            <a:noAutofit/>
          </a:bodyPr>
          <a:lstStyle>
            <a:lvl1pPr algn="r">
              <a:buNone/>
              <a:defRPr lang="ko-KR" altLang="en-US" sz="1800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2" hasCustomPrompt="1"/>
          </p:nvPr>
        </p:nvSpPr>
        <p:spPr>
          <a:xfrm>
            <a:off x="3618508" y="5148783"/>
            <a:ext cx="5760000" cy="863600"/>
          </a:xfrm>
        </p:spPr>
        <p:txBody>
          <a:bodyPr>
            <a:noAutofit/>
          </a:bodyPr>
          <a:lstStyle>
            <a:lvl1pPr algn="r">
              <a:buNone/>
              <a:defRPr kumimoji="1" lang="ko-KR" altLang="en-US" sz="1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8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7649718" y="6957676"/>
            <a:ext cx="1728788" cy="351546"/>
          </a:xfrm>
        </p:spPr>
        <p:txBody>
          <a:bodyPr anchor="b">
            <a:spAutoFit/>
          </a:bodyPr>
          <a:lstStyle>
            <a:lvl1pPr algn="r">
              <a:buNone/>
              <a:defRPr kumimoji="1" lang="ko-KR" altLang="en-US" sz="1600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909"/>
            <a:ext cx="10693400" cy="75597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59758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2979673" y="3060551"/>
            <a:ext cx="1078935" cy="792162"/>
          </a:xfrm>
        </p:spPr>
        <p:txBody>
          <a:bodyPr>
            <a:noAutofit/>
          </a:bodyPr>
          <a:lstStyle>
            <a:lvl1pPr algn="l">
              <a:buNone/>
              <a:defRPr lang="ko-KR" altLang="en-US" sz="4500" b="1" kern="1200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2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3762524" y="3204567"/>
            <a:ext cx="4032448" cy="575493"/>
          </a:xfrm>
        </p:spPr>
        <p:txBody>
          <a:bodyPr>
            <a:noAutofit/>
          </a:bodyPr>
          <a:lstStyle>
            <a:lvl1pPr algn="l">
              <a:buNone/>
              <a:defRPr lang="ko-KR" altLang="en-US" sz="2800" b="1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목차를 입력하세요</a:t>
            </a:r>
          </a:p>
        </p:txBody>
      </p:sp>
      <p:sp>
        <p:nvSpPr>
          <p:cNvPr id="13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3114452" y="3799103"/>
            <a:ext cx="4680520" cy="575493"/>
          </a:xfrm>
        </p:spPr>
        <p:txBody>
          <a:bodyPr>
            <a:noAutofit/>
          </a:bodyPr>
          <a:lstStyle>
            <a:lvl1pPr marL="0" indent="0" algn="ctr">
              <a:buNone/>
              <a:defRPr lang="ko-KR" altLang="en-US" sz="1200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내용을 입력하세요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3541D-F5A2-4F8C-AF36-4582073F80E4}" type="datetime1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667180" y="324247"/>
            <a:ext cx="766935" cy="402567"/>
          </a:xfrm>
        </p:spPr>
        <p:txBody>
          <a:bodyPr/>
          <a:lstStyle>
            <a:lvl1pPr>
              <a:defRPr sz="1000" b="0" u="sng">
                <a:solidFill>
                  <a:schemeClr val="accent1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sp>
        <p:nvSpPr>
          <p:cNvPr id="8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306140" y="279947"/>
            <a:ext cx="6624984" cy="504502"/>
          </a:xfrm>
        </p:spPr>
        <p:txBody>
          <a:bodyPr>
            <a:normAutofit/>
          </a:bodyPr>
          <a:lstStyle>
            <a:lvl1pPr>
              <a:buNone/>
              <a:defRPr lang="ko-KR" altLang="en-US" sz="2200" b="1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9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083004" y="611957"/>
            <a:ext cx="2357792" cy="360362"/>
          </a:xfrm>
        </p:spPr>
        <p:txBody>
          <a:bodyPr anchor="t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704160" cy="7561263"/>
          </a:xfrm>
          <a:prstGeom prst="rect">
            <a:avLst/>
          </a:prstGeom>
        </p:spPr>
      </p:pic>
      <p:sp>
        <p:nvSpPr>
          <p:cNvPr id="7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2466700" y="3284428"/>
            <a:ext cx="5760000" cy="720080"/>
          </a:xfrm>
        </p:spPr>
        <p:txBody>
          <a:bodyPr>
            <a:noAutofit/>
          </a:bodyPr>
          <a:lstStyle>
            <a:lvl1pPr algn="ctr">
              <a:buNone/>
              <a:defRPr kumimoji="1" lang="ko-KR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8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466700" y="3987419"/>
            <a:ext cx="5760000" cy="360040"/>
          </a:xfrm>
        </p:spPr>
        <p:txBody>
          <a:bodyPr>
            <a:noAutofit/>
          </a:bodyPr>
          <a:lstStyle>
            <a:lvl1pPr algn="ctr">
              <a:buNone/>
              <a:defRPr lang="ko-KR" altLang="en-US" sz="2200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marL="391146" lvl="0" indent="-391146" algn="ctr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4" hasCustomPrompt="1"/>
          </p:nvPr>
        </p:nvSpPr>
        <p:spPr>
          <a:xfrm>
            <a:off x="2466700" y="4462383"/>
            <a:ext cx="5760000" cy="863600"/>
          </a:xfrm>
        </p:spPr>
        <p:txBody>
          <a:bodyPr/>
          <a:lstStyle>
            <a:lvl1pPr algn="ctr">
              <a:buNone/>
              <a:defRPr kumimoji="1" lang="ko-KR" altLang="en-US" sz="12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0" name="텍스트 개체 틀 17"/>
          <p:cNvSpPr>
            <a:spLocks noGrp="1"/>
          </p:cNvSpPr>
          <p:nvPr>
            <p:ph type="body" sz="quarter" idx="15" hasCustomPrompt="1"/>
          </p:nvPr>
        </p:nvSpPr>
        <p:spPr>
          <a:xfrm>
            <a:off x="4482306" y="6957676"/>
            <a:ext cx="1728788" cy="351546"/>
          </a:xfrm>
        </p:spPr>
        <p:txBody>
          <a:bodyPr anchor="b">
            <a:spAutoFit/>
          </a:bodyPr>
          <a:lstStyle>
            <a:lvl1pPr algn="ctr">
              <a:buNone/>
              <a:defRPr kumimoji="1" lang="ko-KR" altLang="en-US" sz="1600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88179-D3D7-4024-986A-4100D5EB00A3}" type="datetime1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8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306140" y="279947"/>
            <a:ext cx="6624984" cy="504502"/>
          </a:xfrm>
        </p:spPr>
        <p:txBody>
          <a:bodyPr>
            <a:normAutofit/>
          </a:bodyPr>
          <a:lstStyle>
            <a:lvl1pPr>
              <a:buNone/>
              <a:defRPr lang="ko-KR" altLang="en-US" sz="2200" b="1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667180" y="324247"/>
            <a:ext cx="766935" cy="402567"/>
          </a:xfrm>
        </p:spPr>
        <p:txBody>
          <a:bodyPr/>
          <a:lstStyle>
            <a:lvl1pPr>
              <a:defRPr sz="1000" b="0" u="sng">
                <a:solidFill>
                  <a:schemeClr val="accent1">
                    <a:lumMod val="20000"/>
                    <a:lumOff val="80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227020" y="611957"/>
            <a:ext cx="2213776" cy="360362"/>
          </a:xfrm>
        </p:spPr>
        <p:txBody>
          <a:bodyPr anchor="t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8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16A8-6FCC-428C-B78E-15121058F8B2}" type="datetime1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379C679-A5B2-4B57-B0A7-18FBF2FEF55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511666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293688" y="736600"/>
            <a:ext cx="1998662" cy="63500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2292350" y="736600"/>
            <a:ext cx="8107363" cy="63500"/>
          </a:xfrm>
          <a:prstGeom prst="rect">
            <a:avLst/>
          </a:prstGeom>
          <a:solidFill>
            <a:srgbClr val="DE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93688" y="7234238"/>
            <a:ext cx="10106025" cy="39687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BD9668E-1CAF-4720-90E0-1B18E2D4DF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4615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EC111-88A7-4BEC-A7F0-3ECE4CAC49B5}" type="datetime1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536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0" r:id="rId4"/>
    <p:sldLayoutId id="2147483655" r:id="rId5"/>
    <p:sldLayoutId id="2147483654" r:id="rId6"/>
    <p:sldLayoutId id="2147483657" r:id="rId7"/>
  </p:sldLayoutIdLst>
  <p:hf hdr="0" ftr="0" dt="0"/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2838" y="6884988"/>
            <a:ext cx="3387725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2863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600">
                <a:solidFill>
                  <a:srgbClr val="000000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1D055EB-23E5-4B18-93A0-929C536AA29D}" type="slidenum">
              <a:rPr kumimoji="1" lang="en-US" altLang="ko-KR">
                <a:latin typeface="굴림" panose="020B0600000101010101" pitchFamily="50" charset="-127"/>
                <a:ea typeface="굴림" panose="020B0600000101010101" pitchFamily="50" charset="-127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ko-KR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567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5pPr>
      <a:lvl6pPr marL="521528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6pPr>
      <a:lvl7pPr marL="1043056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7pPr>
      <a:lvl8pPr marL="1564584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8pPr>
      <a:lvl9pPr marL="2086112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90525" indent="-39052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Arial" charset="0"/>
          <a:ea typeface="+mn-ea"/>
          <a:cs typeface="+mn-cs"/>
        </a:defRPr>
      </a:lvl1pPr>
      <a:lvl2pPr marL="846138" indent="-32543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Arial" charset="0"/>
          <a:ea typeface="+mn-ea"/>
        </a:defRPr>
      </a:lvl2pPr>
      <a:lvl3pPr marL="1303338" indent="-26035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700">
          <a:solidFill>
            <a:schemeClr val="tx1"/>
          </a:solidFill>
          <a:latin typeface="Arial" charset="0"/>
          <a:ea typeface="+mn-ea"/>
        </a:defRPr>
      </a:lvl3pPr>
      <a:lvl4pPr marL="1824038" indent="-2603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Arial" charset="0"/>
          <a:ea typeface="+mn-ea"/>
        </a:defRPr>
      </a:lvl4pPr>
      <a:lvl5pPr marL="2346325" indent="-26035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Arial" charset="0"/>
          <a:ea typeface="+mn-ea"/>
        </a:defRPr>
      </a:lvl5pPr>
      <a:lvl6pPr marL="2868404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389932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911460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432988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12808%26v_flag%3d0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21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8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0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7.gif"/><Relationship Id="rId4" Type="http://schemas.openxmlformats.org/officeDocument/2006/relationships/image" Target="../media/image14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hyperlink" Target="http://www.bizforms.co.kr/bms/check.asp?code=bs3217338750418&amp;go_url=http%3a%2f%2fpowerpoint.bizforms.co.kr%2fform_view%2fview.asp%3fnumber%3d186547%26v_flag%3d0%0d%0a" TargetMode="External"/><Relationship Id="rId18" Type="http://schemas.openxmlformats.org/officeDocument/2006/relationships/image" Target="../media/image29.gif"/><Relationship Id="rId3" Type="http://schemas.openxmlformats.org/officeDocument/2006/relationships/hyperlink" Target="http://www.bizforms.co.kr/bms/check.asp?code=bs3217338750418&amp;go_url=http%3a%2f%2fpowerpoint.bizforms.co.kr%2fform_view%2fview.asp%3fnumber%3d186586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583%26v_flag%3d0%0d%0a" TargetMode="External"/><Relationship Id="rId12" Type="http://schemas.openxmlformats.org/officeDocument/2006/relationships/image" Target="../media/image26.gif"/><Relationship Id="rId17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gif"/><Relationship Id="rId11" Type="http://schemas.openxmlformats.org/officeDocument/2006/relationships/hyperlink" Target="http://www.bizforms.co.kr/bms/check.asp?code=bs3217338750418&amp;go_url=http%3a%2f%2fpowerpoint.bizforms.co.kr%2fform_view%2fview.asp%3fnumber%3d186541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585%26v_flag%3d0%0d%0a" TargetMode="External"/><Relationship Id="rId15" Type="http://schemas.openxmlformats.org/officeDocument/2006/relationships/hyperlink" Target="http://www.bizforms.co.kr/bms/check.asp?code=bs3217338750418&amp;go_url=http%3a%2f%2fpowerpoint.bizforms.co.kr%2fpackage%2fview.asp%3fnumber%3d112484%26v_flag%3d0%0d%0a" TargetMode="External"/><Relationship Id="rId10" Type="http://schemas.openxmlformats.org/officeDocument/2006/relationships/image" Target="../media/image25.gif"/><Relationship Id="rId4" Type="http://schemas.openxmlformats.org/officeDocument/2006/relationships/image" Target="../media/image22.gif"/><Relationship Id="rId9" Type="http://schemas.openxmlformats.org/officeDocument/2006/relationships/hyperlink" Target="http://www.bizforms.co.kr/bms/check.asp?code=bs3217338750418&amp;go_url=http%3a%2f%2fpowerpoint.bizforms.co.kr%2fform_view%2fview.asp%3fnumber%3d186825%26v_flag%3d0%0d%0a" TargetMode="External"/><Relationship Id="rId1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4D60A186-348B-4649-890E-962DC0401AA2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7" name="그림 6">
            <a:hlinkClick r:id="rId3"/>
            <a:extLst>
              <a:ext uri="{FF2B5EF4-FFF2-40B4-BE49-F238E27FC236}">
                <a16:creationId xmlns:a16="http://schemas.microsoft.com/office/drawing/2014/main" id="{A9E75803-9BD6-4B03-A101-6758341338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BDA40ED7-6503-4EE2-A4B6-4F913AB658C3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28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직사각형 8">
            <a:hlinkClick r:id="rId3"/>
            <a:extLst>
              <a:ext uri="{FF2B5EF4-FFF2-40B4-BE49-F238E27FC236}">
                <a16:creationId xmlns:a16="http://schemas.microsoft.com/office/drawing/2014/main" id="{2DA03D8A-D8F3-4A98-A898-F7FFE1124FE9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CF2EC00-71B1-490D-A878-D49B15D79B75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http://www.bizforms.co.kr/bms/check.asp?code=bs3217338750418&amp;go_url=http%3a%2f%2fpowerpoint.bizforms.co.kr%2fform_view%2fview.asp%3fnumber%3d112808%26v_flag%3d0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308C0D6-4E63-4DBB-8EAB-61F0381F8A61}"/>
              </a:ext>
            </a:extLst>
          </p:cNvPr>
          <p:cNvSpPr/>
          <p:nvPr/>
        </p:nvSpPr>
        <p:spPr>
          <a:xfrm>
            <a:off x="627710" y="4411212"/>
            <a:ext cx="3348994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서비스업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AF14E50-1445-487B-BDDC-8E3E904296CB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FE4598A4-DD3E-4556-9427-C8E07E1A34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05" y="972319"/>
            <a:ext cx="4517528" cy="55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7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1-2 </a:t>
            </a:r>
            <a:r>
              <a:rPr lang="ko-KR" altLang="en-US" dirty="0"/>
              <a:t>회사연혁</a:t>
            </a:r>
          </a:p>
          <a:p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BIZFORMS</a:t>
            </a:r>
          </a:p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서비스업 사업계획서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  <p:grpSp>
        <p:nvGrpSpPr>
          <p:cNvPr id="8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21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3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05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4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5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9" name="자유형 18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20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7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673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회사연혁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8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201593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회사의 성장 과정을 기록합니다</a:t>
              </a:r>
              <a:r>
                <a:rPr kumimoji="1" lang="en-US" altLang="ko-KR" sz="1050" spc="30" dirty="0">
                  <a:latin typeface="+mn-ea"/>
                </a:rPr>
                <a:t>. </a:t>
              </a:r>
              <a:r>
                <a:rPr kumimoji="1" lang="ko-KR" altLang="en-US" sz="1050" spc="30" dirty="0">
                  <a:latin typeface="+mn-ea"/>
                </a:rPr>
                <a:t>단</a:t>
              </a:r>
              <a:r>
                <a:rPr kumimoji="1" lang="en-US" altLang="ko-KR" sz="1050" spc="30" dirty="0">
                  <a:latin typeface="+mn-ea"/>
                </a:rPr>
                <a:t>,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프로젝트에 도움이 되는 내용을 중심</a:t>
              </a:r>
              <a:r>
                <a:rPr kumimoji="1" lang="ko-KR" altLang="en-US" sz="1050" spc="30" dirty="0">
                  <a:latin typeface="+mn-ea"/>
                </a:rPr>
                <a:t>으로 작성해야 합니다</a:t>
              </a:r>
              <a:r>
                <a:rPr kumimoji="1" lang="en-US" altLang="ko-KR" sz="1050" spc="30" dirty="0">
                  <a:latin typeface="+mn-ea"/>
                </a:rPr>
                <a:t>. 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latin typeface="+mn-ea"/>
                </a:rPr>
                <a:t> </a:t>
              </a:r>
              <a:r>
                <a:rPr kumimoji="1" lang="ko-KR" altLang="en-US" sz="1050" spc="30" dirty="0">
                  <a:latin typeface="+mn-ea"/>
                </a:rPr>
                <a:t>지나치게 많은 내용을 적을 경우</a:t>
              </a:r>
              <a:r>
                <a:rPr kumimoji="1" lang="en-US" altLang="ko-KR" sz="1050" spc="30" dirty="0">
                  <a:latin typeface="+mn-ea"/>
                </a:rPr>
                <a:t>, </a:t>
              </a:r>
              <a:r>
                <a:rPr kumimoji="1" lang="ko-KR" altLang="en-US" sz="1050" spc="30" dirty="0">
                  <a:latin typeface="+mn-ea"/>
                </a:rPr>
                <a:t>전달력이 떨어질 수 있습니다</a:t>
              </a:r>
              <a:r>
                <a:rPr kumimoji="1" lang="en-US" altLang="ko-KR" sz="1050" spc="30" dirty="0">
                  <a:latin typeface="+mn-ea"/>
                </a:rPr>
                <a:t>. </a:t>
              </a:r>
              <a:r>
                <a:rPr kumimoji="1" lang="ko-KR" altLang="en-US" sz="1050" spc="30" dirty="0">
                  <a:latin typeface="+mn-ea"/>
                </a:rPr>
                <a:t>또한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연혁은 역 시간 순으로 작성하게 되면 현재 상황을 먼저 알 수 있는 장점</a:t>
              </a:r>
              <a:r>
                <a:rPr kumimoji="1" lang="ko-KR" altLang="en-US" sz="1050" spc="30" dirty="0">
                  <a:latin typeface="+mn-ea"/>
                </a:rPr>
                <a:t>이 있습니다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46" name="Freeform 8"/>
          <p:cNvSpPr>
            <a:spLocks/>
          </p:cNvSpPr>
          <p:nvPr/>
        </p:nvSpPr>
        <p:spPr bwMode="auto">
          <a:xfrm>
            <a:off x="5778748" y="3924647"/>
            <a:ext cx="3968554" cy="2059935"/>
          </a:xfrm>
          <a:custGeom>
            <a:avLst/>
            <a:gdLst/>
            <a:ahLst/>
            <a:cxnLst>
              <a:cxn ang="0">
                <a:pos x="4854" y="0"/>
              </a:cxn>
              <a:cxn ang="0">
                <a:pos x="4189" y="589"/>
              </a:cxn>
              <a:cxn ang="0">
                <a:pos x="4159" y="685"/>
              </a:cxn>
              <a:cxn ang="0">
                <a:pos x="4115" y="809"/>
              </a:cxn>
              <a:cxn ang="0">
                <a:pos x="4055" y="955"/>
              </a:cxn>
              <a:cxn ang="0">
                <a:pos x="3975" y="1119"/>
              </a:cxn>
              <a:cxn ang="0">
                <a:pos x="3869" y="1297"/>
              </a:cxn>
              <a:cxn ang="0">
                <a:pos x="3805" y="1389"/>
              </a:cxn>
              <a:cxn ang="0">
                <a:pos x="3735" y="1483"/>
              </a:cxn>
              <a:cxn ang="0">
                <a:pos x="3655" y="1579"/>
              </a:cxn>
              <a:cxn ang="0">
                <a:pos x="3567" y="1673"/>
              </a:cxn>
              <a:cxn ang="0">
                <a:pos x="3471" y="1769"/>
              </a:cxn>
              <a:cxn ang="0">
                <a:pos x="3365" y="1862"/>
              </a:cxn>
              <a:cxn ang="0">
                <a:pos x="3249" y="1954"/>
              </a:cxn>
              <a:cxn ang="0">
                <a:pos x="3124" y="2044"/>
              </a:cxn>
              <a:cxn ang="0">
                <a:pos x="2986" y="2132"/>
              </a:cxn>
              <a:cxn ang="0">
                <a:pos x="2838" y="2218"/>
              </a:cxn>
              <a:cxn ang="0">
                <a:pos x="2678" y="2298"/>
              </a:cxn>
              <a:cxn ang="0">
                <a:pos x="2504" y="2374"/>
              </a:cxn>
              <a:cxn ang="0">
                <a:pos x="2320" y="2446"/>
              </a:cxn>
              <a:cxn ang="0">
                <a:pos x="2120" y="2510"/>
              </a:cxn>
              <a:cxn ang="0">
                <a:pos x="1909" y="2570"/>
              </a:cxn>
              <a:cxn ang="0">
                <a:pos x="1683" y="2622"/>
              </a:cxn>
              <a:cxn ang="0">
                <a:pos x="1441" y="2668"/>
              </a:cxn>
              <a:cxn ang="0">
                <a:pos x="1185" y="2704"/>
              </a:cxn>
              <a:cxn ang="0">
                <a:pos x="913" y="2732"/>
              </a:cxn>
              <a:cxn ang="0">
                <a:pos x="626" y="2752"/>
              </a:cxn>
              <a:cxn ang="0">
                <a:pos x="320" y="2760"/>
              </a:cxn>
              <a:cxn ang="0">
                <a:pos x="0" y="2760"/>
              </a:cxn>
              <a:cxn ang="0">
                <a:pos x="48" y="2766"/>
              </a:cxn>
              <a:cxn ang="0">
                <a:pos x="282" y="2788"/>
              </a:cxn>
              <a:cxn ang="0">
                <a:pos x="532" y="2806"/>
              </a:cxn>
              <a:cxn ang="0">
                <a:pos x="840" y="2816"/>
              </a:cxn>
              <a:cxn ang="0">
                <a:pos x="1199" y="2816"/>
              </a:cxn>
              <a:cxn ang="0">
                <a:pos x="1495" y="2806"/>
              </a:cxn>
              <a:cxn ang="0">
                <a:pos x="1701" y="2792"/>
              </a:cxn>
              <a:cxn ang="0">
                <a:pos x="1913" y="2772"/>
              </a:cxn>
              <a:cxn ang="0">
                <a:pos x="2130" y="2746"/>
              </a:cxn>
              <a:cxn ang="0">
                <a:pos x="2350" y="2712"/>
              </a:cxn>
              <a:cxn ang="0">
                <a:pos x="2572" y="2670"/>
              </a:cxn>
              <a:cxn ang="0">
                <a:pos x="2796" y="2620"/>
              </a:cxn>
              <a:cxn ang="0">
                <a:pos x="3016" y="2560"/>
              </a:cxn>
              <a:cxn ang="0">
                <a:pos x="3235" y="2490"/>
              </a:cxn>
              <a:cxn ang="0">
                <a:pos x="3451" y="2410"/>
              </a:cxn>
              <a:cxn ang="0">
                <a:pos x="3663" y="2318"/>
              </a:cxn>
              <a:cxn ang="0">
                <a:pos x="3867" y="2214"/>
              </a:cxn>
              <a:cxn ang="0">
                <a:pos x="4063" y="2096"/>
              </a:cxn>
              <a:cxn ang="0">
                <a:pos x="4251" y="1964"/>
              </a:cxn>
              <a:cxn ang="0">
                <a:pos x="4426" y="1820"/>
              </a:cxn>
              <a:cxn ang="0">
                <a:pos x="4510" y="1741"/>
              </a:cxn>
              <a:cxn ang="0">
                <a:pos x="4590" y="1659"/>
              </a:cxn>
              <a:cxn ang="0">
                <a:pos x="4666" y="1573"/>
              </a:cxn>
              <a:cxn ang="0">
                <a:pos x="4740" y="1483"/>
              </a:cxn>
              <a:cxn ang="0">
                <a:pos x="4810" y="1389"/>
              </a:cxn>
              <a:cxn ang="0">
                <a:pos x="4876" y="1291"/>
              </a:cxn>
              <a:cxn ang="0">
                <a:pos x="4938" y="1189"/>
              </a:cxn>
              <a:cxn ang="0">
                <a:pos x="4996" y="1081"/>
              </a:cxn>
              <a:cxn ang="0">
                <a:pos x="5050" y="969"/>
              </a:cxn>
              <a:cxn ang="0">
                <a:pos x="5098" y="853"/>
              </a:cxn>
              <a:cxn ang="0">
                <a:pos x="5142" y="733"/>
              </a:cxn>
            </a:cxnLst>
            <a:rect l="0" t="0" r="r" b="b"/>
            <a:pathLst>
              <a:path w="5429" h="2818">
                <a:moveTo>
                  <a:pt x="5429" y="777"/>
                </a:moveTo>
                <a:lnTo>
                  <a:pt x="4854" y="0"/>
                </a:lnTo>
                <a:lnTo>
                  <a:pt x="3899" y="545"/>
                </a:lnTo>
                <a:lnTo>
                  <a:pt x="4189" y="589"/>
                </a:lnTo>
                <a:lnTo>
                  <a:pt x="4189" y="589"/>
                </a:lnTo>
                <a:lnTo>
                  <a:pt x="4159" y="685"/>
                </a:lnTo>
                <a:lnTo>
                  <a:pt x="4139" y="743"/>
                </a:lnTo>
                <a:lnTo>
                  <a:pt x="4115" y="809"/>
                </a:lnTo>
                <a:lnTo>
                  <a:pt x="4089" y="879"/>
                </a:lnTo>
                <a:lnTo>
                  <a:pt x="4055" y="955"/>
                </a:lnTo>
                <a:lnTo>
                  <a:pt x="4017" y="1035"/>
                </a:lnTo>
                <a:lnTo>
                  <a:pt x="3975" y="1119"/>
                </a:lnTo>
                <a:lnTo>
                  <a:pt x="3925" y="1207"/>
                </a:lnTo>
                <a:lnTo>
                  <a:pt x="3869" y="1297"/>
                </a:lnTo>
                <a:lnTo>
                  <a:pt x="3837" y="1343"/>
                </a:lnTo>
                <a:lnTo>
                  <a:pt x="3805" y="1389"/>
                </a:lnTo>
                <a:lnTo>
                  <a:pt x="3771" y="1437"/>
                </a:lnTo>
                <a:lnTo>
                  <a:pt x="3735" y="1483"/>
                </a:lnTo>
                <a:lnTo>
                  <a:pt x="3695" y="1531"/>
                </a:lnTo>
                <a:lnTo>
                  <a:pt x="3655" y="1579"/>
                </a:lnTo>
                <a:lnTo>
                  <a:pt x="3613" y="1625"/>
                </a:lnTo>
                <a:lnTo>
                  <a:pt x="3567" y="1673"/>
                </a:lnTo>
                <a:lnTo>
                  <a:pt x="3521" y="1721"/>
                </a:lnTo>
                <a:lnTo>
                  <a:pt x="3471" y="1769"/>
                </a:lnTo>
                <a:lnTo>
                  <a:pt x="3419" y="1814"/>
                </a:lnTo>
                <a:lnTo>
                  <a:pt x="3365" y="1862"/>
                </a:lnTo>
                <a:lnTo>
                  <a:pt x="3309" y="1908"/>
                </a:lnTo>
                <a:lnTo>
                  <a:pt x="3249" y="1954"/>
                </a:lnTo>
                <a:lnTo>
                  <a:pt x="3187" y="2000"/>
                </a:lnTo>
                <a:lnTo>
                  <a:pt x="3124" y="2044"/>
                </a:lnTo>
                <a:lnTo>
                  <a:pt x="3056" y="2088"/>
                </a:lnTo>
                <a:lnTo>
                  <a:pt x="2986" y="2132"/>
                </a:lnTo>
                <a:lnTo>
                  <a:pt x="2914" y="2176"/>
                </a:lnTo>
                <a:lnTo>
                  <a:pt x="2838" y="2218"/>
                </a:lnTo>
                <a:lnTo>
                  <a:pt x="2760" y="2258"/>
                </a:lnTo>
                <a:lnTo>
                  <a:pt x="2678" y="2298"/>
                </a:lnTo>
                <a:lnTo>
                  <a:pt x="2592" y="2336"/>
                </a:lnTo>
                <a:lnTo>
                  <a:pt x="2504" y="2374"/>
                </a:lnTo>
                <a:lnTo>
                  <a:pt x="2414" y="2410"/>
                </a:lnTo>
                <a:lnTo>
                  <a:pt x="2320" y="2446"/>
                </a:lnTo>
                <a:lnTo>
                  <a:pt x="2222" y="2478"/>
                </a:lnTo>
                <a:lnTo>
                  <a:pt x="2120" y="2510"/>
                </a:lnTo>
                <a:lnTo>
                  <a:pt x="2016" y="2542"/>
                </a:lnTo>
                <a:lnTo>
                  <a:pt x="1909" y="2570"/>
                </a:lnTo>
                <a:lnTo>
                  <a:pt x="1797" y="2598"/>
                </a:lnTo>
                <a:lnTo>
                  <a:pt x="1683" y="2622"/>
                </a:lnTo>
                <a:lnTo>
                  <a:pt x="1563" y="2646"/>
                </a:lnTo>
                <a:lnTo>
                  <a:pt x="1441" y="2668"/>
                </a:lnTo>
                <a:lnTo>
                  <a:pt x="1315" y="2688"/>
                </a:lnTo>
                <a:lnTo>
                  <a:pt x="1185" y="2704"/>
                </a:lnTo>
                <a:lnTo>
                  <a:pt x="1051" y="2720"/>
                </a:lnTo>
                <a:lnTo>
                  <a:pt x="913" y="2732"/>
                </a:lnTo>
                <a:lnTo>
                  <a:pt x="772" y="2744"/>
                </a:lnTo>
                <a:lnTo>
                  <a:pt x="626" y="2752"/>
                </a:lnTo>
                <a:lnTo>
                  <a:pt x="476" y="2758"/>
                </a:lnTo>
                <a:lnTo>
                  <a:pt x="320" y="2760"/>
                </a:lnTo>
                <a:lnTo>
                  <a:pt x="162" y="2762"/>
                </a:lnTo>
                <a:lnTo>
                  <a:pt x="0" y="2760"/>
                </a:lnTo>
                <a:lnTo>
                  <a:pt x="0" y="2760"/>
                </a:lnTo>
                <a:lnTo>
                  <a:pt x="48" y="2766"/>
                </a:lnTo>
                <a:lnTo>
                  <a:pt x="184" y="2780"/>
                </a:lnTo>
                <a:lnTo>
                  <a:pt x="282" y="2788"/>
                </a:lnTo>
                <a:lnTo>
                  <a:pt x="398" y="2798"/>
                </a:lnTo>
                <a:lnTo>
                  <a:pt x="532" y="2806"/>
                </a:lnTo>
                <a:lnTo>
                  <a:pt x="680" y="2812"/>
                </a:lnTo>
                <a:lnTo>
                  <a:pt x="840" y="2816"/>
                </a:lnTo>
                <a:lnTo>
                  <a:pt x="1013" y="2818"/>
                </a:lnTo>
                <a:lnTo>
                  <a:pt x="1199" y="2816"/>
                </a:lnTo>
                <a:lnTo>
                  <a:pt x="1393" y="2810"/>
                </a:lnTo>
                <a:lnTo>
                  <a:pt x="1495" y="2806"/>
                </a:lnTo>
                <a:lnTo>
                  <a:pt x="1597" y="2800"/>
                </a:lnTo>
                <a:lnTo>
                  <a:pt x="1701" y="2792"/>
                </a:lnTo>
                <a:lnTo>
                  <a:pt x="1807" y="2782"/>
                </a:lnTo>
                <a:lnTo>
                  <a:pt x="1913" y="2772"/>
                </a:lnTo>
                <a:lnTo>
                  <a:pt x="2020" y="2760"/>
                </a:lnTo>
                <a:lnTo>
                  <a:pt x="2130" y="2746"/>
                </a:lnTo>
                <a:lnTo>
                  <a:pt x="2240" y="2730"/>
                </a:lnTo>
                <a:lnTo>
                  <a:pt x="2350" y="2712"/>
                </a:lnTo>
                <a:lnTo>
                  <a:pt x="2460" y="2692"/>
                </a:lnTo>
                <a:lnTo>
                  <a:pt x="2572" y="2670"/>
                </a:lnTo>
                <a:lnTo>
                  <a:pt x="2684" y="2646"/>
                </a:lnTo>
                <a:lnTo>
                  <a:pt x="2796" y="2620"/>
                </a:lnTo>
                <a:lnTo>
                  <a:pt x="2906" y="2592"/>
                </a:lnTo>
                <a:lnTo>
                  <a:pt x="3016" y="2560"/>
                </a:lnTo>
                <a:lnTo>
                  <a:pt x="3128" y="2528"/>
                </a:lnTo>
                <a:lnTo>
                  <a:pt x="3235" y="2490"/>
                </a:lnTo>
                <a:lnTo>
                  <a:pt x="3345" y="2452"/>
                </a:lnTo>
                <a:lnTo>
                  <a:pt x="3451" y="2410"/>
                </a:lnTo>
                <a:lnTo>
                  <a:pt x="3557" y="2366"/>
                </a:lnTo>
                <a:lnTo>
                  <a:pt x="3663" y="2318"/>
                </a:lnTo>
                <a:lnTo>
                  <a:pt x="3765" y="2268"/>
                </a:lnTo>
                <a:lnTo>
                  <a:pt x="3867" y="2214"/>
                </a:lnTo>
                <a:lnTo>
                  <a:pt x="3965" y="2156"/>
                </a:lnTo>
                <a:lnTo>
                  <a:pt x="4063" y="2096"/>
                </a:lnTo>
                <a:lnTo>
                  <a:pt x="4157" y="2032"/>
                </a:lnTo>
                <a:lnTo>
                  <a:pt x="4251" y="1964"/>
                </a:lnTo>
                <a:lnTo>
                  <a:pt x="4338" y="1894"/>
                </a:lnTo>
                <a:lnTo>
                  <a:pt x="4426" y="1820"/>
                </a:lnTo>
                <a:lnTo>
                  <a:pt x="4468" y="1781"/>
                </a:lnTo>
                <a:lnTo>
                  <a:pt x="4510" y="1741"/>
                </a:lnTo>
                <a:lnTo>
                  <a:pt x="4550" y="1701"/>
                </a:lnTo>
                <a:lnTo>
                  <a:pt x="4590" y="1659"/>
                </a:lnTo>
                <a:lnTo>
                  <a:pt x="4628" y="1617"/>
                </a:lnTo>
                <a:lnTo>
                  <a:pt x="4666" y="1573"/>
                </a:lnTo>
                <a:lnTo>
                  <a:pt x="4704" y="1529"/>
                </a:lnTo>
                <a:lnTo>
                  <a:pt x="4740" y="1483"/>
                </a:lnTo>
                <a:lnTo>
                  <a:pt x="4776" y="1437"/>
                </a:lnTo>
                <a:lnTo>
                  <a:pt x="4810" y="1389"/>
                </a:lnTo>
                <a:lnTo>
                  <a:pt x="4844" y="1341"/>
                </a:lnTo>
                <a:lnTo>
                  <a:pt x="4876" y="1291"/>
                </a:lnTo>
                <a:lnTo>
                  <a:pt x="4908" y="1241"/>
                </a:lnTo>
                <a:lnTo>
                  <a:pt x="4938" y="1189"/>
                </a:lnTo>
                <a:lnTo>
                  <a:pt x="4968" y="1135"/>
                </a:lnTo>
                <a:lnTo>
                  <a:pt x="4996" y="1081"/>
                </a:lnTo>
                <a:lnTo>
                  <a:pt x="5024" y="1025"/>
                </a:lnTo>
                <a:lnTo>
                  <a:pt x="5050" y="969"/>
                </a:lnTo>
                <a:lnTo>
                  <a:pt x="5074" y="913"/>
                </a:lnTo>
                <a:lnTo>
                  <a:pt x="5098" y="853"/>
                </a:lnTo>
                <a:lnTo>
                  <a:pt x="5120" y="793"/>
                </a:lnTo>
                <a:lnTo>
                  <a:pt x="5142" y="733"/>
                </a:lnTo>
                <a:lnTo>
                  <a:pt x="5429" y="777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47" name="Freeform 4"/>
          <p:cNvSpPr>
            <a:spLocks/>
          </p:cNvSpPr>
          <p:nvPr/>
        </p:nvSpPr>
        <p:spPr bwMode="auto">
          <a:xfrm>
            <a:off x="954212" y="2492895"/>
            <a:ext cx="2880320" cy="372785"/>
          </a:xfrm>
          <a:prstGeom prst="homePlate">
            <a:avLst>
              <a:gd name="adj" fmla="val 33069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8000" tIns="36000" rIns="108000" bIns="36000" numCol="1" anchor="ctr" anchorCtr="0" compatLnSpc="1">
            <a:prstTxWarp prst="textNoShape">
              <a:avLst/>
            </a:prstTxWarp>
            <a:spAutoFit/>
          </a:bodyPr>
          <a:lstStyle/>
          <a:p>
            <a:pPr marL="90488" lvl="0" indent="-90488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창업기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(’95</a:t>
            </a: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~’96</a:t>
            </a: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en-US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48" name="Freeform 4"/>
          <p:cNvSpPr>
            <a:spLocks/>
          </p:cNvSpPr>
          <p:nvPr/>
        </p:nvSpPr>
        <p:spPr bwMode="auto">
          <a:xfrm>
            <a:off x="4014552" y="1980431"/>
            <a:ext cx="2880320" cy="372785"/>
          </a:xfrm>
          <a:prstGeom prst="homePlate">
            <a:avLst>
              <a:gd name="adj" fmla="val 3306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8000" tIns="36000" rIns="108000" bIns="36000" numCol="1" anchor="ctr" anchorCtr="0" compatLnSpc="1">
            <a:prstTxWarp prst="textNoShape">
              <a:avLst/>
            </a:prstTxWarp>
            <a:spAutoFit/>
          </a:bodyPr>
          <a:lstStyle/>
          <a:p>
            <a:pPr marL="90488" lvl="0" indent="-90488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성장기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(’97</a:t>
            </a: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~’02</a:t>
            </a: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en-US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49" name="Freeform 4"/>
          <p:cNvSpPr>
            <a:spLocks/>
          </p:cNvSpPr>
          <p:nvPr/>
        </p:nvSpPr>
        <p:spPr bwMode="auto">
          <a:xfrm>
            <a:off x="7074892" y="1548383"/>
            <a:ext cx="2880320" cy="372785"/>
          </a:xfrm>
          <a:prstGeom prst="homePlate">
            <a:avLst>
              <a:gd name="adj" fmla="val 33069"/>
            </a:avLst>
          </a:pr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8000" tIns="36000" rIns="108000" bIns="36000" numCol="1" anchor="ctr" anchorCtr="0" compatLnSpc="1">
            <a:prstTxWarp prst="textNoShape">
              <a:avLst/>
            </a:prstTxWarp>
            <a:spAutoFit/>
          </a:bodyPr>
          <a:lstStyle/>
          <a:p>
            <a:pPr marL="90488" lvl="0" indent="-90488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도약기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(’08</a:t>
            </a: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~’15</a:t>
            </a:r>
            <a:r>
              <a:rPr kumimoji="1" lang="ko-KR" altLang="en-US" sz="1300" b="1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en-US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cxnSp>
        <p:nvCxnSpPr>
          <p:cNvPr id="50" name="직선 연결선 49"/>
          <p:cNvCxnSpPr>
            <a:stCxn id="62" idx="7"/>
            <a:endCxn id="64" idx="2"/>
          </p:cNvCxnSpPr>
          <p:nvPr/>
        </p:nvCxnSpPr>
        <p:spPr>
          <a:xfrm flipV="1">
            <a:off x="1010016" y="5859147"/>
            <a:ext cx="1022751" cy="15238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>
            <a:stCxn id="64" idx="6"/>
            <a:endCxn id="66" idx="2"/>
          </p:cNvCxnSpPr>
          <p:nvPr/>
        </p:nvCxnSpPr>
        <p:spPr>
          <a:xfrm flipV="1">
            <a:off x="2212767" y="5787139"/>
            <a:ext cx="996391" cy="7200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>
            <a:stCxn id="66" idx="6"/>
            <a:endCxn id="94" idx="2"/>
          </p:cNvCxnSpPr>
          <p:nvPr/>
        </p:nvCxnSpPr>
        <p:spPr>
          <a:xfrm flipV="1">
            <a:off x="3389158" y="5571115"/>
            <a:ext cx="996391" cy="2160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>
            <a:stCxn id="94" idx="7"/>
            <a:endCxn id="96" idx="2"/>
          </p:cNvCxnSpPr>
          <p:nvPr/>
        </p:nvCxnSpPr>
        <p:spPr>
          <a:xfrm flipV="1">
            <a:off x="4539189" y="5211075"/>
            <a:ext cx="1022751" cy="2964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>
            <a:stCxn id="96" idx="6"/>
            <a:endCxn id="98" idx="2"/>
          </p:cNvCxnSpPr>
          <p:nvPr/>
        </p:nvCxnSpPr>
        <p:spPr>
          <a:xfrm>
            <a:off x="5741940" y="5211075"/>
            <a:ext cx="99639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>
            <a:stCxn id="98" idx="6"/>
            <a:endCxn id="100" idx="2"/>
          </p:cNvCxnSpPr>
          <p:nvPr/>
        </p:nvCxnSpPr>
        <p:spPr>
          <a:xfrm flipV="1">
            <a:off x="6918331" y="4995051"/>
            <a:ext cx="996391" cy="2160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/>
          <p:cNvCxnSpPr>
            <a:stCxn id="100" idx="7"/>
            <a:endCxn id="102" idx="2"/>
          </p:cNvCxnSpPr>
          <p:nvPr/>
        </p:nvCxnSpPr>
        <p:spPr>
          <a:xfrm flipV="1">
            <a:off x="8068362" y="4563003"/>
            <a:ext cx="1022754" cy="36840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그룹 56"/>
          <p:cNvGrpSpPr/>
          <p:nvPr/>
        </p:nvGrpSpPr>
        <p:grpSpPr>
          <a:xfrm>
            <a:off x="810196" y="4428703"/>
            <a:ext cx="8820000" cy="1944216"/>
            <a:chOff x="810196" y="4428703"/>
            <a:chExt cx="8820000" cy="1944216"/>
          </a:xfrm>
        </p:grpSpPr>
        <p:grpSp>
          <p:nvGrpSpPr>
            <p:cNvPr id="58" name="그룹 57"/>
            <p:cNvGrpSpPr/>
            <p:nvPr/>
          </p:nvGrpSpPr>
          <p:grpSpPr>
            <a:xfrm>
              <a:off x="856376" y="4473003"/>
              <a:ext cx="8414740" cy="1847974"/>
              <a:chOff x="856376" y="4716735"/>
              <a:chExt cx="8414740" cy="1847974"/>
            </a:xfrm>
          </p:grpSpPr>
          <p:cxnSp>
            <p:nvCxnSpPr>
              <p:cNvPr id="61" name="직선 연결선 60"/>
              <p:cNvCxnSpPr/>
              <p:nvPr/>
            </p:nvCxnSpPr>
            <p:spPr>
              <a:xfrm flipH="1">
                <a:off x="946315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Freeform 18"/>
              <p:cNvSpPr>
                <a:spLocks noChangeAspect="1"/>
              </p:cNvSpPr>
              <p:nvPr/>
            </p:nvSpPr>
            <p:spPr bwMode="auto">
              <a:xfrm>
                <a:off x="856376" y="6228903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cxnSp>
            <p:nvCxnSpPr>
              <p:cNvPr id="63" name="직선 연결선 62"/>
              <p:cNvCxnSpPr/>
              <p:nvPr/>
            </p:nvCxnSpPr>
            <p:spPr>
              <a:xfrm flipH="1">
                <a:off x="2122706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Freeform 18"/>
              <p:cNvSpPr>
                <a:spLocks noChangeAspect="1"/>
              </p:cNvSpPr>
              <p:nvPr/>
            </p:nvSpPr>
            <p:spPr bwMode="auto">
              <a:xfrm>
                <a:off x="2032767" y="6012879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cxnSp>
            <p:nvCxnSpPr>
              <p:cNvPr id="65" name="직선 연결선 64"/>
              <p:cNvCxnSpPr/>
              <p:nvPr/>
            </p:nvCxnSpPr>
            <p:spPr>
              <a:xfrm flipH="1">
                <a:off x="3299097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Freeform 18"/>
              <p:cNvSpPr>
                <a:spLocks noChangeAspect="1"/>
              </p:cNvSpPr>
              <p:nvPr/>
            </p:nvSpPr>
            <p:spPr bwMode="auto">
              <a:xfrm>
                <a:off x="3209158" y="5940871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cxnSp>
            <p:nvCxnSpPr>
              <p:cNvPr id="93" name="직선 연결선 92"/>
              <p:cNvCxnSpPr/>
              <p:nvPr/>
            </p:nvCxnSpPr>
            <p:spPr>
              <a:xfrm flipH="1">
                <a:off x="4475488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Freeform 18"/>
              <p:cNvSpPr>
                <a:spLocks noChangeAspect="1"/>
              </p:cNvSpPr>
              <p:nvPr/>
            </p:nvSpPr>
            <p:spPr bwMode="auto">
              <a:xfrm>
                <a:off x="4385549" y="572484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cxnSp>
            <p:nvCxnSpPr>
              <p:cNvPr id="95" name="직선 연결선 94"/>
              <p:cNvCxnSpPr/>
              <p:nvPr/>
            </p:nvCxnSpPr>
            <p:spPr>
              <a:xfrm flipH="1">
                <a:off x="5651879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Freeform 18"/>
              <p:cNvSpPr>
                <a:spLocks noChangeAspect="1"/>
              </p:cNvSpPr>
              <p:nvPr/>
            </p:nvSpPr>
            <p:spPr bwMode="auto">
              <a:xfrm>
                <a:off x="5561940" y="536480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cxnSp>
            <p:nvCxnSpPr>
              <p:cNvPr id="97" name="직선 연결선 96"/>
              <p:cNvCxnSpPr/>
              <p:nvPr/>
            </p:nvCxnSpPr>
            <p:spPr>
              <a:xfrm flipH="1">
                <a:off x="6828270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Freeform 18"/>
              <p:cNvSpPr>
                <a:spLocks noChangeAspect="1"/>
              </p:cNvSpPr>
              <p:nvPr/>
            </p:nvSpPr>
            <p:spPr bwMode="auto">
              <a:xfrm>
                <a:off x="6738331" y="536480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cxnSp>
            <p:nvCxnSpPr>
              <p:cNvPr id="99" name="직선 연결선 98"/>
              <p:cNvCxnSpPr/>
              <p:nvPr/>
            </p:nvCxnSpPr>
            <p:spPr>
              <a:xfrm flipH="1">
                <a:off x="8004661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Freeform 18"/>
              <p:cNvSpPr>
                <a:spLocks noChangeAspect="1"/>
              </p:cNvSpPr>
              <p:nvPr/>
            </p:nvSpPr>
            <p:spPr bwMode="auto">
              <a:xfrm>
                <a:off x="7914722" y="5148783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cxnSp>
            <p:nvCxnSpPr>
              <p:cNvPr id="101" name="직선 연결선 100"/>
              <p:cNvCxnSpPr/>
              <p:nvPr/>
            </p:nvCxnSpPr>
            <p:spPr>
              <a:xfrm flipH="1">
                <a:off x="9181055" y="4716735"/>
                <a:ext cx="122" cy="1847974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Freeform 18"/>
              <p:cNvSpPr>
                <a:spLocks noChangeAspect="1"/>
              </p:cNvSpPr>
              <p:nvPr/>
            </p:nvSpPr>
            <p:spPr bwMode="auto">
              <a:xfrm>
                <a:off x="9091116" y="4716735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cxnSp>
          <p:nvCxnSpPr>
            <p:cNvPr id="59" name="직선 연결선 58"/>
            <p:cNvCxnSpPr/>
            <p:nvPr/>
          </p:nvCxnSpPr>
          <p:spPr>
            <a:xfrm>
              <a:off x="810196" y="4428703"/>
              <a:ext cx="882000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>
              <a:off x="810196" y="6372919"/>
              <a:ext cx="8820000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3" name="표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891748"/>
              </p:ext>
            </p:extLst>
          </p:nvPr>
        </p:nvGraphicFramePr>
        <p:xfrm>
          <a:off x="954212" y="2938271"/>
          <a:ext cx="2880320" cy="10845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8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1995. 02   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인비</a:t>
                      </a:r>
                      <a:r>
                        <a:rPr lang="ko-KR" altLang="en-US" sz="10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여행사 설립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1995.</a:t>
                      </a:r>
                      <a:r>
                        <a:rPr lang="en-US" altLang="ko-KR" sz="10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03</a:t>
                      </a:r>
                      <a:endParaRPr lang="en-US" altLang="ko-KR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아름다운 우리나라 여행패키지 오픈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1996. 01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+mn-ea"/>
                        </a:rPr>
                        <a:t>해외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+mn-ea"/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+mn-ea"/>
                        </a:rPr>
                        <a:t>배낭여행 서비스 시작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1996. 05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여행 전문매거진 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&lt;Travel&gt;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출간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4" name="표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329379"/>
              </p:ext>
            </p:extLst>
          </p:nvPr>
        </p:nvGraphicFramePr>
        <p:xfrm>
          <a:off x="4020412" y="2424167"/>
          <a:ext cx="2880320" cy="10845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8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1997.</a:t>
                      </a:r>
                      <a:r>
                        <a:rPr lang="en-US" altLang="ko-KR" sz="10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07</a:t>
                      </a: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+mn-ea"/>
                        </a:rPr>
                        <a:t>경기</a:t>
                      </a:r>
                      <a:r>
                        <a:rPr lang="en-US" altLang="ko-KR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+mn-ea"/>
                        </a:rPr>
                        <a:t>/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+mn-ea"/>
                        </a:rPr>
                        <a:t>부산 사업확장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1999. 11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여행 가이드북 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&lt;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여행 노하우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&gt; 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출간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2001. 04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고객만족 서비스 </a:t>
                      </a:r>
                      <a:r>
                        <a:rPr lang="en-US" altLang="ko-KR" sz="10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0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 달성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2002. 10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전문 포탈사이트 인비 여행사 제휴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5" name="표 1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716501"/>
              </p:ext>
            </p:extLst>
          </p:nvPr>
        </p:nvGraphicFramePr>
        <p:xfrm>
          <a:off x="7074892" y="2013887"/>
          <a:ext cx="2880320" cy="1313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8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2008. 07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국내</a:t>
                      </a:r>
                      <a:r>
                        <a:rPr lang="ko-KR" altLang="en-US" sz="10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최초 호스텔 시스템 구축</a:t>
                      </a:r>
                      <a:endParaRPr lang="en-US" altLang="ko-KR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2010. 01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2010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문화관광부 여행사기획부문</a:t>
                      </a:r>
                      <a:r>
                        <a:rPr lang="ko-KR" altLang="en-US" sz="10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대상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2015. 05</a:t>
                      </a: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국내 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대 여행사 브랜드선정</a:t>
                      </a:r>
                      <a:endParaRPr lang="en-US" altLang="ko-KR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endParaRPr lang="en-US" altLang="ko-KR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7" name="Freeform 33"/>
          <p:cNvSpPr>
            <a:spLocks/>
          </p:cNvSpPr>
          <p:nvPr/>
        </p:nvSpPr>
        <p:spPr bwMode="auto">
          <a:xfrm rot="4330779">
            <a:off x="8414859" y="4387753"/>
            <a:ext cx="599452" cy="616128"/>
          </a:xfrm>
          <a:custGeom>
            <a:avLst/>
            <a:gdLst>
              <a:gd name="T0" fmla="*/ 376 w 647"/>
              <a:gd name="T1" fmla="*/ 208 h 665"/>
              <a:gd name="T2" fmla="*/ 377 w 647"/>
              <a:gd name="T3" fmla="*/ 166 h 665"/>
              <a:gd name="T4" fmla="*/ 374 w 647"/>
              <a:gd name="T5" fmla="*/ 92 h 665"/>
              <a:gd name="T6" fmla="*/ 362 w 647"/>
              <a:gd name="T7" fmla="*/ 36 h 665"/>
              <a:gd name="T8" fmla="*/ 355 w 647"/>
              <a:gd name="T9" fmla="*/ 17 h 665"/>
              <a:gd name="T10" fmla="*/ 343 w 647"/>
              <a:gd name="T11" fmla="*/ 5 h 665"/>
              <a:gd name="T12" fmla="*/ 331 w 647"/>
              <a:gd name="T13" fmla="*/ 0 h 665"/>
              <a:gd name="T14" fmla="*/ 322 w 647"/>
              <a:gd name="T15" fmla="*/ 2 h 665"/>
              <a:gd name="T16" fmla="*/ 308 w 647"/>
              <a:gd name="T17" fmla="*/ 9 h 665"/>
              <a:gd name="T18" fmla="*/ 298 w 647"/>
              <a:gd name="T19" fmla="*/ 24 h 665"/>
              <a:gd name="T20" fmla="*/ 287 w 647"/>
              <a:gd name="T21" fmla="*/ 57 h 665"/>
              <a:gd name="T22" fmla="*/ 279 w 647"/>
              <a:gd name="T23" fmla="*/ 121 h 665"/>
              <a:gd name="T24" fmla="*/ 279 w 647"/>
              <a:gd name="T25" fmla="*/ 204 h 665"/>
              <a:gd name="T26" fmla="*/ 19 w 647"/>
              <a:gd name="T27" fmla="*/ 405 h 665"/>
              <a:gd name="T28" fmla="*/ 107 w 647"/>
              <a:gd name="T29" fmla="*/ 383 h 665"/>
              <a:gd name="T30" fmla="*/ 114 w 647"/>
              <a:gd name="T31" fmla="*/ 409 h 665"/>
              <a:gd name="T32" fmla="*/ 126 w 647"/>
              <a:gd name="T33" fmla="*/ 409 h 665"/>
              <a:gd name="T34" fmla="*/ 133 w 647"/>
              <a:gd name="T35" fmla="*/ 390 h 665"/>
              <a:gd name="T36" fmla="*/ 218 w 647"/>
              <a:gd name="T37" fmla="*/ 353 h 665"/>
              <a:gd name="T38" fmla="*/ 221 w 647"/>
              <a:gd name="T39" fmla="*/ 371 h 665"/>
              <a:gd name="T40" fmla="*/ 239 w 647"/>
              <a:gd name="T41" fmla="*/ 386 h 665"/>
              <a:gd name="T42" fmla="*/ 242 w 647"/>
              <a:gd name="T43" fmla="*/ 376 h 665"/>
              <a:gd name="T44" fmla="*/ 247 w 647"/>
              <a:gd name="T45" fmla="*/ 346 h 665"/>
              <a:gd name="T46" fmla="*/ 286 w 647"/>
              <a:gd name="T47" fmla="*/ 338 h 665"/>
              <a:gd name="T48" fmla="*/ 310 w 647"/>
              <a:gd name="T49" fmla="*/ 568 h 665"/>
              <a:gd name="T50" fmla="*/ 240 w 647"/>
              <a:gd name="T51" fmla="*/ 665 h 665"/>
              <a:gd name="T52" fmla="*/ 336 w 647"/>
              <a:gd name="T53" fmla="*/ 628 h 665"/>
              <a:gd name="T54" fmla="*/ 336 w 647"/>
              <a:gd name="T55" fmla="*/ 627 h 665"/>
              <a:gd name="T56" fmla="*/ 421 w 647"/>
              <a:gd name="T57" fmla="*/ 646 h 665"/>
              <a:gd name="T58" fmla="*/ 344 w 647"/>
              <a:gd name="T59" fmla="*/ 564 h 665"/>
              <a:gd name="T60" fmla="*/ 363 w 647"/>
              <a:gd name="T61" fmla="*/ 403 h 665"/>
              <a:gd name="T62" fmla="*/ 412 w 647"/>
              <a:gd name="T63" fmla="*/ 350 h 665"/>
              <a:gd name="T64" fmla="*/ 414 w 647"/>
              <a:gd name="T65" fmla="*/ 364 h 665"/>
              <a:gd name="T66" fmla="*/ 421 w 647"/>
              <a:gd name="T67" fmla="*/ 386 h 665"/>
              <a:gd name="T68" fmla="*/ 433 w 647"/>
              <a:gd name="T69" fmla="*/ 386 h 665"/>
              <a:gd name="T70" fmla="*/ 440 w 647"/>
              <a:gd name="T71" fmla="*/ 357 h 665"/>
              <a:gd name="T72" fmla="*/ 524 w 647"/>
              <a:gd name="T73" fmla="*/ 377 h 665"/>
              <a:gd name="T74" fmla="*/ 528 w 647"/>
              <a:gd name="T75" fmla="*/ 400 h 665"/>
              <a:gd name="T76" fmla="*/ 545 w 647"/>
              <a:gd name="T77" fmla="*/ 409 h 665"/>
              <a:gd name="T78" fmla="*/ 549 w 647"/>
              <a:gd name="T79" fmla="*/ 396 h 665"/>
              <a:gd name="T80" fmla="*/ 630 w 647"/>
              <a:gd name="T81" fmla="*/ 40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7" h="665">
                <a:moveTo>
                  <a:pt x="647" y="372"/>
                </a:moveTo>
                <a:lnTo>
                  <a:pt x="376" y="208"/>
                </a:lnTo>
                <a:lnTo>
                  <a:pt x="376" y="208"/>
                </a:lnTo>
                <a:lnTo>
                  <a:pt x="377" y="166"/>
                </a:lnTo>
                <a:lnTo>
                  <a:pt x="376" y="128"/>
                </a:lnTo>
                <a:lnTo>
                  <a:pt x="374" y="92"/>
                </a:lnTo>
                <a:lnTo>
                  <a:pt x="369" y="62"/>
                </a:lnTo>
                <a:lnTo>
                  <a:pt x="362" y="36"/>
                </a:lnTo>
                <a:lnTo>
                  <a:pt x="358" y="26"/>
                </a:lnTo>
                <a:lnTo>
                  <a:pt x="355" y="17"/>
                </a:lnTo>
                <a:lnTo>
                  <a:pt x="350" y="10"/>
                </a:lnTo>
                <a:lnTo>
                  <a:pt x="343" y="5"/>
                </a:lnTo>
                <a:lnTo>
                  <a:pt x="337" y="2"/>
                </a:lnTo>
                <a:lnTo>
                  <a:pt x="331" y="0"/>
                </a:lnTo>
                <a:lnTo>
                  <a:pt x="331" y="0"/>
                </a:lnTo>
                <a:lnTo>
                  <a:pt x="322" y="2"/>
                </a:lnTo>
                <a:lnTo>
                  <a:pt x="315" y="5"/>
                </a:lnTo>
                <a:lnTo>
                  <a:pt x="308" y="9"/>
                </a:lnTo>
                <a:lnTo>
                  <a:pt x="303" y="16"/>
                </a:lnTo>
                <a:lnTo>
                  <a:pt x="298" y="24"/>
                </a:lnTo>
                <a:lnTo>
                  <a:pt x="294" y="33"/>
                </a:lnTo>
                <a:lnTo>
                  <a:pt x="287" y="57"/>
                </a:lnTo>
                <a:lnTo>
                  <a:pt x="282" y="87"/>
                </a:lnTo>
                <a:lnTo>
                  <a:pt x="279" y="121"/>
                </a:lnTo>
                <a:lnTo>
                  <a:pt x="277" y="161"/>
                </a:lnTo>
                <a:lnTo>
                  <a:pt x="279" y="204"/>
                </a:lnTo>
                <a:lnTo>
                  <a:pt x="0" y="372"/>
                </a:lnTo>
                <a:lnTo>
                  <a:pt x="19" y="405"/>
                </a:lnTo>
                <a:lnTo>
                  <a:pt x="107" y="383"/>
                </a:lnTo>
                <a:lnTo>
                  <a:pt x="107" y="383"/>
                </a:lnTo>
                <a:lnTo>
                  <a:pt x="109" y="395"/>
                </a:lnTo>
                <a:lnTo>
                  <a:pt x="114" y="409"/>
                </a:lnTo>
                <a:lnTo>
                  <a:pt x="126" y="409"/>
                </a:lnTo>
                <a:lnTo>
                  <a:pt x="126" y="409"/>
                </a:lnTo>
                <a:lnTo>
                  <a:pt x="130" y="400"/>
                </a:lnTo>
                <a:lnTo>
                  <a:pt x="133" y="390"/>
                </a:lnTo>
                <a:lnTo>
                  <a:pt x="135" y="376"/>
                </a:lnTo>
                <a:lnTo>
                  <a:pt x="218" y="353"/>
                </a:lnTo>
                <a:lnTo>
                  <a:pt x="218" y="353"/>
                </a:lnTo>
                <a:lnTo>
                  <a:pt x="221" y="371"/>
                </a:lnTo>
                <a:lnTo>
                  <a:pt x="225" y="386"/>
                </a:lnTo>
                <a:lnTo>
                  <a:pt x="239" y="386"/>
                </a:lnTo>
                <a:lnTo>
                  <a:pt x="239" y="386"/>
                </a:lnTo>
                <a:lnTo>
                  <a:pt x="242" y="376"/>
                </a:lnTo>
                <a:lnTo>
                  <a:pt x="246" y="364"/>
                </a:lnTo>
                <a:lnTo>
                  <a:pt x="247" y="346"/>
                </a:lnTo>
                <a:lnTo>
                  <a:pt x="286" y="338"/>
                </a:lnTo>
                <a:lnTo>
                  <a:pt x="286" y="338"/>
                </a:lnTo>
                <a:lnTo>
                  <a:pt x="296" y="448"/>
                </a:lnTo>
                <a:lnTo>
                  <a:pt x="310" y="568"/>
                </a:lnTo>
                <a:lnTo>
                  <a:pt x="235" y="646"/>
                </a:lnTo>
                <a:lnTo>
                  <a:pt x="240" y="665"/>
                </a:lnTo>
                <a:lnTo>
                  <a:pt x="318" y="628"/>
                </a:lnTo>
                <a:lnTo>
                  <a:pt x="336" y="628"/>
                </a:lnTo>
                <a:lnTo>
                  <a:pt x="336" y="628"/>
                </a:lnTo>
                <a:lnTo>
                  <a:pt x="336" y="627"/>
                </a:lnTo>
                <a:lnTo>
                  <a:pt x="415" y="665"/>
                </a:lnTo>
                <a:lnTo>
                  <a:pt x="421" y="646"/>
                </a:lnTo>
                <a:lnTo>
                  <a:pt x="344" y="564"/>
                </a:lnTo>
                <a:lnTo>
                  <a:pt x="344" y="564"/>
                </a:lnTo>
                <a:lnTo>
                  <a:pt x="356" y="464"/>
                </a:lnTo>
                <a:lnTo>
                  <a:pt x="363" y="403"/>
                </a:lnTo>
                <a:lnTo>
                  <a:pt x="369" y="339"/>
                </a:lnTo>
                <a:lnTo>
                  <a:pt x="412" y="350"/>
                </a:lnTo>
                <a:lnTo>
                  <a:pt x="412" y="350"/>
                </a:lnTo>
                <a:lnTo>
                  <a:pt x="414" y="364"/>
                </a:lnTo>
                <a:lnTo>
                  <a:pt x="417" y="376"/>
                </a:lnTo>
                <a:lnTo>
                  <a:pt x="421" y="386"/>
                </a:lnTo>
                <a:lnTo>
                  <a:pt x="433" y="386"/>
                </a:lnTo>
                <a:lnTo>
                  <a:pt x="433" y="386"/>
                </a:lnTo>
                <a:lnTo>
                  <a:pt x="438" y="371"/>
                </a:lnTo>
                <a:lnTo>
                  <a:pt x="440" y="357"/>
                </a:lnTo>
                <a:lnTo>
                  <a:pt x="524" y="377"/>
                </a:lnTo>
                <a:lnTo>
                  <a:pt x="524" y="377"/>
                </a:lnTo>
                <a:lnTo>
                  <a:pt x="526" y="391"/>
                </a:lnTo>
                <a:lnTo>
                  <a:pt x="528" y="400"/>
                </a:lnTo>
                <a:lnTo>
                  <a:pt x="531" y="409"/>
                </a:lnTo>
                <a:lnTo>
                  <a:pt x="545" y="409"/>
                </a:lnTo>
                <a:lnTo>
                  <a:pt x="545" y="409"/>
                </a:lnTo>
                <a:lnTo>
                  <a:pt x="549" y="396"/>
                </a:lnTo>
                <a:lnTo>
                  <a:pt x="550" y="384"/>
                </a:lnTo>
                <a:lnTo>
                  <a:pt x="630" y="405"/>
                </a:lnTo>
                <a:lnTo>
                  <a:pt x="647" y="3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8" name="그룹 67"/>
          <p:cNvGrpSpPr/>
          <p:nvPr/>
        </p:nvGrpSpPr>
        <p:grpSpPr>
          <a:xfrm>
            <a:off x="747712" y="6516935"/>
            <a:ext cx="8628194" cy="200055"/>
            <a:chOff x="747712" y="6773863"/>
            <a:chExt cx="8628194" cy="200055"/>
          </a:xfrm>
        </p:grpSpPr>
        <p:sp>
          <p:nvSpPr>
            <p:cNvPr id="69" name="Rectangle 105"/>
            <p:cNvSpPr>
              <a:spLocks noChangeArrowheads="1"/>
            </p:cNvSpPr>
            <p:nvPr/>
          </p:nvSpPr>
          <p:spPr bwMode="auto">
            <a:xfrm>
              <a:off x="8991185" y="6773863"/>
              <a:ext cx="384721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dirty="0">
                  <a:solidFill>
                    <a:schemeClr val="accent2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2015</a:t>
              </a:r>
              <a:endParaRPr kumimoji="1" lang="ko-KR" altLang="ko-KR" sz="1300" b="1" dirty="0">
                <a:solidFill>
                  <a:schemeClr val="accent2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0" name="Rectangle 106"/>
            <p:cNvSpPr>
              <a:spLocks noChangeArrowheads="1"/>
            </p:cNvSpPr>
            <p:nvPr/>
          </p:nvSpPr>
          <p:spPr bwMode="auto">
            <a:xfrm>
              <a:off x="7859439" y="6773863"/>
              <a:ext cx="38472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2014</a:t>
              </a:r>
              <a:endParaRPr kumimoji="1" lang="ko-KR" altLang="ko-KR" sz="13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1" name="Rectangle 107"/>
            <p:cNvSpPr>
              <a:spLocks noChangeArrowheads="1"/>
            </p:cNvSpPr>
            <p:nvPr/>
          </p:nvSpPr>
          <p:spPr bwMode="auto">
            <a:xfrm>
              <a:off x="6681514" y="6773863"/>
              <a:ext cx="38472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2013</a:t>
              </a:r>
              <a:endParaRPr kumimoji="1" lang="ko-KR" altLang="ko-KR" sz="13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2" name="Rectangle 108"/>
            <p:cNvSpPr>
              <a:spLocks noChangeArrowheads="1"/>
            </p:cNvSpPr>
            <p:nvPr/>
          </p:nvSpPr>
          <p:spPr bwMode="auto">
            <a:xfrm>
              <a:off x="5500414" y="6773863"/>
              <a:ext cx="38472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2012</a:t>
              </a:r>
              <a:endParaRPr kumimoji="1" lang="ko-KR" altLang="ko-KR" sz="13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3" name="Rectangle 109"/>
            <p:cNvSpPr>
              <a:spLocks noChangeArrowheads="1"/>
            </p:cNvSpPr>
            <p:nvPr/>
          </p:nvSpPr>
          <p:spPr bwMode="auto">
            <a:xfrm>
              <a:off x="4322489" y="6773863"/>
              <a:ext cx="38472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2011</a:t>
              </a:r>
              <a:endParaRPr kumimoji="1" lang="ko-KR" altLang="ko-KR" sz="13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4" name="Rectangle 110"/>
            <p:cNvSpPr>
              <a:spLocks noChangeArrowheads="1"/>
            </p:cNvSpPr>
            <p:nvPr/>
          </p:nvSpPr>
          <p:spPr bwMode="auto">
            <a:xfrm>
              <a:off x="3144564" y="6773863"/>
              <a:ext cx="38472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2010</a:t>
              </a:r>
              <a:endParaRPr kumimoji="1" lang="ko-KR" altLang="ko-KR" sz="13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5" name="Rectangle 111"/>
            <p:cNvSpPr>
              <a:spLocks noChangeArrowheads="1"/>
            </p:cNvSpPr>
            <p:nvPr/>
          </p:nvSpPr>
          <p:spPr bwMode="auto">
            <a:xfrm>
              <a:off x="1925637" y="6773863"/>
              <a:ext cx="38472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2009</a:t>
              </a:r>
              <a:endParaRPr kumimoji="1" lang="ko-KR" altLang="ko-KR" sz="13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6" name="Rectangle 112"/>
            <p:cNvSpPr>
              <a:spLocks noChangeArrowheads="1"/>
            </p:cNvSpPr>
            <p:nvPr/>
          </p:nvSpPr>
          <p:spPr bwMode="auto">
            <a:xfrm>
              <a:off x="747712" y="6773863"/>
              <a:ext cx="38472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300" b="1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2008</a:t>
              </a:r>
              <a:endParaRPr kumimoji="1" lang="ko-KR" altLang="ko-KR" sz="13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5878513" y="2340471"/>
            <a:ext cx="2204491" cy="317500"/>
          </a:xfrm>
          <a:prstGeom prst="round1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5878513" y="4450455"/>
            <a:ext cx="2204491" cy="320675"/>
          </a:xfrm>
          <a:prstGeom prst="round1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2-2 </a:t>
            </a:r>
            <a:r>
              <a:rPr lang="ko-KR" altLang="en-US" dirty="0"/>
              <a:t>장업계 현황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BIZFORMS</a:t>
            </a:r>
          </a:p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서비스업 사업계획서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  <p:grpSp>
        <p:nvGrpSpPr>
          <p:cNvPr id="8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21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3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09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4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5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9" name="자유형 18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20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7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장업계 현황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8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43885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금년도 경기 전반 현황 중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자사가 속해 있는 분야의  시장규모와 흐름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,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성장속도 등</a:t>
              </a:r>
              <a:r>
                <a:rPr kumimoji="1" lang="ko-KR" altLang="en-US" sz="1050" spc="30" dirty="0">
                  <a:latin typeface="+mn-ea"/>
                </a:rPr>
                <a:t>을 보여주는 장업계 현황입니다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latin typeface="+mn-ea"/>
                </a:rPr>
                <a:t> </a:t>
              </a:r>
              <a:r>
                <a:rPr kumimoji="1" lang="ko-KR" altLang="en-US" sz="1050" spc="30" dirty="0">
                  <a:latin typeface="+mn-ea"/>
                </a:rPr>
                <a:t>국내 건설 시장 현황과 수주 현황이 들어갈 수 있습니다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</p:txBody>
        </p:sp>
      </p:grp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570883"/>
              </p:ext>
            </p:extLst>
          </p:nvPr>
        </p:nvGraphicFramePr>
        <p:xfrm>
          <a:off x="810196" y="2523894"/>
          <a:ext cx="4176464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3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3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32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32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accent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 분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accent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2012</a:t>
                      </a:r>
                      <a:endParaRPr lang="ko-KR" altLang="en-US" sz="1000" b="1" dirty="0">
                        <a:solidFill>
                          <a:schemeClr val="accent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accent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2013</a:t>
                      </a:r>
                      <a:endParaRPr lang="ko-KR" altLang="en-US" sz="1000" b="1" dirty="0">
                        <a:solidFill>
                          <a:schemeClr val="accent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accent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2014</a:t>
                      </a:r>
                      <a:endParaRPr lang="ko-KR" altLang="en-US" sz="1000" b="1" dirty="0">
                        <a:solidFill>
                          <a:schemeClr val="accent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accent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2015</a:t>
                      </a:r>
                      <a:endParaRPr lang="ko-KR" altLang="en-US" sz="1000" b="1" dirty="0">
                        <a:solidFill>
                          <a:schemeClr val="accent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accent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여행 수요객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250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200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190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195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accent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호텔업계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150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270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250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260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4" name="이등변 삼각형 23"/>
          <p:cNvSpPr/>
          <p:nvPr/>
        </p:nvSpPr>
        <p:spPr>
          <a:xfrm rot="5400000">
            <a:off x="4338588" y="4140470"/>
            <a:ext cx="2232248" cy="360040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5878513" y="2700310"/>
            <a:ext cx="4098925" cy="14401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6065838" y="2378571"/>
            <a:ext cx="89287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여행 수요객</a:t>
            </a:r>
            <a:endParaRPr kumimoji="1" lang="ko-KR" altLang="ko-KR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6065838" y="2781759"/>
            <a:ext cx="180177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0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경기침체로 인한 여행수교 급감</a:t>
            </a:r>
            <a:endParaRPr lang="ko-KR" altLang="ko-KR" sz="1000" b="1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6065839" y="302627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90488" lvl="0" indent="-90488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l"/>
            </a:pP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국내 여행업계가 안정권에 들었으나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여행서비스 수요는 경기침체 이전 수준으로 돌아가기 힘들 것임을 판단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marL="90488" lvl="0" indent="-90488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l"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호텔업계 역시 요금 할인으로 인해 객실 점유율은 상승하였으나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여전히 낮은 수준 유지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5878513" y="4803782"/>
            <a:ext cx="4098925" cy="178495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6065838" y="4516479"/>
            <a:ext cx="161903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평균 여행패키지 가격</a:t>
            </a:r>
            <a:endParaRPr kumimoji="1" lang="ko-KR" altLang="ko-KR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6065838" y="4879043"/>
            <a:ext cx="81432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o-KR" altLang="en-US" sz="10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저가정책 고수</a:t>
            </a:r>
            <a:endParaRPr lang="ko-KR" sz="1000" b="1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6065838" y="5123555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90488" lvl="0" indent="-90488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2014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년에 이어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2015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년에도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많은 여행업계가 긍정적인 효과를 얻었던 저가 정책 고수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lvl="0" indent="-90488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부작용으로 저가 패키지 상품의 수준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낮은 수준의 서비스가 고객의 불신 조장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3690516" y="1461567"/>
            <a:ext cx="3127459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5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여행 수요객</a:t>
            </a:r>
            <a:r>
              <a:rPr lang="en-US" altLang="ko-KR" sz="15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 &amp; </a:t>
            </a:r>
            <a:r>
              <a:rPr lang="ko-KR" altLang="en-US" sz="15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평균 여행패키지가격</a:t>
            </a:r>
            <a:endParaRPr lang="ko-KR" sz="1500" b="1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7" name="Rectangle 70"/>
          <p:cNvSpPr>
            <a:spLocks noChangeArrowheads="1"/>
          </p:cNvSpPr>
          <p:nvPr/>
        </p:nvSpPr>
        <p:spPr bwMode="auto">
          <a:xfrm>
            <a:off x="4394122" y="4293684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단위 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</a:t>
            </a:r>
            <a:r>
              <a:rPr kumimoji="1" lang="ko-KR" altLang="en-US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만 명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38" name="Rectangle 77"/>
          <p:cNvSpPr>
            <a:spLocks noChangeArrowheads="1"/>
          </p:cNvSpPr>
          <p:nvPr/>
        </p:nvSpPr>
        <p:spPr bwMode="auto">
          <a:xfrm>
            <a:off x="4394122" y="2350203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단위 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</a:t>
            </a:r>
            <a:r>
              <a:rPr kumimoji="1" lang="ko-KR" altLang="en-US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만 명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40" name="Freeform 104"/>
          <p:cNvSpPr>
            <a:spLocks noEditPoints="1"/>
          </p:cNvSpPr>
          <p:nvPr/>
        </p:nvSpPr>
        <p:spPr bwMode="auto">
          <a:xfrm>
            <a:off x="3171924" y="1332359"/>
            <a:ext cx="546100" cy="409575"/>
          </a:xfrm>
          <a:custGeom>
            <a:avLst/>
            <a:gdLst/>
            <a:ahLst/>
            <a:cxnLst>
              <a:cxn ang="0">
                <a:pos x="156" y="4"/>
              </a:cxn>
              <a:cxn ang="0">
                <a:pos x="142" y="18"/>
              </a:cxn>
              <a:cxn ang="0">
                <a:pos x="116" y="34"/>
              </a:cxn>
              <a:cxn ang="0">
                <a:pos x="86" y="66"/>
              </a:cxn>
              <a:cxn ang="0">
                <a:pos x="72" y="92"/>
              </a:cxn>
              <a:cxn ang="0">
                <a:pos x="66" y="114"/>
              </a:cxn>
              <a:cxn ang="0">
                <a:pos x="116" y="122"/>
              </a:cxn>
              <a:cxn ang="0">
                <a:pos x="138" y="140"/>
              </a:cxn>
              <a:cxn ang="0">
                <a:pos x="152" y="180"/>
              </a:cxn>
              <a:cxn ang="0">
                <a:pos x="146" y="210"/>
              </a:cxn>
              <a:cxn ang="0">
                <a:pos x="130" y="232"/>
              </a:cxn>
              <a:cxn ang="0">
                <a:pos x="90" y="250"/>
              </a:cxn>
              <a:cxn ang="0">
                <a:pos x="56" y="250"/>
              </a:cxn>
              <a:cxn ang="0">
                <a:pos x="18" y="230"/>
              </a:cxn>
              <a:cxn ang="0">
                <a:pos x="4" y="204"/>
              </a:cxn>
              <a:cxn ang="0">
                <a:pos x="0" y="172"/>
              </a:cxn>
              <a:cxn ang="0">
                <a:pos x="20" y="102"/>
              </a:cxn>
              <a:cxn ang="0">
                <a:pos x="58" y="54"/>
              </a:cxn>
              <a:cxn ang="0">
                <a:pos x="116" y="10"/>
              </a:cxn>
              <a:cxn ang="0">
                <a:pos x="142" y="0"/>
              </a:cxn>
              <a:cxn ang="0">
                <a:pos x="154" y="2"/>
              </a:cxn>
              <a:cxn ang="0">
                <a:pos x="344" y="10"/>
              </a:cxn>
              <a:cxn ang="0">
                <a:pos x="330" y="26"/>
              </a:cxn>
              <a:cxn ang="0">
                <a:pos x="306" y="42"/>
              </a:cxn>
              <a:cxn ang="0">
                <a:pos x="276" y="70"/>
              </a:cxn>
              <a:cxn ang="0">
                <a:pos x="262" y="94"/>
              </a:cxn>
              <a:cxn ang="0">
                <a:pos x="254" y="118"/>
              </a:cxn>
              <a:cxn ang="0">
                <a:pos x="304" y="126"/>
              </a:cxn>
              <a:cxn ang="0">
                <a:pos x="328" y="144"/>
              </a:cxn>
              <a:cxn ang="0">
                <a:pos x="342" y="186"/>
              </a:cxn>
              <a:cxn ang="0">
                <a:pos x="336" y="216"/>
              </a:cxn>
              <a:cxn ang="0">
                <a:pos x="320" y="238"/>
              </a:cxn>
              <a:cxn ang="0">
                <a:pos x="284" y="256"/>
              </a:cxn>
              <a:cxn ang="0">
                <a:pos x="250" y="256"/>
              </a:cxn>
              <a:cxn ang="0">
                <a:pos x="210" y="236"/>
              </a:cxn>
              <a:cxn ang="0">
                <a:pos x="194" y="210"/>
              </a:cxn>
              <a:cxn ang="0">
                <a:pos x="188" y="178"/>
              </a:cxn>
              <a:cxn ang="0">
                <a:pos x="192" y="138"/>
              </a:cxn>
              <a:cxn ang="0">
                <a:pos x="208" y="100"/>
              </a:cxn>
              <a:cxn ang="0">
                <a:pos x="244" y="58"/>
              </a:cxn>
              <a:cxn ang="0">
                <a:pos x="308" y="16"/>
              </a:cxn>
              <a:cxn ang="0">
                <a:pos x="332" y="8"/>
              </a:cxn>
              <a:cxn ang="0">
                <a:pos x="344" y="10"/>
              </a:cxn>
            </a:cxnLst>
            <a:rect l="0" t="0" r="r" b="b"/>
            <a:pathLst>
              <a:path w="344" h="258">
                <a:moveTo>
                  <a:pt x="154" y="2"/>
                </a:moveTo>
                <a:lnTo>
                  <a:pt x="154" y="2"/>
                </a:lnTo>
                <a:lnTo>
                  <a:pt x="156" y="4"/>
                </a:lnTo>
                <a:lnTo>
                  <a:pt x="156" y="6"/>
                </a:lnTo>
                <a:lnTo>
                  <a:pt x="152" y="12"/>
                </a:lnTo>
                <a:lnTo>
                  <a:pt x="142" y="18"/>
                </a:lnTo>
                <a:lnTo>
                  <a:pt x="128" y="28"/>
                </a:lnTo>
                <a:lnTo>
                  <a:pt x="128" y="28"/>
                </a:lnTo>
                <a:lnTo>
                  <a:pt x="116" y="34"/>
                </a:lnTo>
                <a:lnTo>
                  <a:pt x="104" y="44"/>
                </a:lnTo>
                <a:lnTo>
                  <a:pt x="94" y="54"/>
                </a:lnTo>
                <a:lnTo>
                  <a:pt x="86" y="66"/>
                </a:lnTo>
                <a:lnTo>
                  <a:pt x="86" y="66"/>
                </a:lnTo>
                <a:lnTo>
                  <a:pt x="78" y="80"/>
                </a:lnTo>
                <a:lnTo>
                  <a:pt x="72" y="92"/>
                </a:lnTo>
                <a:lnTo>
                  <a:pt x="68" y="102"/>
                </a:lnTo>
                <a:lnTo>
                  <a:pt x="66" y="114"/>
                </a:lnTo>
                <a:lnTo>
                  <a:pt x="66" y="114"/>
                </a:lnTo>
                <a:lnTo>
                  <a:pt x="84" y="114"/>
                </a:lnTo>
                <a:lnTo>
                  <a:pt x="102" y="116"/>
                </a:lnTo>
                <a:lnTo>
                  <a:pt x="116" y="122"/>
                </a:lnTo>
                <a:lnTo>
                  <a:pt x="128" y="130"/>
                </a:lnTo>
                <a:lnTo>
                  <a:pt x="128" y="130"/>
                </a:lnTo>
                <a:lnTo>
                  <a:pt x="138" y="140"/>
                </a:lnTo>
                <a:lnTo>
                  <a:pt x="146" y="152"/>
                </a:lnTo>
                <a:lnTo>
                  <a:pt x="150" y="166"/>
                </a:lnTo>
                <a:lnTo>
                  <a:pt x="152" y="180"/>
                </a:lnTo>
                <a:lnTo>
                  <a:pt x="152" y="180"/>
                </a:lnTo>
                <a:lnTo>
                  <a:pt x="150" y="196"/>
                </a:lnTo>
                <a:lnTo>
                  <a:pt x="146" y="210"/>
                </a:lnTo>
                <a:lnTo>
                  <a:pt x="140" y="222"/>
                </a:lnTo>
                <a:lnTo>
                  <a:pt x="130" y="232"/>
                </a:lnTo>
                <a:lnTo>
                  <a:pt x="130" y="232"/>
                </a:lnTo>
                <a:lnTo>
                  <a:pt x="118" y="240"/>
                </a:lnTo>
                <a:lnTo>
                  <a:pt x="106" y="248"/>
                </a:lnTo>
                <a:lnTo>
                  <a:pt x="90" y="250"/>
                </a:lnTo>
                <a:lnTo>
                  <a:pt x="74" y="252"/>
                </a:lnTo>
                <a:lnTo>
                  <a:pt x="74" y="252"/>
                </a:lnTo>
                <a:lnTo>
                  <a:pt x="56" y="250"/>
                </a:lnTo>
                <a:lnTo>
                  <a:pt x="40" y="246"/>
                </a:lnTo>
                <a:lnTo>
                  <a:pt x="28" y="240"/>
                </a:lnTo>
                <a:lnTo>
                  <a:pt x="18" y="230"/>
                </a:lnTo>
                <a:lnTo>
                  <a:pt x="18" y="230"/>
                </a:lnTo>
                <a:lnTo>
                  <a:pt x="10" y="216"/>
                </a:lnTo>
                <a:lnTo>
                  <a:pt x="4" y="204"/>
                </a:lnTo>
                <a:lnTo>
                  <a:pt x="0" y="188"/>
                </a:lnTo>
                <a:lnTo>
                  <a:pt x="0" y="172"/>
                </a:lnTo>
                <a:lnTo>
                  <a:pt x="0" y="172"/>
                </a:lnTo>
                <a:lnTo>
                  <a:pt x="2" y="148"/>
                </a:lnTo>
                <a:lnTo>
                  <a:pt x="8" y="126"/>
                </a:lnTo>
                <a:lnTo>
                  <a:pt x="20" y="102"/>
                </a:lnTo>
                <a:lnTo>
                  <a:pt x="38" y="78"/>
                </a:lnTo>
                <a:lnTo>
                  <a:pt x="38" y="78"/>
                </a:lnTo>
                <a:lnTo>
                  <a:pt x="58" y="54"/>
                </a:lnTo>
                <a:lnTo>
                  <a:pt x="76" y="36"/>
                </a:lnTo>
                <a:lnTo>
                  <a:pt x="96" y="20"/>
                </a:lnTo>
                <a:lnTo>
                  <a:pt x="116" y="10"/>
                </a:lnTo>
                <a:lnTo>
                  <a:pt x="116" y="10"/>
                </a:lnTo>
                <a:lnTo>
                  <a:pt x="132" y="4"/>
                </a:lnTo>
                <a:lnTo>
                  <a:pt x="142" y="0"/>
                </a:lnTo>
                <a:lnTo>
                  <a:pt x="150" y="0"/>
                </a:lnTo>
                <a:lnTo>
                  <a:pt x="154" y="2"/>
                </a:lnTo>
                <a:lnTo>
                  <a:pt x="154" y="2"/>
                </a:lnTo>
                <a:close/>
                <a:moveTo>
                  <a:pt x="344" y="10"/>
                </a:moveTo>
                <a:lnTo>
                  <a:pt x="344" y="10"/>
                </a:lnTo>
                <a:lnTo>
                  <a:pt x="344" y="10"/>
                </a:lnTo>
                <a:lnTo>
                  <a:pt x="344" y="14"/>
                </a:lnTo>
                <a:lnTo>
                  <a:pt x="340" y="18"/>
                </a:lnTo>
                <a:lnTo>
                  <a:pt x="330" y="26"/>
                </a:lnTo>
                <a:lnTo>
                  <a:pt x="316" y="34"/>
                </a:lnTo>
                <a:lnTo>
                  <a:pt x="316" y="34"/>
                </a:lnTo>
                <a:lnTo>
                  <a:pt x="306" y="42"/>
                </a:lnTo>
                <a:lnTo>
                  <a:pt x="294" y="50"/>
                </a:lnTo>
                <a:lnTo>
                  <a:pt x="284" y="60"/>
                </a:lnTo>
                <a:lnTo>
                  <a:pt x="276" y="70"/>
                </a:lnTo>
                <a:lnTo>
                  <a:pt x="276" y="70"/>
                </a:lnTo>
                <a:lnTo>
                  <a:pt x="268" y="82"/>
                </a:lnTo>
                <a:lnTo>
                  <a:pt x="262" y="94"/>
                </a:lnTo>
                <a:lnTo>
                  <a:pt x="258" y="106"/>
                </a:lnTo>
                <a:lnTo>
                  <a:pt x="254" y="118"/>
                </a:lnTo>
                <a:lnTo>
                  <a:pt x="254" y="118"/>
                </a:lnTo>
                <a:lnTo>
                  <a:pt x="274" y="118"/>
                </a:lnTo>
                <a:lnTo>
                  <a:pt x="290" y="120"/>
                </a:lnTo>
                <a:lnTo>
                  <a:pt x="304" y="126"/>
                </a:lnTo>
                <a:lnTo>
                  <a:pt x="318" y="134"/>
                </a:lnTo>
                <a:lnTo>
                  <a:pt x="318" y="134"/>
                </a:lnTo>
                <a:lnTo>
                  <a:pt x="328" y="144"/>
                </a:lnTo>
                <a:lnTo>
                  <a:pt x="336" y="156"/>
                </a:lnTo>
                <a:lnTo>
                  <a:pt x="340" y="170"/>
                </a:lnTo>
                <a:lnTo>
                  <a:pt x="342" y="186"/>
                </a:lnTo>
                <a:lnTo>
                  <a:pt x="342" y="186"/>
                </a:lnTo>
                <a:lnTo>
                  <a:pt x="340" y="202"/>
                </a:lnTo>
                <a:lnTo>
                  <a:pt x="336" y="216"/>
                </a:lnTo>
                <a:lnTo>
                  <a:pt x="330" y="228"/>
                </a:lnTo>
                <a:lnTo>
                  <a:pt x="320" y="238"/>
                </a:lnTo>
                <a:lnTo>
                  <a:pt x="320" y="238"/>
                </a:lnTo>
                <a:lnTo>
                  <a:pt x="308" y="248"/>
                </a:lnTo>
                <a:lnTo>
                  <a:pt x="296" y="254"/>
                </a:lnTo>
                <a:lnTo>
                  <a:pt x="284" y="256"/>
                </a:lnTo>
                <a:lnTo>
                  <a:pt x="268" y="258"/>
                </a:lnTo>
                <a:lnTo>
                  <a:pt x="268" y="258"/>
                </a:lnTo>
                <a:lnTo>
                  <a:pt x="250" y="256"/>
                </a:lnTo>
                <a:lnTo>
                  <a:pt x="236" y="252"/>
                </a:lnTo>
                <a:lnTo>
                  <a:pt x="222" y="246"/>
                </a:lnTo>
                <a:lnTo>
                  <a:pt x="210" y="236"/>
                </a:lnTo>
                <a:lnTo>
                  <a:pt x="210" y="236"/>
                </a:lnTo>
                <a:lnTo>
                  <a:pt x="200" y="224"/>
                </a:lnTo>
                <a:lnTo>
                  <a:pt x="194" y="210"/>
                </a:lnTo>
                <a:lnTo>
                  <a:pt x="188" y="194"/>
                </a:lnTo>
                <a:lnTo>
                  <a:pt x="188" y="178"/>
                </a:lnTo>
                <a:lnTo>
                  <a:pt x="188" y="178"/>
                </a:lnTo>
                <a:lnTo>
                  <a:pt x="188" y="164"/>
                </a:lnTo>
                <a:lnTo>
                  <a:pt x="190" y="150"/>
                </a:lnTo>
                <a:lnTo>
                  <a:pt x="192" y="138"/>
                </a:lnTo>
                <a:lnTo>
                  <a:pt x="196" y="124"/>
                </a:lnTo>
                <a:lnTo>
                  <a:pt x="202" y="112"/>
                </a:lnTo>
                <a:lnTo>
                  <a:pt x="208" y="100"/>
                </a:lnTo>
                <a:lnTo>
                  <a:pt x="226" y="78"/>
                </a:lnTo>
                <a:lnTo>
                  <a:pt x="226" y="78"/>
                </a:lnTo>
                <a:lnTo>
                  <a:pt x="244" y="58"/>
                </a:lnTo>
                <a:lnTo>
                  <a:pt x="264" y="40"/>
                </a:lnTo>
                <a:lnTo>
                  <a:pt x="286" y="26"/>
                </a:lnTo>
                <a:lnTo>
                  <a:pt x="308" y="16"/>
                </a:lnTo>
                <a:lnTo>
                  <a:pt x="308" y="16"/>
                </a:lnTo>
                <a:lnTo>
                  <a:pt x="322" y="10"/>
                </a:lnTo>
                <a:lnTo>
                  <a:pt x="332" y="8"/>
                </a:lnTo>
                <a:lnTo>
                  <a:pt x="338" y="6"/>
                </a:lnTo>
                <a:lnTo>
                  <a:pt x="344" y="10"/>
                </a:lnTo>
                <a:lnTo>
                  <a:pt x="344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41" name="Freeform 105"/>
          <p:cNvSpPr>
            <a:spLocks noEditPoints="1"/>
          </p:cNvSpPr>
          <p:nvPr/>
        </p:nvSpPr>
        <p:spPr bwMode="auto">
          <a:xfrm>
            <a:off x="6819999" y="1332359"/>
            <a:ext cx="542925" cy="400050"/>
          </a:xfrm>
          <a:custGeom>
            <a:avLst/>
            <a:gdLst/>
            <a:ahLst/>
            <a:cxnLst>
              <a:cxn ang="0">
                <a:pos x="134" y="26"/>
              </a:cxn>
              <a:cxn ang="0">
                <a:pos x="152" y="54"/>
              </a:cxn>
              <a:cxn ang="0">
                <a:pos x="156" y="90"/>
              </a:cxn>
              <a:cxn ang="0">
                <a:pos x="156" y="104"/>
              </a:cxn>
              <a:cxn ang="0">
                <a:pos x="144" y="140"/>
              </a:cxn>
              <a:cxn ang="0">
                <a:pos x="132" y="158"/>
              </a:cxn>
              <a:cxn ang="0">
                <a:pos x="100" y="198"/>
              </a:cxn>
              <a:cxn ang="0">
                <a:pos x="48" y="238"/>
              </a:cxn>
              <a:cxn ang="0">
                <a:pos x="34" y="246"/>
              </a:cxn>
              <a:cxn ang="0">
                <a:pos x="14" y="250"/>
              </a:cxn>
              <a:cxn ang="0">
                <a:pos x="10" y="246"/>
              </a:cxn>
              <a:cxn ang="0">
                <a:pos x="10" y="236"/>
              </a:cxn>
              <a:cxn ang="0">
                <a:pos x="26" y="224"/>
              </a:cxn>
              <a:cxn ang="0">
                <a:pos x="38" y="216"/>
              </a:cxn>
              <a:cxn ang="0">
                <a:pos x="62" y="196"/>
              </a:cxn>
              <a:cxn ang="0">
                <a:pos x="72" y="184"/>
              </a:cxn>
              <a:cxn ang="0">
                <a:pos x="84" y="160"/>
              </a:cxn>
              <a:cxn ang="0">
                <a:pos x="86" y="138"/>
              </a:cxn>
              <a:cxn ang="0">
                <a:pos x="68" y="136"/>
              </a:cxn>
              <a:cxn ang="0">
                <a:pos x="36" y="128"/>
              </a:cxn>
              <a:cxn ang="0">
                <a:pos x="24" y="120"/>
              </a:cxn>
              <a:cxn ang="0">
                <a:pos x="6" y="96"/>
              </a:cxn>
              <a:cxn ang="0">
                <a:pos x="0" y="64"/>
              </a:cxn>
              <a:cxn ang="0">
                <a:pos x="0" y="52"/>
              </a:cxn>
              <a:cxn ang="0">
                <a:pos x="10" y="28"/>
              </a:cxn>
              <a:cxn ang="0">
                <a:pos x="20" y="18"/>
              </a:cxn>
              <a:cxn ang="0">
                <a:pos x="46" y="4"/>
              </a:cxn>
              <a:cxn ang="0">
                <a:pos x="78" y="0"/>
              </a:cxn>
              <a:cxn ang="0">
                <a:pos x="94" y="0"/>
              </a:cxn>
              <a:cxn ang="0">
                <a:pos x="122" y="14"/>
              </a:cxn>
              <a:cxn ang="0">
                <a:pos x="134" y="26"/>
              </a:cxn>
              <a:cxn ang="0">
                <a:pos x="320" y="20"/>
              </a:cxn>
              <a:cxn ang="0">
                <a:pos x="336" y="46"/>
              </a:cxn>
              <a:cxn ang="0">
                <a:pos x="342" y="80"/>
              </a:cxn>
              <a:cxn ang="0">
                <a:pos x="340" y="104"/>
              </a:cxn>
              <a:cxn ang="0">
                <a:pos x="324" y="150"/>
              </a:cxn>
              <a:cxn ang="0">
                <a:pos x="310" y="172"/>
              </a:cxn>
              <a:cxn ang="0">
                <a:pos x="274" y="210"/>
              </a:cxn>
              <a:cxn ang="0">
                <a:pos x="230" y="244"/>
              </a:cxn>
              <a:cxn ang="0">
                <a:pos x="218" y="250"/>
              </a:cxn>
              <a:cxn ang="0">
                <a:pos x="200" y="252"/>
              </a:cxn>
              <a:cxn ang="0">
                <a:pos x="194" y="250"/>
              </a:cxn>
              <a:cxn ang="0">
                <a:pos x="192" y="246"/>
              </a:cxn>
              <a:cxn ang="0">
                <a:pos x="204" y="234"/>
              </a:cxn>
              <a:cxn ang="0">
                <a:pos x="216" y="226"/>
              </a:cxn>
              <a:cxn ang="0">
                <a:pos x="238" y="212"/>
              </a:cxn>
              <a:cxn ang="0">
                <a:pos x="258" y="188"/>
              </a:cxn>
              <a:cxn ang="0">
                <a:pos x="266" y="174"/>
              </a:cxn>
              <a:cxn ang="0">
                <a:pos x="274" y="148"/>
              </a:cxn>
              <a:cxn ang="0">
                <a:pos x="274" y="138"/>
              </a:cxn>
              <a:cxn ang="0">
                <a:pos x="236" y="134"/>
              </a:cxn>
              <a:cxn ang="0">
                <a:pos x="210" y="118"/>
              </a:cxn>
              <a:cxn ang="0">
                <a:pos x="202" y="106"/>
              </a:cxn>
              <a:cxn ang="0">
                <a:pos x="192" y="80"/>
              </a:cxn>
              <a:cxn ang="0">
                <a:pos x="192" y="64"/>
              </a:cxn>
              <a:cxn ang="0">
                <a:pos x="196" y="42"/>
              </a:cxn>
              <a:cxn ang="0">
                <a:pos x="212" y="20"/>
              </a:cxn>
              <a:cxn ang="0">
                <a:pos x="222" y="10"/>
              </a:cxn>
              <a:cxn ang="0">
                <a:pos x="250" y="0"/>
              </a:cxn>
              <a:cxn ang="0">
                <a:pos x="268" y="0"/>
              </a:cxn>
              <a:cxn ang="0">
                <a:pos x="298" y="4"/>
              </a:cxn>
              <a:cxn ang="0">
                <a:pos x="320" y="20"/>
              </a:cxn>
            </a:cxnLst>
            <a:rect l="0" t="0" r="r" b="b"/>
            <a:pathLst>
              <a:path w="342" h="252">
                <a:moveTo>
                  <a:pt x="134" y="26"/>
                </a:moveTo>
                <a:lnTo>
                  <a:pt x="134" y="26"/>
                </a:lnTo>
                <a:lnTo>
                  <a:pt x="144" y="38"/>
                </a:lnTo>
                <a:lnTo>
                  <a:pt x="152" y="54"/>
                </a:lnTo>
                <a:lnTo>
                  <a:pt x="156" y="70"/>
                </a:lnTo>
                <a:lnTo>
                  <a:pt x="156" y="90"/>
                </a:lnTo>
                <a:lnTo>
                  <a:pt x="156" y="90"/>
                </a:lnTo>
                <a:lnTo>
                  <a:pt x="156" y="104"/>
                </a:lnTo>
                <a:lnTo>
                  <a:pt x="150" y="122"/>
                </a:lnTo>
                <a:lnTo>
                  <a:pt x="144" y="140"/>
                </a:lnTo>
                <a:lnTo>
                  <a:pt x="132" y="158"/>
                </a:lnTo>
                <a:lnTo>
                  <a:pt x="132" y="158"/>
                </a:lnTo>
                <a:lnTo>
                  <a:pt x="118" y="178"/>
                </a:lnTo>
                <a:lnTo>
                  <a:pt x="100" y="198"/>
                </a:lnTo>
                <a:lnTo>
                  <a:pt x="76" y="218"/>
                </a:lnTo>
                <a:lnTo>
                  <a:pt x="48" y="238"/>
                </a:lnTo>
                <a:lnTo>
                  <a:pt x="48" y="238"/>
                </a:lnTo>
                <a:lnTo>
                  <a:pt x="34" y="246"/>
                </a:lnTo>
                <a:lnTo>
                  <a:pt x="22" y="250"/>
                </a:lnTo>
                <a:lnTo>
                  <a:pt x="14" y="250"/>
                </a:lnTo>
                <a:lnTo>
                  <a:pt x="10" y="246"/>
                </a:lnTo>
                <a:lnTo>
                  <a:pt x="10" y="246"/>
                </a:lnTo>
                <a:lnTo>
                  <a:pt x="8" y="242"/>
                </a:lnTo>
                <a:lnTo>
                  <a:pt x="10" y="236"/>
                </a:lnTo>
                <a:lnTo>
                  <a:pt x="16" y="230"/>
                </a:lnTo>
                <a:lnTo>
                  <a:pt x="26" y="224"/>
                </a:lnTo>
                <a:lnTo>
                  <a:pt x="26" y="224"/>
                </a:lnTo>
                <a:lnTo>
                  <a:pt x="38" y="216"/>
                </a:lnTo>
                <a:lnTo>
                  <a:pt x="50" y="206"/>
                </a:lnTo>
                <a:lnTo>
                  <a:pt x="62" y="196"/>
                </a:lnTo>
                <a:lnTo>
                  <a:pt x="72" y="184"/>
                </a:lnTo>
                <a:lnTo>
                  <a:pt x="72" y="184"/>
                </a:lnTo>
                <a:lnTo>
                  <a:pt x="78" y="172"/>
                </a:lnTo>
                <a:lnTo>
                  <a:pt x="84" y="160"/>
                </a:lnTo>
                <a:lnTo>
                  <a:pt x="86" y="148"/>
                </a:lnTo>
                <a:lnTo>
                  <a:pt x="86" y="138"/>
                </a:lnTo>
                <a:lnTo>
                  <a:pt x="86" y="138"/>
                </a:lnTo>
                <a:lnTo>
                  <a:pt x="68" y="136"/>
                </a:lnTo>
                <a:lnTo>
                  <a:pt x="50" y="134"/>
                </a:lnTo>
                <a:lnTo>
                  <a:pt x="36" y="128"/>
                </a:lnTo>
                <a:lnTo>
                  <a:pt x="24" y="120"/>
                </a:lnTo>
                <a:lnTo>
                  <a:pt x="24" y="120"/>
                </a:lnTo>
                <a:lnTo>
                  <a:pt x="12" y="108"/>
                </a:lnTo>
                <a:lnTo>
                  <a:pt x="6" y="96"/>
                </a:lnTo>
                <a:lnTo>
                  <a:pt x="0" y="80"/>
                </a:lnTo>
                <a:lnTo>
                  <a:pt x="0" y="64"/>
                </a:lnTo>
                <a:lnTo>
                  <a:pt x="0" y="64"/>
                </a:lnTo>
                <a:lnTo>
                  <a:pt x="0" y="52"/>
                </a:lnTo>
                <a:lnTo>
                  <a:pt x="4" y="40"/>
                </a:lnTo>
                <a:lnTo>
                  <a:pt x="10" y="28"/>
                </a:lnTo>
                <a:lnTo>
                  <a:pt x="20" y="18"/>
                </a:lnTo>
                <a:lnTo>
                  <a:pt x="20" y="18"/>
                </a:lnTo>
                <a:lnTo>
                  <a:pt x="32" y="10"/>
                </a:lnTo>
                <a:lnTo>
                  <a:pt x="46" y="4"/>
                </a:lnTo>
                <a:lnTo>
                  <a:pt x="60" y="0"/>
                </a:lnTo>
                <a:lnTo>
                  <a:pt x="78" y="0"/>
                </a:lnTo>
                <a:lnTo>
                  <a:pt x="78" y="0"/>
                </a:lnTo>
                <a:lnTo>
                  <a:pt x="94" y="0"/>
                </a:lnTo>
                <a:lnTo>
                  <a:pt x="110" y="6"/>
                </a:lnTo>
                <a:lnTo>
                  <a:pt x="122" y="14"/>
                </a:lnTo>
                <a:lnTo>
                  <a:pt x="134" y="26"/>
                </a:lnTo>
                <a:lnTo>
                  <a:pt x="134" y="26"/>
                </a:lnTo>
                <a:close/>
                <a:moveTo>
                  <a:pt x="320" y="20"/>
                </a:moveTo>
                <a:lnTo>
                  <a:pt x="320" y="20"/>
                </a:lnTo>
                <a:lnTo>
                  <a:pt x="330" y="32"/>
                </a:lnTo>
                <a:lnTo>
                  <a:pt x="336" y="46"/>
                </a:lnTo>
                <a:lnTo>
                  <a:pt x="340" y="62"/>
                </a:lnTo>
                <a:lnTo>
                  <a:pt x="342" y="80"/>
                </a:lnTo>
                <a:lnTo>
                  <a:pt x="342" y="80"/>
                </a:lnTo>
                <a:lnTo>
                  <a:pt x="340" y="104"/>
                </a:lnTo>
                <a:lnTo>
                  <a:pt x="334" y="126"/>
                </a:lnTo>
                <a:lnTo>
                  <a:pt x="324" y="150"/>
                </a:lnTo>
                <a:lnTo>
                  <a:pt x="310" y="172"/>
                </a:lnTo>
                <a:lnTo>
                  <a:pt x="310" y="172"/>
                </a:lnTo>
                <a:lnTo>
                  <a:pt x="294" y="192"/>
                </a:lnTo>
                <a:lnTo>
                  <a:pt x="274" y="210"/>
                </a:lnTo>
                <a:lnTo>
                  <a:pt x="254" y="228"/>
                </a:lnTo>
                <a:lnTo>
                  <a:pt x="230" y="244"/>
                </a:lnTo>
                <a:lnTo>
                  <a:pt x="230" y="244"/>
                </a:lnTo>
                <a:lnTo>
                  <a:pt x="218" y="250"/>
                </a:lnTo>
                <a:lnTo>
                  <a:pt x="208" y="252"/>
                </a:lnTo>
                <a:lnTo>
                  <a:pt x="200" y="252"/>
                </a:lnTo>
                <a:lnTo>
                  <a:pt x="194" y="250"/>
                </a:lnTo>
                <a:lnTo>
                  <a:pt x="194" y="250"/>
                </a:lnTo>
                <a:lnTo>
                  <a:pt x="192" y="248"/>
                </a:lnTo>
                <a:lnTo>
                  <a:pt x="192" y="246"/>
                </a:lnTo>
                <a:lnTo>
                  <a:pt x="196" y="240"/>
                </a:lnTo>
                <a:lnTo>
                  <a:pt x="204" y="234"/>
                </a:lnTo>
                <a:lnTo>
                  <a:pt x="216" y="226"/>
                </a:lnTo>
                <a:lnTo>
                  <a:pt x="216" y="226"/>
                </a:lnTo>
                <a:lnTo>
                  <a:pt x="226" y="220"/>
                </a:lnTo>
                <a:lnTo>
                  <a:pt x="238" y="212"/>
                </a:lnTo>
                <a:lnTo>
                  <a:pt x="248" y="200"/>
                </a:lnTo>
                <a:lnTo>
                  <a:pt x="258" y="188"/>
                </a:lnTo>
                <a:lnTo>
                  <a:pt x="258" y="188"/>
                </a:lnTo>
                <a:lnTo>
                  <a:pt x="266" y="174"/>
                </a:lnTo>
                <a:lnTo>
                  <a:pt x="272" y="160"/>
                </a:lnTo>
                <a:lnTo>
                  <a:pt x="274" y="148"/>
                </a:lnTo>
                <a:lnTo>
                  <a:pt x="274" y="138"/>
                </a:lnTo>
                <a:lnTo>
                  <a:pt x="274" y="138"/>
                </a:lnTo>
                <a:lnTo>
                  <a:pt x="254" y="136"/>
                </a:lnTo>
                <a:lnTo>
                  <a:pt x="236" y="134"/>
                </a:lnTo>
                <a:lnTo>
                  <a:pt x="222" y="126"/>
                </a:lnTo>
                <a:lnTo>
                  <a:pt x="210" y="118"/>
                </a:lnTo>
                <a:lnTo>
                  <a:pt x="210" y="118"/>
                </a:lnTo>
                <a:lnTo>
                  <a:pt x="202" y="106"/>
                </a:lnTo>
                <a:lnTo>
                  <a:pt x="196" y="92"/>
                </a:lnTo>
                <a:lnTo>
                  <a:pt x="192" y="80"/>
                </a:lnTo>
                <a:lnTo>
                  <a:pt x="192" y="64"/>
                </a:lnTo>
                <a:lnTo>
                  <a:pt x="192" y="64"/>
                </a:lnTo>
                <a:lnTo>
                  <a:pt x="192" y="52"/>
                </a:lnTo>
                <a:lnTo>
                  <a:pt x="196" y="42"/>
                </a:lnTo>
                <a:lnTo>
                  <a:pt x="202" y="30"/>
                </a:lnTo>
                <a:lnTo>
                  <a:pt x="212" y="20"/>
                </a:lnTo>
                <a:lnTo>
                  <a:pt x="212" y="20"/>
                </a:lnTo>
                <a:lnTo>
                  <a:pt x="222" y="10"/>
                </a:lnTo>
                <a:lnTo>
                  <a:pt x="236" y="4"/>
                </a:lnTo>
                <a:lnTo>
                  <a:pt x="250" y="0"/>
                </a:lnTo>
                <a:lnTo>
                  <a:pt x="268" y="0"/>
                </a:lnTo>
                <a:lnTo>
                  <a:pt x="268" y="0"/>
                </a:lnTo>
                <a:lnTo>
                  <a:pt x="284" y="0"/>
                </a:lnTo>
                <a:lnTo>
                  <a:pt x="298" y="4"/>
                </a:lnTo>
                <a:lnTo>
                  <a:pt x="310" y="10"/>
                </a:lnTo>
                <a:lnTo>
                  <a:pt x="320" y="20"/>
                </a:lnTo>
                <a:lnTo>
                  <a:pt x="320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aphicFrame>
        <p:nvGraphicFramePr>
          <p:cNvPr id="4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950335"/>
              </p:ext>
            </p:extLst>
          </p:nvPr>
        </p:nvGraphicFramePr>
        <p:xfrm>
          <a:off x="810196" y="4357768"/>
          <a:ext cx="4320000" cy="2446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122564" y="4789816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>
                <a:solidFill>
                  <a:srgbClr val="EA5514"/>
                </a:solidFill>
                <a:latin typeface="맑은 고딕" pitchFamily="50" charset="-127"/>
                <a:ea typeface="맑은 고딕" pitchFamily="50" charset="-127"/>
              </a:rPr>
              <a:t>▲</a:t>
            </a:r>
            <a:r>
              <a:rPr lang="en-US" altLang="ko-KR" sz="1000" b="1" dirty="0">
                <a:solidFill>
                  <a:srgbClr val="EA5514"/>
                </a:solidFill>
                <a:latin typeface="맑은 고딕" pitchFamily="50" charset="-127"/>
                <a:ea typeface="맑은 고딕" pitchFamily="50" charset="-127"/>
              </a:rPr>
              <a:t>260</a:t>
            </a:r>
            <a:endParaRPr lang="ko-KR" altLang="en-US" sz="1000" b="1" dirty="0">
              <a:solidFill>
                <a:srgbClr val="EA5514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22564" y="5365880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▲</a:t>
            </a:r>
            <a:r>
              <a:rPr lang="en-US" altLang="ko-KR" sz="10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195</a:t>
            </a:r>
            <a:endParaRPr lang="ko-KR" altLang="en-US" sz="1000" b="1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5" name="그룹 126"/>
          <p:cNvGrpSpPr/>
          <p:nvPr/>
        </p:nvGrpSpPr>
        <p:grpSpPr>
          <a:xfrm>
            <a:off x="1242244" y="6046885"/>
            <a:ext cx="767527" cy="369332"/>
            <a:chOff x="8010996" y="1476375"/>
            <a:chExt cx="767527" cy="369332"/>
          </a:xfrm>
        </p:grpSpPr>
        <p:sp>
          <p:nvSpPr>
            <p:cNvPr id="46" name="Rectangle 64"/>
            <p:cNvSpPr>
              <a:spLocks noChangeArrowheads="1"/>
            </p:cNvSpPr>
            <p:nvPr/>
          </p:nvSpPr>
          <p:spPr bwMode="auto">
            <a:xfrm>
              <a:off x="8228692" y="1476375"/>
              <a:ext cx="5498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8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여행 수요객</a:t>
              </a:r>
              <a:endParaRPr kumimoji="1" lang="en-US" altLang="ko-KR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8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호텔업계</a:t>
              </a:r>
              <a:endParaRPr kumimoji="1" lang="en-US" altLang="ko-KR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cxnSp>
          <p:nvCxnSpPr>
            <p:cNvPr id="47" name="직선 연결선 46"/>
            <p:cNvCxnSpPr/>
            <p:nvPr/>
          </p:nvCxnSpPr>
          <p:spPr>
            <a:xfrm flipH="1">
              <a:off x="8010996" y="1590247"/>
              <a:ext cx="144000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flipH="1">
              <a:off x="8010996" y="1764407"/>
              <a:ext cx="14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904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397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435A4E3-CA8C-4B26-8917-826D4A435D36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13F9026-2D95-4F01-8D9F-5BCC18B8D877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직각 삼각형 6">
            <a:extLst>
              <a:ext uri="{FF2B5EF4-FFF2-40B4-BE49-F238E27FC236}">
                <a16:creationId xmlns:a16="http://schemas.microsoft.com/office/drawing/2014/main" id="{FB626B15-B6B6-47EA-9C17-297DE22ED7FC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화살표: 갈매기형 수장 7">
            <a:extLst>
              <a:ext uri="{FF2B5EF4-FFF2-40B4-BE49-F238E27FC236}">
                <a16:creationId xmlns:a16="http://schemas.microsoft.com/office/drawing/2014/main" id="{79474955-6C72-4CDC-9BD9-067F793C9383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64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hlinkClick r:id="rId3"/>
            <a:extLst>
              <a:ext uri="{FF2B5EF4-FFF2-40B4-BE49-F238E27FC236}">
                <a16:creationId xmlns:a16="http://schemas.microsoft.com/office/drawing/2014/main" id="{E668273F-49EF-4B20-BC9F-F987477CF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hlinkClick r:id="rId5"/>
            <a:extLst>
              <a:ext uri="{FF2B5EF4-FFF2-40B4-BE49-F238E27FC236}">
                <a16:creationId xmlns:a16="http://schemas.microsoft.com/office/drawing/2014/main" id="{30297F86-59D5-4B8E-B812-C5B571BCB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>
            <a:hlinkClick r:id="rId7"/>
            <a:extLst>
              <a:ext uri="{FF2B5EF4-FFF2-40B4-BE49-F238E27FC236}">
                <a16:creationId xmlns:a16="http://schemas.microsoft.com/office/drawing/2014/main" id="{408CFBA2-E5AF-449C-BFD4-83025EDB6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>
            <a:hlinkClick r:id="rId9"/>
            <a:extLst>
              <a:ext uri="{FF2B5EF4-FFF2-40B4-BE49-F238E27FC236}">
                <a16:creationId xmlns:a16="http://schemas.microsoft.com/office/drawing/2014/main" id="{47845187-AC36-4BF9-A097-B3BA3FB12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>
            <a:hlinkClick r:id="rId11"/>
            <a:extLst>
              <a:ext uri="{FF2B5EF4-FFF2-40B4-BE49-F238E27FC236}">
                <a16:creationId xmlns:a16="http://schemas.microsoft.com/office/drawing/2014/main" id="{064446C8-FC1E-4A97-9ED0-7052FD35D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>
            <a:hlinkClick r:id="rId13"/>
            <a:extLst>
              <a:ext uri="{FF2B5EF4-FFF2-40B4-BE49-F238E27FC236}">
                <a16:creationId xmlns:a16="http://schemas.microsoft.com/office/drawing/2014/main" id="{3E741939-F560-4395-BEDB-1AD139770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>
            <a:hlinkClick r:id="rId15"/>
            <a:extLst>
              <a:ext uri="{FF2B5EF4-FFF2-40B4-BE49-F238E27FC236}">
                <a16:creationId xmlns:a16="http://schemas.microsoft.com/office/drawing/2014/main" id="{B98D0553-BD03-4738-BA4C-851C111C1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rId17"/>
            <a:extLst>
              <a:ext uri="{FF2B5EF4-FFF2-40B4-BE49-F238E27FC236}">
                <a16:creationId xmlns:a16="http://schemas.microsoft.com/office/drawing/2014/main" id="{27984F3A-0070-4F12-AE11-9FB0C8018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직사각형 12">
            <a:hlinkClick r:id="rId5"/>
            <a:extLst>
              <a:ext uri="{FF2B5EF4-FFF2-40B4-BE49-F238E27FC236}">
                <a16:creationId xmlns:a16="http://schemas.microsoft.com/office/drawing/2014/main" id="{0D6125CF-036F-4326-909B-44E8B030DC56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3"/>
            <a:extLst>
              <a:ext uri="{FF2B5EF4-FFF2-40B4-BE49-F238E27FC236}">
                <a16:creationId xmlns:a16="http://schemas.microsoft.com/office/drawing/2014/main" id="{F1239061-3812-481F-B406-DEC728817965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7"/>
            <a:extLst>
              <a:ext uri="{FF2B5EF4-FFF2-40B4-BE49-F238E27FC236}">
                <a16:creationId xmlns:a16="http://schemas.microsoft.com/office/drawing/2014/main" id="{D3E41050-D7A3-410A-8AFB-3D6A1962ECE3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3"/>
            <a:extLst>
              <a:ext uri="{FF2B5EF4-FFF2-40B4-BE49-F238E27FC236}">
                <a16:creationId xmlns:a16="http://schemas.microsoft.com/office/drawing/2014/main" id="{35E70ABC-FDF5-4C55-BEFB-17C87A3323A7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1"/>
            <a:extLst>
              <a:ext uri="{FF2B5EF4-FFF2-40B4-BE49-F238E27FC236}">
                <a16:creationId xmlns:a16="http://schemas.microsoft.com/office/drawing/2014/main" id="{4D484C7F-5409-4A89-B669-9090C8A92933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9"/>
            <a:extLst>
              <a:ext uri="{FF2B5EF4-FFF2-40B4-BE49-F238E27FC236}">
                <a16:creationId xmlns:a16="http://schemas.microsoft.com/office/drawing/2014/main" id="{B3D5647A-0F9A-4038-A6BB-6CA3B2CC60EC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5"/>
            <a:extLst>
              <a:ext uri="{FF2B5EF4-FFF2-40B4-BE49-F238E27FC236}">
                <a16:creationId xmlns:a16="http://schemas.microsoft.com/office/drawing/2014/main" id="{1BB1B54F-FBCD-471D-AD1A-88E1C45FD188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hlinkClick r:id="rId17"/>
            <a:extLst>
              <a:ext uri="{FF2B5EF4-FFF2-40B4-BE49-F238E27FC236}">
                <a16:creationId xmlns:a16="http://schemas.microsoft.com/office/drawing/2014/main" id="{12E89DF0-3D41-44A3-92B8-0FCBCA5AC18A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E374B6D-70DC-4E7E-9736-5602561391FB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4DB9F776-D449-43B5-B11B-ACC6C15F73A0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AB05DAD-B792-45AE-90B6-EC5B0FF25369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7009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hlinkClick r:id="rId3"/>
            <a:extLst>
              <a:ext uri="{FF2B5EF4-FFF2-40B4-BE49-F238E27FC236}">
                <a16:creationId xmlns:a16="http://schemas.microsoft.com/office/drawing/2014/main" id="{38F7874B-F34C-4D12-B28A-C1CD2432E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hlinkClick r:id="rId5"/>
            <a:extLst>
              <a:ext uri="{FF2B5EF4-FFF2-40B4-BE49-F238E27FC236}">
                <a16:creationId xmlns:a16="http://schemas.microsoft.com/office/drawing/2014/main" id="{7249801C-280E-42AB-AEFE-ECA478CD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>
            <a:hlinkClick r:id="rId7"/>
            <a:extLst>
              <a:ext uri="{FF2B5EF4-FFF2-40B4-BE49-F238E27FC236}">
                <a16:creationId xmlns:a16="http://schemas.microsoft.com/office/drawing/2014/main" id="{7A3A56D7-4668-4E9F-91AA-F689B8736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>
            <a:hlinkClick r:id="rId9"/>
            <a:extLst>
              <a:ext uri="{FF2B5EF4-FFF2-40B4-BE49-F238E27FC236}">
                <a16:creationId xmlns:a16="http://schemas.microsoft.com/office/drawing/2014/main" id="{D2E163B4-35E1-4195-872A-8145FF527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>
            <a:hlinkClick r:id="rId11"/>
            <a:extLst>
              <a:ext uri="{FF2B5EF4-FFF2-40B4-BE49-F238E27FC236}">
                <a16:creationId xmlns:a16="http://schemas.microsoft.com/office/drawing/2014/main" id="{CA520569-C6C5-471A-A006-439FE5C7D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>
            <a:hlinkClick r:id="rId13"/>
            <a:extLst>
              <a:ext uri="{FF2B5EF4-FFF2-40B4-BE49-F238E27FC236}">
                <a16:creationId xmlns:a16="http://schemas.microsoft.com/office/drawing/2014/main" id="{AECE633C-4514-40A6-B2F7-D1184EC49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>
            <a:hlinkClick r:id="rId15"/>
            <a:extLst>
              <a:ext uri="{FF2B5EF4-FFF2-40B4-BE49-F238E27FC236}">
                <a16:creationId xmlns:a16="http://schemas.microsoft.com/office/drawing/2014/main" id="{91B76F4E-2D6C-45BF-889C-6EEA70BE2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23083"/>
            <a:ext cx="193135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rId17"/>
            <a:extLst>
              <a:ext uri="{FF2B5EF4-FFF2-40B4-BE49-F238E27FC236}">
                <a16:creationId xmlns:a16="http://schemas.microsoft.com/office/drawing/2014/main" id="{0236F674-EFFB-4214-A54E-73E5222D7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직사각형 12">
            <a:hlinkClick r:id="rId5"/>
            <a:extLst>
              <a:ext uri="{FF2B5EF4-FFF2-40B4-BE49-F238E27FC236}">
                <a16:creationId xmlns:a16="http://schemas.microsoft.com/office/drawing/2014/main" id="{3B28E736-6B95-4599-8FDA-A9FEF2D5EDE3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3"/>
            <a:extLst>
              <a:ext uri="{FF2B5EF4-FFF2-40B4-BE49-F238E27FC236}">
                <a16:creationId xmlns:a16="http://schemas.microsoft.com/office/drawing/2014/main" id="{D6AD34E9-A38A-418A-B979-CEF87DB29B19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7"/>
            <a:extLst>
              <a:ext uri="{FF2B5EF4-FFF2-40B4-BE49-F238E27FC236}">
                <a16:creationId xmlns:a16="http://schemas.microsoft.com/office/drawing/2014/main" id="{483D566B-CFDB-4F2E-A12E-297F0F00E76A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3"/>
            <a:extLst>
              <a:ext uri="{FF2B5EF4-FFF2-40B4-BE49-F238E27FC236}">
                <a16:creationId xmlns:a16="http://schemas.microsoft.com/office/drawing/2014/main" id="{D7D93F81-36B7-4C12-92AC-7EF8A04B15FA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1"/>
            <a:extLst>
              <a:ext uri="{FF2B5EF4-FFF2-40B4-BE49-F238E27FC236}">
                <a16:creationId xmlns:a16="http://schemas.microsoft.com/office/drawing/2014/main" id="{ADCD308D-6F3A-4E9C-9C5A-7CB4E256E11E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9"/>
            <a:extLst>
              <a:ext uri="{FF2B5EF4-FFF2-40B4-BE49-F238E27FC236}">
                <a16:creationId xmlns:a16="http://schemas.microsoft.com/office/drawing/2014/main" id="{17B5588D-E1EC-4E9B-A6BF-3A849A7871B7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5"/>
            <a:extLst>
              <a:ext uri="{FF2B5EF4-FFF2-40B4-BE49-F238E27FC236}">
                <a16:creationId xmlns:a16="http://schemas.microsoft.com/office/drawing/2014/main" id="{8D5EB182-D9C8-4AF5-8B12-96511986D6B6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hlinkClick r:id="rId17"/>
            <a:extLst>
              <a:ext uri="{FF2B5EF4-FFF2-40B4-BE49-F238E27FC236}">
                <a16:creationId xmlns:a16="http://schemas.microsoft.com/office/drawing/2014/main" id="{63C76F50-923E-4A4F-AE65-DAB691A5C45F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2BADCA90-9D1C-43E7-B2E4-DF7DA86BEEAF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00D7E4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3B2DFB4-7DCF-4D85-8B38-F6E585F50530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117BB6F-4B02-4AC0-B222-FA6D09FD45D2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7895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780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따뜻한 파란색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기본 디자인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525</Words>
  <Application>Microsoft Office PowerPoint</Application>
  <PresentationFormat>사용자 지정</PresentationFormat>
  <Paragraphs>117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굴림</vt:lpstr>
      <vt:lpstr>맑은 고딕</vt:lpstr>
      <vt:lpstr>Arial</vt:lpstr>
      <vt:lpstr>Wingdings</vt:lpstr>
      <vt:lpstr>Office 테마</vt:lpstr>
      <vt:lpstr>3_기본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표준작성법_사업계획서_신년도</dc:title>
  <dc:creator>㈜ 인비닷컴</dc:creator>
  <dc:description>무단 복제 배포시 법적 불이익을 받을 수 있습니다.</dc:description>
  <cp:lastModifiedBy>pro</cp:lastModifiedBy>
  <cp:revision>447</cp:revision>
  <dcterms:created xsi:type="dcterms:W3CDTF">2014-10-24T01:49:55Z</dcterms:created>
  <dcterms:modified xsi:type="dcterms:W3CDTF">2019-05-02T00:36:43Z</dcterms:modified>
  <cp:category>본 문서의 저작권은 비즈폼에 있습니다.</cp:category>
</cp:coreProperties>
</file>