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66" r:id="rId2"/>
    <p:sldId id="327" r:id="rId3"/>
    <p:sldId id="328" r:id="rId4"/>
    <p:sldId id="367" r:id="rId5"/>
    <p:sldId id="368" r:id="rId6"/>
    <p:sldId id="369" r:id="rId7"/>
    <p:sldId id="370" r:id="rId8"/>
    <p:sldId id="371" r:id="rId9"/>
    <p:sldId id="365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85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98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accent1"/>
                    </a:solidFill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3A-40E7-A6A6-E04C051133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내용2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3A-40E7-A6A6-E04C051133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3713152"/>
        <c:axId val="53723136"/>
      </c:barChart>
      <c:catAx>
        <c:axId val="5371315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53723136"/>
        <c:crosses val="autoZero"/>
        <c:auto val="1"/>
        <c:lblAlgn val="ctr"/>
        <c:lblOffset val="100"/>
        <c:noMultiLvlLbl val="0"/>
      </c:catAx>
      <c:valAx>
        <c:axId val="53723136"/>
        <c:scaling>
          <c:orientation val="minMax"/>
        </c:scaling>
        <c:delete val="0"/>
        <c:axPos val="b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53713152"/>
        <c:crosses val="autoZero"/>
        <c:crossBetween val="between"/>
        <c:majorUnit val="1"/>
      </c:valAx>
    </c:plotArea>
    <c:legend>
      <c:legendPos val="r"/>
      <c:overlay val="0"/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519057" y="4041068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19057" y="4889520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519057" y="3867156"/>
            <a:ext cx="6336000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482544" y="580986"/>
            <a:ext cx="2154267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476628" y="2260584"/>
            <a:ext cx="1095375" cy="129266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sz="6000" b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239297" y="1749425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sz="13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3148013" y="3575052"/>
            <a:ext cx="1752604" cy="984885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8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5484825" y="2845758"/>
            <a:ext cx="1095375" cy="129266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sz="6000" b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5247494" y="233459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sz="13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5156210" y="4160226"/>
            <a:ext cx="1752604" cy="984885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7346986" y="3502992"/>
            <a:ext cx="1095375" cy="129266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sz="6000" b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7109655" y="2991833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buNone/>
              <a:defRPr sz="13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7018371" y="4817460"/>
            <a:ext cx="1752604" cy="984885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14" name="텍스트 개체 틀 210"/>
          <p:cNvSpPr>
            <a:spLocks noGrp="1"/>
          </p:cNvSpPr>
          <p:nvPr>
            <p:ph type="body" sz="quarter" idx="20" hasCustomPrompt="1"/>
          </p:nvPr>
        </p:nvSpPr>
        <p:spPr>
          <a:xfrm>
            <a:off x="482544" y="1128681"/>
            <a:ext cx="215426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2960099" y="2882838"/>
            <a:ext cx="2486686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0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4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516009" y="2918784"/>
            <a:ext cx="2926369" cy="98488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marR="0" indent="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</a:lstStyle>
          <a:p>
            <a:pPr marL="0" marR="0" lvl="0" indent="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0" marR="0" lvl="0" indent="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20" hasCustomPrompt="1"/>
          </p:nvPr>
        </p:nvSpPr>
        <p:spPr>
          <a:xfrm>
            <a:off x="4420619" y="2151045"/>
            <a:ext cx="971550" cy="971550"/>
          </a:xfrm>
          <a:prstGeom prst="rect">
            <a:avLst/>
          </a:prstGeom>
        </p:spPr>
        <p:txBody>
          <a:bodyPr/>
          <a:lstStyle>
            <a:lvl1pPr algn="r">
              <a:buNone/>
              <a:defRPr sz="5000" b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44304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44107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23256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5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85%26v_flag%3d0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1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8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3.jp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7.gif"/><Relationship Id="rId4" Type="http://schemas.openxmlformats.org/officeDocument/2006/relationships/image" Target="../media/image14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3" Type="http://schemas.openxmlformats.org/officeDocument/2006/relationships/image" Target="../media/image26.gif"/><Relationship Id="rId18" Type="http://schemas.openxmlformats.org/officeDocument/2006/relationships/image" Target="../media/image29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image" Target="../media/image23.gif"/><Relationship Id="rId12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17" Type="http://schemas.openxmlformats.org/officeDocument/2006/relationships/image" Target="../media/image28.gif"/><Relationship Id="rId2" Type="http://schemas.openxmlformats.org/officeDocument/2006/relationships/image" Target="../media/image13.jpg"/><Relationship Id="rId16" Type="http://schemas.openxmlformats.org/officeDocument/2006/relationships/hyperlink" Target="http://www.bizforms.co.kr/bms/check.asp?code=bs3217338750418&amp;go_url=http%3a%2f%2fpowerpoint.bizforms.co.kr%2fform_view%2fview.asp%3fnumber%3d186467%26v_flag%3d0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bizforms.co.kr/bms/check.asp?code=bs3217338750418&amp;go_url=http%3a%2f%2fpowerpoint.bizforms.co.kr%2fform_view%2fview.asp%3fnumber%3d186569%26v_flag%3d0" TargetMode="External"/><Relationship Id="rId11" Type="http://schemas.openxmlformats.org/officeDocument/2006/relationships/image" Target="../media/image25.gif"/><Relationship Id="rId5" Type="http://schemas.openxmlformats.org/officeDocument/2006/relationships/image" Target="../media/image22.gif"/><Relationship Id="rId15" Type="http://schemas.openxmlformats.org/officeDocument/2006/relationships/image" Target="../media/image27.gif"/><Relationship Id="rId10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4" Type="http://schemas.openxmlformats.org/officeDocument/2006/relationships/hyperlink" Target="http://www.bizforms.co.kr/bms/check.asp?code=bs3217338750418&amp;go_url=http%3a%2f%2fpowerpoint.bizforms.co.kr%2fform_view%2fview.asp%3fnumber%3d186568%26v_flag%3d0" TargetMode="External"/><Relationship Id="rId9" Type="http://schemas.openxmlformats.org/officeDocument/2006/relationships/image" Target="../media/image24.gif"/><Relationship Id="rId14" Type="http://schemas.openxmlformats.org/officeDocument/2006/relationships/hyperlink" Target="http://www.bizforms.co.kr/bms/check.asp?code=bs3217338750418&amp;go_url=http%3a%2f%2fpowerpoint.bizforms.co.kr%2fform_view%2fview.asp%3fnumber%3d186532%26v_flag%3d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26127FCA-D519-4780-9BFD-64E833DEEA89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921172FA-A06C-49A6-812E-14EDA9D460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8ABBF25-0877-4EFF-A948-1BA2206FC234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34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ED634634-717C-46F7-B38B-3B5B3E93624B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15899CF-91C8-41E1-9C8B-0C4FEDC1EC41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http://www.bizforms.co.kr/bms/check.asp?code=bs3217338750418&amp;go_url=http%3a%2f%2fpowerpoint.bizforms.co.kr%2fform_view%2fview.asp%3fnumber%3d105685%26v_flag%3d0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68A178D-D841-4749-814D-DB7B4F4D7AA1}"/>
              </a:ext>
            </a:extLst>
          </p:cNvPr>
          <p:cNvSpPr/>
          <p:nvPr/>
        </p:nvSpPr>
        <p:spPr>
          <a:xfrm>
            <a:off x="551623" y="3986545"/>
            <a:ext cx="326243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건설업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17ABD3-71BC-4297-98E1-EDE1EA87F694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314B8FF-1C2C-4274-85F9-AFAB651733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552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" name="Freeform 174"/>
          <p:cNvSpPr>
            <a:spLocks/>
          </p:cNvSpPr>
          <p:nvPr/>
        </p:nvSpPr>
        <p:spPr bwMode="auto">
          <a:xfrm>
            <a:off x="1847851" y="2316163"/>
            <a:ext cx="1031875" cy="893763"/>
          </a:xfrm>
          <a:custGeom>
            <a:avLst/>
            <a:gdLst/>
            <a:ahLst/>
            <a:cxnLst>
              <a:cxn ang="0">
                <a:pos x="325" y="0"/>
              </a:cxn>
              <a:cxn ang="0">
                <a:pos x="0" y="563"/>
              </a:cxn>
              <a:cxn ang="0">
                <a:pos x="650" y="563"/>
              </a:cxn>
              <a:cxn ang="0">
                <a:pos x="325" y="0"/>
              </a:cxn>
            </a:cxnLst>
            <a:rect l="0" t="0" r="r" b="b"/>
            <a:pathLst>
              <a:path w="650" h="563">
                <a:moveTo>
                  <a:pt x="325" y="0"/>
                </a:moveTo>
                <a:lnTo>
                  <a:pt x="0" y="563"/>
                </a:lnTo>
                <a:lnTo>
                  <a:pt x="650" y="563"/>
                </a:lnTo>
                <a:lnTo>
                  <a:pt x="325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b="1" dirty="0">
              <a:solidFill>
                <a:schemeClr val="accent1"/>
              </a:solidFill>
            </a:endParaRPr>
          </a:p>
        </p:txBody>
      </p:sp>
      <p:sp>
        <p:nvSpPr>
          <p:cNvPr id="7343" name="Freeform 175"/>
          <p:cNvSpPr>
            <a:spLocks/>
          </p:cNvSpPr>
          <p:nvPr/>
        </p:nvSpPr>
        <p:spPr bwMode="auto">
          <a:xfrm>
            <a:off x="642938" y="4278313"/>
            <a:ext cx="3441700" cy="1020763"/>
          </a:xfrm>
          <a:custGeom>
            <a:avLst/>
            <a:gdLst/>
            <a:ahLst/>
            <a:cxnLst>
              <a:cxn ang="0">
                <a:pos x="1796" y="0"/>
              </a:cxn>
              <a:cxn ang="0">
                <a:pos x="371" y="0"/>
              </a:cxn>
              <a:cxn ang="0">
                <a:pos x="0" y="643"/>
              </a:cxn>
              <a:cxn ang="0">
                <a:pos x="1084" y="643"/>
              </a:cxn>
              <a:cxn ang="0">
                <a:pos x="2168" y="643"/>
              </a:cxn>
              <a:cxn ang="0">
                <a:pos x="1796" y="0"/>
              </a:cxn>
            </a:cxnLst>
            <a:rect l="0" t="0" r="r" b="b"/>
            <a:pathLst>
              <a:path w="2168" h="643">
                <a:moveTo>
                  <a:pt x="1796" y="0"/>
                </a:moveTo>
                <a:lnTo>
                  <a:pt x="371" y="0"/>
                </a:lnTo>
                <a:lnTo>
                  <a:pt x="0" y="643"/>
                </a:lnTo>
                <a:lnTo>
                  <a:pt x="1084" y="643"/>
                </a:lnTo>
                <a:lnTo>
                  <a:pt x="2168" y="643"/>
                </a:lnTo>
                <a:lnTo>
                  <a:pt x="1796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b="1" dirty="0">
              <a:solidFill>
                <a:schemeClr val="tx2"/>
              </a:solidFill>
            </a:endParaRPr>
          </a:p>
        </p:txBody>
      </p:sp>
      <p:sp>
        <p:nvSpPr>
          <p:cNvPr id="7344" name="Freeform 176"/>
          <p:cNvSpPr>
            <a:spLocks/>
          </p:cNvSpPr>
          <p:nvPr/>
        </p:nvSpPr>
        <p:spPr bwMode="auto">
          <a:xfrm>
            <a:off x="1232694" y="3209925"/>
            <a:ext cx="2262188" cy="1068388"/>
          </a:xfrm>
          <a:custGeom>
            <a:avLst/>
            <a:gdLst/>
            <a:ahLst/>
            <a:cxnLst>
              <a:cxn ang="0">
                <a:pos x="1256" y="376"/>
              </a:cxn>
              <a:cxn ang="0">
                <a:pos x="1038" y="0"/>
              </a:cxn>
              <a:cxn ang="0">
                <a:pos x="388" y="0"/>
              </a:cxn>
              <a:cxn ang="0">
                <a:pos x="172" y="376"/>
              </a:cxn>
              <a:cxn ang="0">
                <a:pos x="0" y="673"/>
              </a:cxn>
              <a:cxn ang="0">
                <a:pos x="1425" y="673"/>
              </a:cxn>
              <a:cxn ang="0">
                <a:pos x="1256" y="376"/>
              </a:cxn>
            </a:cxnLst>
            <a:rect l="0" t="0" r="r" b="b"/>
            <a:pathLst>
              <a:path w="1425" h="673">
                <a:moveTo>
                  <a:pt x="1256" y="376"/>
                </a:moveTo>
                <a:lnTo>
                  <a:pt x="1038" y="0"/>
                </a:lnTo>
                <a:lnTo>
                  <a:pt x="388" y="0"/>
                </a:lnTo>
                <a:lnTo>
                  <a:pt x="172" y="376"/>
                </a:lnTo>
                <a:lnTo>
                  <a:pt x="0" y="673"/>
                </a:lnTo>
                <a:lnTo>
                  <a:pt x="1425" y="673"/>
                </a:lnTo>
                <a:lnTo>
                  <a:pt x="1256" y="37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b="1" dirty="0">
              <a:solidFill>
                <a:schemeClr val="accent5"/>
              </a:solidFill>
            </a:endParaRPr>
          </a:p>
        </p:txBody>
      </p:sp>
      <p:sp>
        <p:nvSpPr>
          <p:cNvPr id="7345" name="Rectangle 177"/>
          <p:cNvSpPr>
            <a:spLocks noChangeArrowheads="1"/>
          </p:cNvSpPr>
          <p:nvPr/>
        </p:nvSpPr>
        <p:spPr bwMode="auto">
          <a:xfrm>
            <a:off x="1894108" y="4297363"/>
            <a:ext cx="939360" cy="69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9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6</a:t>
            </a:r>
            <a:r>
              <a:rPr kumimoji="1" lang="en-US" altLang="ko-KR" sz="39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</a:t>
            </a:r>
            <a:r>
              <a:rPr kumimoji="1" lang="en-US" altLang="ko-KR" sz="3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348" name="Rectangle 180"/>
          <p:cNvSpPr>
            <a:spLocks noChangeArrowheads="1"/>
          </p:cNvSpPr>
          <p:nvPr/>
        </p:nvSpPr>
        <p:spPr bwMode="auto">
          <a:xfrm>
            <a:off x="2084866" y="3460750"/>
            <a:ext cx="557845" cy="427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en-US" altLang="ko-KR" sz="2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</a:t>
            </a:r>
            <a:r>
              <a:rPr kumimoji="1" lang="en-US" altLang="ko-KR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351" name="Rectangle 183"/>
          <p:cNvSpPr>
            <a:spLocks noChangeArrowheads="1"/>
          </p:cNvSpPr>
          <p:nvPr/>
        </p:nvSpPr>
        <p:spPr bwMode="auto">
          <a:xfrm>
            <a:off x="2184252" y="2662238"/>
            <a:ext cx="359073" cy="266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</a:t>
            </a: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354" name="Rectangle 186"/>
          <p:cNvSpPr>
            <a:spLocks noChangeArrowheads="1"/>
          </p:cNvSpPr>
          <p:nvPr/>
        </p:nvSpPr>
        <p:spPr bwMode="auto">
          <a:xfrm>
            <a:off x="2228078" y="2917818"/>
            <a:ext cx="307777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</a:t>
            </a:r>
            <a:endParaRPr kumimoji="1" lang="ko-KR" altLang="ko-K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358" name="Rectangle 190"/>
          <p:cNvSpPr>
            <a:spLocks noChangeArrowheads="1"/>
          </p:cNvSpPr>
          <p:nvPr/>
        </p:nvSpPr>
        <p:spPr bwMode="auto">
          <a:xfrm>
            <a:off x="2228078" y="3865556"/>
            <a:ext cx="307777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</a:t>
            </a:r>
            <a:endParaRPr kumimoji="1" lang="ko-KR" altLang="ko-K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362" name="Rectangle 194"/>
          <p:cNvSpPr>
            <a:spLocks noChangeArrowheads="1"/>
          </p:cNvSpPr>
          <p:nvPr/>
        </p:nvSpPr>
        <p:spPr bwMode="auto">
          <a:xfrm>
            <a:off x="2228078" y="4959013"/>
            <a:ext cx="307777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</a:t>
            </a:r>
            <a:endParaRPr kumimoji="1" lang="ko-KR" altLang="ko-K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장업계 현황 </a:t>
            </a:r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723256"/>
            <a:ext cx="7506922" cy="332399"/>
          </a:xfrm>
        </p:spPr>
        <p:txBody>
          <a:bodyPr/>
          <a:lstStyle/>
          <a:p>
            <a:r>
              <a:rPr lang="ko-KR" altLang="en-US"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1]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분야의  시장규모와 흐름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성장속도 등</a:t>
              </a:r>
              <a:r>
                <a:rPr kumimoji="1" lang="ko-KR" altLang="en-US" sz="1050" spc="30" dirty="0">
                  <a:latin typeface="+mn-ea"/>
                </a:rPr>
                <a:t>을 보여주는 장업계 현황입니다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국내 건설 시장 현황과 수주 현황이 들어갈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</p:txBody>
        </p:sp>
      </p:grpSp>
      <p:sp>
        <p:nvSpPr>
          <p:cNvPr id="7366" name="Rectangle 198"/>
          <p:cNvSpPr>
            <a:spLocks noChangeArrowheads="1"/>
          </p:cNvSpPr>
          <p:nvPr/>
        </p:nvSpPr>
        <p:spPr bwMode="auto">
          <a:xfrm>
            <a:off x="4816475" y="2439988"/>
            <a:ext cx="366125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437" name="Rectangle 269"/>
          <p:cNvSpPr>
            <a:spLocks noChangeArrowheads="1"/>
          </p:cNvSpPr>
          <p:nvPr/>
        </p:nvSpPr>
        <p:spPr bwMode="auto">
          <a:xfrm>
            <a:off x="4816475" y="2084388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5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445" name="Rectangle 277"/>
          <p:cNvSpPr>
            <a:spLocks noChangeArrowheads="1"/>
          </p:cNvSpPr>
          <p:nvPr/>
        </p:nvSpPr>
        <p:spPr bwMode="auto">
          <a:xfrm>
            <a:off x="4648200" y="2143126"/>
            <a:ext cx="76200" cy="9461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524" name="Rectangle 356"/>
          <p:cNvSpPr>
            <a:spLocks noChangeArrowheads="1"/>
          </p:cNvSpPr>
          <p:nvPr/>
        </p:nvSpPr>
        <p:spPr bwMode="auto">
          <a:xfrm>
            <a:off x="4648200" y="3438526"/>
            <a:ext cx="76200" cy="947738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604" name="Rectangle 436"/>
          <p:cNvSpPr>
            <a:spLocks noChangeArrowheads="1"/>
          </p:cNvSpPr>
          <p:nvPr/>
        </p:nvSpPr>
        <p:spPr bwMode="auto">
          <a:xfrm>
            <a:off x="4648200" y="4737100"/>
            <a:ext cx="76200" cy="94773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458" name="Rectangle 198"/>
          <p:cNvSpPr>
            <a:spLocks noChangeArrowheads="1"/>
          </p:cNvSpPr>
          <p:nvPr/>
        </p:nvSpPr>
        <p:spPr bwMode="auto">
          <a:xfrm>
            <a:off x="4816475" y="3784600"/>
            <a:ext cx="366125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59" name="Rectangle 269"/>
          <p:cNvSpPr>
            <a:spLocks noChangeArrowheads="1"/>
          </p:cNvSpPr>
          <p:nvPr/>
        </p:nvSpPr>
        <p:spPr bwMode="auto">
          <a:xfrm>
            <a:off x="4816475" y="3429000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500" b="1" dirty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0" name="Rectangle 198"/>
          <p:cNvSpPr>
            <a:spLocks noChangeArrowheads="1"/>
          </p:cNvSpPr>
          <p:nvPr/>
        </p:nvSpPr>
        <p:spPr bwMode="auto">
          <a:xfrm>
            <a:off x="4816475" y="5099068"/>
            <a:ext cx="366125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61" name="Rectangle 269"/>
          <p:cNvSpPr>
            <a:spLocks noChangeArrowheads="1"/>
          </p:cNvSpPr>
          <p:nvPr/>
        </p:nvSpPr>
        <p:spPr bwMode="auto">
          <a:xfrm>
            <a:off x="4816475" y="4743468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5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7128484" y="544473"/>
            <a:ext cx="1800000" cy="436528"/>
            <a:chOff x="7128484" y="184284"/>
            <a:chExt cx="1800000" cy="436528"/>
          </a:xfrm>
        </p:grpSpPr>
        <p:sp>
          <p:nvSpPr>
            <p:cNvPr id="47" name="TextBox 46"/>
            <p:cNvSpPr txBox="1"/>
            <p:nvPr/>
          </p:nvSpPr>
          <p:spPr>
            <a:xfrm>
              <a:off x="7128484" y="184284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128484" y="332656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7" name="그룹 1316"/>
          <p:cNvGrpSpPr/>
          <p:nvPr/>
        </p:nvGrpSpPr>
        <p:grpSpPr>
          <a:xfrm>
            <a:off x="967573" y="1931967"/>
            <a:ext cx="7218868" cy="1460520"/>
            <a:chOff x="967573" y="1931967"/>
            <a:chExt cx="7218868" cy="1460520"/>
          </a:xfrm>
        </p:grpSpPr>
        <p:sp>
          <p:nvSpPr>
            <p:cNvPr id="8311" name="Rectangle 119"/>
            <p:cNvSpPr>
              <a:spLocks noChangeArrowheads="1"/>
            </p:cNvSpPr>
            <p:nvPr/>
          </p:nvSpPr>
          <p:spPr bwMode="auto">
            <a:xfrm>
              <a:off x="967573" y="1936750"/>
              <a:ext cx="7200000" cy="143827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pic>
          <p:nvPicPr>
            <p:cNvPr id="1316" name="그림 1315" descr="무늬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6396790" y="1931967"/>
              <a:ext cx="1789651" cy="1460520"/>
            </a:xfrm>
            <a:prstGeom prst="rect">
              <a:avLst/>
            </a:prstGeom>
          </p:spPr>
        </p:pic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장업계 현황</a:t>
            </a:r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723256"/>
            <a:ext cx="7762513" cy="332399"/>
          </a:xfrm>
        </p:spPr>
        <p:txBody>
          <a:bodyPr/>
          <a:lstStyle/>
          <a:p>
            <a:r>
              <a:rPr lang="ko-KR" altLang="en-US"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</a:p>
        </p:txBody>
      </p:sp>
      <p:grpSp>
        <p:nvGrpSpPr>
          <p:cNvPr id="4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3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6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5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7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10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8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3" name="자유형 52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4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0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1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2]</a:t>
              </a:r>
            </a:p>
          </p:txBody>
        </p:sp>
        <p:sp>
          <p:nvSpPr>
            <p:cNvPr id="52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82550" indent="-8255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latin typeface="+mn-ea"/>
                </a:rPr>
                <a:t>전체 시장의 규모는 어느 정도인가</a:t>
              </a:r>
              <a:r>
                <a:rPr kumimoji="1" lang="en-US" altLang="ko-KR" sz="1050" spc="30" dirty="0">
                  <a:latin typeface="+mn-ea"/>
                </a:rPr>
                <a:t>?</a:t>
              </a:r>
            </a:p>
            <a:p>
              <a:pPr marL="82550" indent="-8255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latin typeface="+mn-ea"/>
                </a:rPr>
                <a:t>?</a:t>
              </a:r>
            </a:p>
            <a:p>
              <a:pPr marL="82550" indent="-8255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latin typeface="+mn-ea"/>
                </a:rPr>
                <a:t>?</a:t>
              </a:r>
            </a:p>
          </p:txBody>
        </p:sp>
      </p:grpSp>
      <p:sp>
        <p:nvSpPr>
          <p:cNvPr id="8312" name="Rectangle 120"/>
          <p:cNvSpPr>
            <a:spLocks noChangeArrowheads="1"/>
          </p:cNvSpPr>
          <p:nvPr/>
        </p:nvSpPr>
        <p:spPr bwMode="auto">
          <a:xfrm>
            <a:off x="967574" y="1936750"/>
            <a:ext cx="718502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403" name="Rectangle 211"/>
          <p:cNvSpPr>
            <a:spLocks noChangeArrowheads="1"/>
          </p:cNvSpPr>
          <p:nvPr/>
        </p:nvSpPr>
        <p:spPr bwMode="auto">
          <a:xfrm>
            <a:off x="1289837" y="2497138"/>
            <a:ext cx="3661259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8473" name="Rectangle 281"/>
          <p:cNvSpPr>
            <a:spLocks noChangeArrowheads="1"/>
          </p:cNvSpPr>
          <p:nvPr/>
        </p:nvSpPr>
        <p:spPr bwMode="auto">
          <a:xfrm>
            <a:off x="1289837" y="2144713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1606" name="차트 1605"/>
          <p:cNvGraphicFramePr/>
          <p:nvPr/>
        </p:nvGraphicFramePr>
        <p:xfrm>
          <a:off x="972000" y="3648078"/>
          <a:ext cx="7200000" cy="2300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08" name="Text Box 18"/>
          <p:cNvSpPr txBox="1">
            <a:spLocks noChangeArrowheads="1"/>
          </p:cNvSpPr>
          <p:nvPr/>
        </p:nvSpPr>
        <p:spPr bwMode="auto">
          <a:xfrm>
            <a:off x="7489695" y="3670049"/>
            <a:ext cx="806631" cy="252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ko-KR" sz="8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sz="8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800" b="1" dirty="0">
                <a:latin typeface="맑은 고딕" pitchFamily="50" charset="-127"/>
                <a:ea typeface="맑은 고딕" pitchFamily="50" charset="-127"/>
              </a:rPr>
              <a:t>억 원</a:t>
            </a:r>
            <a:r>
              <a:rPr lang="en-US" altLang="ko-KR" sz="800" b="1" dirty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grpSp>
        <p:nvGrpSpPr>
          <p:cNvPr id="36" name="그룹 35"/>
          <p:cNvGrpSpPr/>
          <p:nvPr/>
        </p:nvGrpSpPr>
        <p:grpSpPr>
          <a:xfrm>
            <a:off x="7128484" y="544473"/>
            <a:ext cx="1800000" cy="436528"/>
            <a:chOff x="7128484" y="184284"/>
            <a:chExt cx="1800000" cy="436528"/>
          </a:xfrm>
        </p:grpSpPr>
        <p:sp>
          <p:nvSpPr>
            <p:cNvPr id="37" name="TextBox 36"/>
            <p:cNvSpPr txBox="1"/>
            <p:nvPr/>
          </p:nvSpPr>
          <p:spPr>
            <a:xfrm>
              <a:off x="7128484" y="184284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128484" y="332656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1616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330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9D29CB0-B318-4223-A917-F5190527EB60}"/>
              </a:ext>
            </a:extLst>
          </p:cNvPr>
          <p:cNvSpPr/>
          <p:nvPr/>
        </p:nvSpPr>
        <p:spPr>
          <a:xfrm>
            <a:off x="71500" y="5659374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4B44ED4-542D-4600-A11F-BF72457F6350}"/>
              </a:ext>
            </a:extLst>
          </p:cNvPr>
          <p:cNvSpPr/>
          <p:nvPr/>
        </p:nvSpPr>
        <p:spPr>
          <a:xfrm>
            <a:off x="71500" y="6271218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3A37BDE8-ED04-4E9C-BBFB-2DA5B27FA0AE}"/>
              </a:ext>
            </a:extLst>
          </p:cNvPr>
          <p:cNvSpPr/>
          <p:nvPr/>
        </p:nvSpPr>
        <p:spPr>
          <a:xfrm>
            <a:off x="1103593" y="5513513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56714E51-8545-4165-A4C7-6CFA703957E4}"/>
              </a:ext>
            </a:extLst>
          </p:cNvPr>
          <p:cNvSpPr/>
          <p:nvPr/>
        </p:nvSpPr>
        <p:spPr>
          <a:xfrm>
            <a:off x="973190" y="5839745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708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9E743F1-AAFC-45EF-B839-2D9A9948B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9251" y="2241856"/>
            <a:ext cx="1596452" cy="119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F659BCC-8AA8-4E30-8448-8AABD32DB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501" y="2241856"/>
            <a:ext cx="1596452" cy="119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29FD09A-2E80-428E-8D86-AF450A81E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2886" y="2241856"/>
            <a:ext cx="1596452" cy="119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B4C7F7A-5ABA-40EA-9C35-71B49FDE4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8048" y="4117877"/>
            <a:ext cx="1598858" cy="119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2D3300C-A8AB-496B-8263-F8CD00E6C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297" y="4117877"/>
            <a:ext cx="1598858" cy="119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99ED3207-F4FF-4E39-A445-A826394C6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9909" y="2241856"/>
            <a:ext cx="1596452" cy="119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4B8609D-EEE4-45FC-98CC-C50F43DCD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1521" y="4123398"/>
            <a:ext cx="1596452" cy="119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5D0953A-0669-4AD2-B091-2D99713BA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32112" y="4135994"/>
            <a:ext cx="1592046" cy="1194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C13FF02-1F94-4E09-98AC-BCF094785A63}"/>
              </a:ext>
            </a:extLst>
          </p:cNvPr>
          <p:cNvSpPr/>
          <p:nvPr/>
        </p:nvSpPr>
        <p:spPr>
          <a:xfrm>
            <a:off x="754007" y="3535069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BB967B2E-A5E9-4271-9741-AAEAD96E2D05}"/>
              </a:ext>
            </a:extLst>
          </p:cNvPr>
          <p:cNvSpPr/>
          <p:nvPr/>
        </p:nvSpPr>
        <p:spPr>
          <a:xfrm>
            <a:off x="2691757" y="3535069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0287ACF4-0100-4F44-B06C-CE403C8E45DF}"/>
              </a:ext>
            </a:extLst>
          </p:cNvPr>
          <p:cNvSpPr/>
          <p:nvPr/>
        </p:nvSpPr>
        <p:spPr>
          <a:xfrm>
            <a:off x="4635393" y="3535069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BADA1DB-0F02-458A-BEC1-7D5596BBA2FE}"/>
              </a:ext>
            </a:extLst>
          </p:cNvPr>
          <p:cNvSpPr/>
          <p:nvPr/>
        </p:nvSpPr>
        <p:spPr>
          <a:xfrm>
            <a:off x="6572416" y="3535069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E1DC549-5336-497D-93B4-9439FA94D692}"/>
              </a:ext>
            </a:extLst>
          </p:cNvPr>
          <p:cNvSpPr/>
          <p:nvPr/>
        </p:nvSpPr>
        <p:spPr>
          <a:xfrm>
            <a:off x="754007" y="5419170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0FF4DC70-7DF2-4901-8F31-49014CAFF1D5}"/>
              </a:ext>
            </a:extLst>
          </p:cNvPr>
          <p:cNvSpPr/>
          <p:nvPr/>
        </p:nvSpPr>
        <p:spPr>
          <a:xfrm>
            <a:off x="2691757" y="5419170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274239A-69D9-47E1-9561-AF3F8BB56280}"/>
              </a:ext>
            </a:extLst>
          </p:cNvPr>
          <p:cNvSpPr/>
          <p:nvPr/>
        </p:nvSpPr>
        <p:spPr>
          <a:xfrm>
            <a:off x="4635393" y="5419170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459AEB9-24B8-4A5D-AB13-E64672A6AF55}"/>
              </a:ext>
            </a:extLst>
          </p:cNvPr>
          <p:cNvSpPr/>
          <p:nvPr/>
        </p:nvSpPr>
        <p:spPr>
          <a:xfrm>
            <a:off x="6572416" y="5419170"/>
            <a:ext cx="1711439" cy="27808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DB16941-8540-4F98-A0EC-B2D308788F56}"/>
              </a:ext>
            </a:extLst>
          </p:cNvPr>
          <p:cNvSpPr/>
          <p:nvPr/>
        </p:nvSpPr>
        <p:spPr>
          <a:xfrm>
            <a:off x="672841" y="1252203"/>
            <a:ext cx="3663042" cy="376340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A2466E4-55FA-4426-8546-4CA1B0235337}"/>
              </a:ext>
            </a:extLst>
          </p:cNvPr>
          <p:cNvSpPr/>
          <p:nvPr/>
        </p:nvSpPr>
        <p:spPr>
          <a:xfrm>
            <a:off x="672841" y="1037318"/>
            <a:ext cx="1509855" cy="2508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71A446A-CE3F-4302-9717-E7577E44B9B2}"/>
              </a:ext>
            </a:extLst>
          </p:cNvPr>
          <p:cNvSpPr/>
          <p:nvPr/>
        </p:nvSpPr>
        <p:spPr>
          <a:xfrm>
            <a:off x="6466482" y="1395642"/>
            <a:ext cx="1850600" cy="20071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15605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91A11A3E-C136-4479-8032-FC281D5AA910}"/>
              </a:ext>
            </a:extLst>
          </p:cNvPr>
          <p:cNvSpPr/>
          <p:nvPr/>
        </p:nvSpPr>
        <p:spPr>
          <a:xfrm>
            <a:off x="6655262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3" name="Picture 3">
            <a:hlinkClick r:id="rId4"/>
            <a:extLst>
              <a:ext uri="{FF2B5EF4-FFF2-40B4-BE49-F238E27FC236}">
                <a16:creationId xmlns:a16="http://schemas.microsoft.com/office/drawing/2014/main" id="{2BD10151-A43E-4F9B-A4F9-2190044BD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8410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6"/>
            <a:extLst>
              <a:ext uri="{FF2B5EF4-FFF2-40B4-BE49-F238E27FC236}">
                <a16:creationId xmlns:a16="http://schemas.microsoft.com/office/drawing/2014/main" id="{2CC87BEE-B3B7-420C-A054-1B92C10EF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48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8"/>
            <a:extLst>
              <a:ext uri="{FF2B5EF4-FFF2-40B4-BE49-F238E27FC236}">
                <a16:creationId xmlns:a16="http://schemas.microsoft.com/office/drawing/2014/main" id="{DF3E4409-DA94-41D5-AD85-FCC66B024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9339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10"/>
            <a:extLst>
              <a:ext uri="{FF2B5EF4-FFF2-40B4-BE49-F238E27FC236}">
                <a16:creationId xmlns:a16="http://schemas.microsoft.com/office/drawing/2014/main" id="{47F28584-4D0C-4496-89B7-B2D10E36D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7189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2"/>
            <a:extLst>
              <a:ext uri="{FF2B5EF4-FFF2-40B4-BE49-F238E27FC236}">
                <a16:creationId xmlns:a16="http://schemas.microsoft.com/office/drawing/2014/main" id="{292FDEEC-D3F9-4762-9F34-9CC5AB512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228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4"/>
            <a:extLst>
              <a:ext uri="{FF2B5EF4-FFF2-40B4-BE49-F238E27FC236}">
                <a16:creationId xmlns:a16="http://schemas.microsoft.com/office/drawing/2014/main" id="{3662640B-4501-49CC-8241-5786B76C3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3562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6"/>
            <a:extLst>
              <a:ext uri="{FF2B5EF4-FFF2-40B4-BE49-F238E27FC236}">
                <a16:creationId xmlns:a16="http://schemas.microsoft.com/office/drawing/2014/main" id="{F9EEB885-C74B-4270-A135-2408CF542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9416" y="4175119"/>
            <a:ext cx="1596508" cy="119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/>
            <a:extLst>
              <a:ext uri="{FF2B5EF4-FFF2-40B4-BE49-F238E27FC236}">
                <a16:creationId xmlns:a16="http://schemas.microsoft.com/office/drawing/2014/main" id="{5FA5FFB2-9076-4F43-8654-C1C4065F9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6945" y="4187870"/>
            <a:ext cx="1592102" cy="119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6"/>
            <a:extLst>
              <a:ext uri="{FF2B5EF4-FFF2-40B4-BE49-F238E27FC236}">
                <a16:creationId xmlns:a16="http://schemas.microsoft.com/office/drawing/2014/main" id="{D9156C0D-8C83-45E7-9013-F5DBDFE9AC8C}"/>
              </a:ext>
            </a:extLst>
          </p:cNvPr>
          <p:cNvSpPr/>
          <p:nvPr/>
        </p:nvSpPr>
        <p:spPr>
          <a:xfrm>
            <a:off x="755147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4"/>
            <a:extLst>
              <a:ext uri="{FF2B5EF4-FFF2-40B4-BE49-F238E27FC236}">
                <a16:creationId xmlns:a16="http://schemas.microsoft.com/office/drawing/2014/main" id="{501456A7-D43F-4580-846C-08BE76442826}"/>
              </a:ext>
            </a:extLst>
          </p:cNvPr>
          <p:cNvSpPr/>
          <p:nvPr/>
        </p:nvSpPr>
        <p:spPr>
          <a:xfrm>
            <a:off x="272010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8"/>
            <a:extLst>
              <a:ext uri="{FF2B5EF4-FFF2-40B4-BE49-F238E27FC236}">
                <a16:creationId xmlns:a16="http://schemas.microsoft.com/office/drawing/2014/main" id="{4380D5FC-3073-445D-8B4E-DCAA50417D03}"/>
              </a:ext>
            </a:extLst>
          </p:cNvPr>
          <p:cNvSpPr/>
          <p:nvPr/>
        </p:nvSpPr>
        <p:spPr>
          <a:xfrm>
            <a:off x="469103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4"/>
            <a:extLst>
              <a:ext uri="{FF2B5EF4-FFF2-40B4-BE49-F238E27FC236}">
                <a16:creationId xmlns:a16="http://schemas.microsoft.com/office/drawing/2014/main" id="{84773DCB-EAAE-4FF2-9C5C-2294831CBA73}"/>
              </a:ext>
            </a:extLst>
          </p:cNvPr>
          <p:cNvSpPr/>
          <p:nvPr/>
        </p:nvSpPr>
        <p:spPr>
          <a:xfrm>
            <a:off x="6655262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2"/>
            <a:extLst>
              <a:ext uri="{FF2B5EF4-FFF2-40B4-BE49-F238E27FC236}">
                <a16:creationId xmlns:a16="http://schemas.microsoft.com/office/drawing/2014/main" id="{7C80803D-5080-4791-8543-4984104F38AC}"/>
              </a:ext>
            </a:extLst>
          </p:cNvPr>
          <p:cNvSpPr/>
          <p:nvPr/>
        </p:nvSpPr>
        <p:spPr>
          <a:xfrm>
            <a:off x="755147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0"/>
            <a:extLst>
              <a:ext uri="{FF2B5EF4-FFF2-40B4-BE49-F238E27FC236}">
                <a16:creationId xmlns:a16="http://schemas.microsoft.com/office/drawing/2014/main" id="{082261DD-F39A-4AC9-B33B-C6A3F696F5E9}"/>
              </a:ext>
            </a:extLst>
          </p:cNvPr>
          <p:cNvSpPr/>
          <p:nvPr/>
        </p:nvSpPr>
        <p:spPr>
          <a:xfrm>
            <a:off x="272010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6"/>
            <a:extLst>
              <a:ext uri="{FF2B5EF4-FFF2-40B4-BE49-F238E27FC236}">
                <a16:creationId xmlns:a16="http://schemas.microsoft.com/office/drawing/2014/main" id="{4B5F508F-90B3-46D0-9F3E-331287A0DDB8}"/>
              </a:ext>
            </a:extLst>
          </p:cNvPr>
          <p:cNvSpPr/>
          <p:nvPr/>
        </p:nvSpPr>
        <p:spPr>
          <a:xfrm>
            <a:off x="469103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A548447-54BA-4453-B866-DE53D168A5EC}"/>
              </a:ext>
            </a:extLst>
          </p:cNvPr>
          <p:cNvSpPr/>
          <p:nvPr/>
        </p:nvSpPr>
        <p:spPr>
          <a:xfrm>
            <a:off x="672841" y="1255220"/>
            <a:ext cx="3237450" cy="38162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50329DD-86DF-48E8-B423-D177A7015B46}"/>
              </a:ext>
            </a:extLst>
          </p:cNvPr>
          <p:cNvSpPr/>
          <p:nvPr/>
        </p:nvSpPr>
        <p:spPr>
          <a:xfrm>
            <a:off x="672841" y="1037318"/>
            <a:ext cx="1531058" cy="2544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08101DC-101D-41AA-BEFC-88D74D672D3B}"/>
              </a:ext>
            </a:extLst>
          </p:cNvPr>
          <p:cNvSpPr/>
          <p:nvPr/>
        </p:nvSpPr>
        <p:spPr>
          <a:xfrm>
            <a:off x="6547841" y="1400674"/>
            <a:ext cx="1876587" cy="20353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26927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_건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AB14C"/>
      </a:accent1>
      <a:accent2>
        <a:srgbClr val="A22C33"/>
      </a:accent2>
      <a:accent3>
        <a:srgbClr val="3D619B"/>
      </a:accent3>
      <a:accent4>
        <a:srgbClr val="5344A2"/>
      </a:accent4>
      <a:accent5>
        <a:srgbClr val="AF8F55"/>
      </a:accent5>
      <a:accent6>
        <a:srgbClr val="613724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3634</TotalTime>
  <Words>416</Words>
  <Application>Microsoft Office PowerPoint</Application>
  <PresentationFormat>화면 슬라이드 쇼(4:3)</PresentationFormat>
  <Paragraphs>80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표준작성법_사업계획서_신년도(건설업)</dc:title>
  <dc:creator>㈜ 인비닷컴</dc:creator>
  <dc:description>무단 복제 배포시 법적 불이익을 받을 수 있습니다.</dc:description>
  <cp:lastModifiedBy>pro</cp:lastModifiedBy>
  <cp:revision>715</cp:revision>
  <dcterms:created xsi:type="dcterms:W3CDTF">2013-09-25T11:58:39Z</dcterms:created>
  <dcterms:modified xsi:type="dcterms:W3CDTF">2019-05-03T02:31:46Z</dcterms:modified>
  <cp:category>본 문서의 저작권은 비즈폼에 있습니다.</cp:category>
</cp:coreProperties>
</file>