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14" r:id="rId2"/>
    <p:sldId id="293" r:id="rId3"/>
    <p:sldId id="298" r:id="rId4"/>
    <p:sldId id="315" r:id="rId5"/>
    <p:sldId id="316" r:id="rId6"/>
    <p:sldId id="317" r:id="rId7"/>
    <p:sldId id="318" r:id="rId8"/>
    <p:sldId id="319" r:id="rId9"/>
    <p:sldId id="310" r:id="rId10"/>
  </p:sldIdLst>
  <p:sldSz cx="10693400" cy="7561263"/>
  <p:notesSz cx="6858000" cy="9144000"/>
  <p:defaultTextStyle>
    <a:defPPr>
      <a:defRPr lang="ko-KR"/>
    </a:defPPr>
    <a:lvl1pPr marL="0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2">
          <p15:clr>
            <a:srgbClr val="A4A3A4"/>
          </p15:clr>
        </p15:guide>
        <p15:guide id="2" pos="336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6BD9"/>
    <a:srgbClr val="7F7F7F"/>
    <a:srgbClr val="297FD5"/>
    <a:srgbClr val="7030A0"/>
    <a:srgbClr val="2A478D"/>
    <a:srgbClr val="766A79"/>
    <a:srgbClr val="4D9ADD"/>
    <a:srgbClr val="7489AB"/>
    <a:srgbClr val="4A66AC"/>
    <a:srgbClr val="629D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636" autoAdjust="0"/>
    <p:restoredTop sz="94622" autoAdjust="0"/>
  </p:normalViewPr>
  <p:slideViewPr>
    <p:cSldViewPr>
      <p:cViewPr varScale="1">
        <p:scale>
          <a:sx n="103" d="100"/>
          <a:sy n="103" d="100"/>
        </p:scale>
        <p:origin x="732" y="120"/>
      </p:cViewPr>
      <p:guideLst>
        <p:guide orient="horz" pos="2382"/>
        <p:guide pos="336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5" d="100"/>
        <a:sy n="12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1C7838-1921-4FBB-BD39-0D157D0E0C7F}" type="datetimeFigureOut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004888" y="685800"/>
            <a:ext cx="48482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C6072E-5F50-489B-A2A3-615447009C4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798277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 descr="05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508" y="1111"/>
            <a:ext cx="10692384" cy="7559040"/>
          </a:xfrm>
          <a:prstGeom prst="rect">
            <a:avLst/>
          </a:prstGeom>
        </p:spPr>
      </p:pic>
      <p:sp>
        <p:nvSpPr>
          <p:cNvPr id="11" name="텍스트 개체 틀 10"/>
          <p:cNvSpPr>
            <a:spLocks noGrp="1"/>
          </p:cNvSpPr>
          <p:nvPr>
            <p:ph type="body" sz="quarter" idx="10" hasCustomPrompt="1"/>
          </p:nvPr>
        </p:nvSpPr>
        <p:spPr>
          <a:xfrm>
            <a:off x="503691" y="2628504"/>
            <a:ext cx="5760000" cy="720080"/>
          </a:xfrm>
        </p:spPr>
        <p:txBody>
          <a:bodyPr>
            <a:noAutofit/>
          </a:bodyPr>
          <a:lstStyle>
            <a:lvl1pPr>
              <a:buNone/>
              <a:defRPr kumimoji="1" lang="ko-KR" altLang="en-US" sz="4000" b="1" i="0" u="none" strike="noStrike" kern="1200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맑은 고딕" pitchFamily="50" charset="-127"/>
                <a:ea typeface="맑은 고딕" pitchFamily="50" charset="-127"/>
                <a:cs typeface="맑은 고딕" pitchFamily="50" charset="-127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3" name="텍스트 개체 틀 12"/>
          <p:cNvSpPr>
            <a:spLocks noGrp="1"/>
          </p:cNvSpPr>
          <p:nvPr>
            <p:ph type="body" sz="quarter" idx="11" hasCustomPrompt="1"/>
          </p:nvPr>
        </p:nvSpPr>
        <p:spPr>
          <a:xfrm>
            <a:off x="503690" y="3367055"/>
            <a:ext cx="5760000" cy="360040"/>
          </a:xfrm>
        </p:spPr>
        <p:txBody>
          <a:bodyPr>
            <a:noAutofit/>
          </a:bodyPr>
          <a:lstStyle>
            <a:lvl1pPr>
              <a:buNone/>
              <a:defRPr lang="ko-KR" altLang="en-US" sz="18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/>
              <a:t>소제목을 입력하세요</a:t>
            </a:r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12" hasCustomPrompt="1"/>
          </p:nvPr>
        </p:nvSpPr>
        <p:spPr>
          <a:xfrm>
            <a:off x="503692" y="3852639"/>
            <a:ext cx="5760000" cy="863600"/>
          </a:xfrm>
        </p:spPr>
        <p:txBody>
          <a:bodyPr>
            <a:noAutofit/>
          </a:bodyPr>
          <a:lstStyle>
            <a:lvl1pPr>
              <a:buNone/>
              <a:defRPr kumimoji="1" lang="ko-KR" altLang="en-US" sz="1200" b="0" i="0" u="none" strike="noStrike" kern="1200" cap="none" normalizeH="0" baseline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맑은 고딕" pitchFamily="50" charset="-127"/>
              </a:defRPr>
            </a:lvl1pPr>
          </a:lstStyle>
          <a:p>
            <a:pPr lvl="0"/>
            <a:r>
              <a:rPr lang="ko-KR" altLang="en-US" dirty="0"/>
              <a:t>소제목을 입력하세요</a:t>
            </a:r>
          </a:p>
        </p:txBody>
      </p:sp>
      <p:sp>
        <p:nvSpPr>
          <p:cNvPr id="18" name="텍스트 개체 틀 17"/>
          <p:cNvSpPr>
            <a:spLocks noGrp="1"/>
          </p:cNvSpPr>
          <p:nvPr>
            <p:ph type="body" sz="quarter" idx="13" hasCustomPrompt="1"/>
          </p:nvPr>
        </p:nvSpPr>
        <p:spPr>
          <a:xfrm>
            <a:off x="593725" y="6957676"/>
            <a:ext cx="1728788" cy="351546"/>
          </a:xfrm>
        </p:spPr>
        <p:txBody>
          <a:bodyPr anchor="b">
            <a:spAutoFit/>
          </a:bodyPr>
          <a:lstStyle>
            <a:lvl1pPr>
              <a:buNone/>
              <a:defRPr kumimoji="1" lang="ko-KR" altLang="en-US" sz="1600" kern="1200" dirty="0" smtClean="0">
                <a:solidFill>
                  <a:srgbClr val="7F8182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defRPr>
            </a:lvl1pPr>
          </a:lstStyle>
          <a:p>
            <a:pPr lvl="0"/>
            <a:r>
              <a:rPr lang="en-US" altLang="ko-KR" dirty="0"/>
              <a:t>Logo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05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508" y="1111"/>
            <a:ext cx="10692384" cy="755904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508" y="1111"/>
            <a:ext cx="10692384" cy="7559040"/>
          </a:xfrm>
          <a:prstGeom prst="rect">
            <a:avLst/>
          </a:prstGeom>
        </p:spPr>
      </p:pic>
      <p:sp>
        <p:nvSpPr>
          <p:cNvPr id="11" name="텍스트 개체 틀 10"/>
          <p:cNvSpPr>
            <a:spLocks noGrp="1"/>
          </p:cNvSpPr>
          <p:nvPr>
            <p:ph type="body" sz="quarter" idx="10" hasCustomPrompt="1"/>
          </p:nvPr>
        </p:nvSpPr>
        <p:spPr>
          <a:xfrm>
            <a:off x="738188" y="3060551"/>
            <a:ext cx="1080691" cy="792162"/>
          </a:xfrm>
        </p:spPr>
        <p:txBody>
          <a:bodyPr>
            <a:noAutofit/>
          </a:bodyPr>
          <a:lstStyle>
            <a:lvl1pPr algn="l">
              <a:buNone/>
              <a:defRPr lang="ko-KR" altLang="en-US" sz="4500" b="1" kern="1200" dirty="0" smtClean="0">
                <a:solidFill>
                  <a:schemeClr val="accent4"/>
                </a:solidFill>
                <a:latin typeface="Arial" pitchFamily="34" charset="0"/>
                <a:ea typeface="맑은 고딕" pitchFamily="50" charset="-127"/>
                <a:cs typeface="Arial" pitchFamily="34" charset="0"/>
              </a:defRPr>
            </a:lvl1pPr>
            <a:lvl5pPr>
              <a:defRPr/>
            </a:lvl5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12" name="텍스트 개체 틀 10"/>
          <p:cNvSpPr>
            <a:spLocks noGrp="1"/>
          </p:cNvSpPr>
          <p:nvPr>
            <p:ph type="body" sz="quarter" idx="11" hasCustomPrompt="1"/>
          </p:nvPr>
        </p:nvSpPr>
        <p:spPr>
          <a:xfrm>
            <a:off x="1521039" y="3204567"/>
            <a:ext cx="4617749" cy="575493"/>
          </a:xfrm>
        </p:spPr>
        <p:txBody>
          <a:bodyPr>
            <a:noAutofit/>
          </a:bodyPr>
          <a:lstStyle>
            <a:lvl1pPr algn="l">
              <a:buNone/>
              <a:defRPr lang="ko-KR" altLang="en-US" sz="2800" b="1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  <a:lvl5pPr>
              <a:defRPr/>
            </a:lvl5pPr>
          </a:lstStyle>
          <a:p>
            <a:pPr lvl="0"/>
            <a:r>
              <a:rPr lang="ko-KR" altLang="en-US" dirty="0"/>
              <a:t>목차를 입력하세요</a:t>
            </a:r>
          </a:p>
        </p:txBody>
      </p:sp>
      <p:sp>
        <p:nvSpPr>
          <p:cNvPr id="13" name="텍스트 개체 틀 10"/>
          <p:cNvSpPr>
            <a:spLocks noGrp="1"/>
          </p:cNvSpPr>
          <p:nvPr>
            <p:ph type="body" sz="quarter" idx="12" hasCustomPrompt="1"/>
          </p:nvPr>
        </p:nvSpPr>
        <p:spPr>
          <a:xfrm>
            <a:off x="810196" y="3799103"/>
            <a:ext cx="5328592" cy="575493"/>
          </a:xfrm>
        </p:spPr>
        <p:txBody>
          <a:bodyPr>
            <a:noAutofit/>
          </a:bodyPr>
          <a:lstStyle>
            <a:lvl1pPr marL="0" indent="0" algn="l">
              <a:buNone/>
              <a:defRPr lang="ko-KR" altLang="en-US" sz="12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  <a:lvl5pPr>
              <a:defRPr/>
            </a:lvl5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3541D-F5A2-4F8C-AF36-4582073F80E4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9667180" y="324247"/>
            <a:ext cx="766935" cy="402567"/>
          </a:xfrm>
        </p:spPr>
        <p:txBody>
          <a:bodyPr/>
          <a:lstStyle>
            <a:lvl1pPr>
              <a:defRPr sz="1000" b="0" u="sng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fld id="{9DB1A714-22B6-415B-B621-748EF96EC691}" type="slidenum">
              <a:rPr lang="en-US" altLang="ko-KR" smtClean="0"/>
              <a:pPr/>
              <a:t>‹#›</a:t>
            </a:fld>
            <a:endParaRPr lang="en-US" dirty="0"/>
          </a:p>
        </p:txBody>
      </p:sp>
      <p:sp>
        <p:nvSpPr>
          <p:cNvPr id="8" name="텍스트 개체 틀 14"/>
          <p:cNvSpPr>
            <a:spLocks noGrp="1"/>
          </p:cNvSpPr>
          <p:nvPr>
            <p:ph type="body" sz="quarter" idx="15" hasCustomPrompt="1"/>
          </p:nvPr>
        </p:nvSpPr>
        <p:spPr>
          <a:xfrm>
            <a:off x="306140" y="279947"/>
            <a:ext cx="6624984" cy="504502"/>
          </a:xfrm>
        </p:spPr>
        <p:txBody>
          <a:bodyPr>
            <a:normAutofit/>
          </a:bodyPr>
          <a:lstStyle>
            <a:lvl1pPr>
              <a:buNone/>
              <a:defRPr lang="ko-KR" altLang="en-US" sz="2200" b="1" kern="120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9" name="텍스트 개체 틀 9"/>
          <p:cNvSpPr>
            <a:spLocks noGrp="1"/>
          </p:cNvSpPr>
          <p:nvPr>
            <p:ph type="body" sz="quarter" idx="13" hasCustomPrompt="1"/>
          </p:nvPr>
        </p:nvSpPr>
        <p:spPr>
          <a:xfrm>
            <a:off x="8083004" y="611957"/>
            <a:ext cx="2357792" cy="360362"/>
          </a:xfrm>
        </p:spPr>
        <p:txBody>
          <a:bodyPr anchor="t">
            <a:noAutofit/>
          </a:bodyPr>
          <a:lstStyle>
            <a:lvl1pPr algn="r">
              <a:buNone/>
              <a:defRPr lang="ko-KR" altLang="en-US" sz="1000" b="1" kern="1200" dirty="0" smtClean="0">
                <a:solidFill>
                  <a:schemeClr val="bg1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  <a:lvl2pPr>
              <a:defRPr sz="800"/>
            </a:lvl2pPr>
            <a:lvl3pPr>
              <a:defRPr sz="8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ko-KR" dirty="0"/>
              <a:t>Logo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끝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70D5D-75F7-43A0-907A-112A4D2AAF5B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6" name="그림 5" descr="05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508" y="1111"/>
            <a:ext cx="10692384" cy="7559040"/>
          </a:xfrm>
          <a:prstGeom prst="rect">
            <a:avLst/>
          </a:prstGeom>
        </p:spPr>
      </p:pic>
      <p:sp>
        <p:nvSpPr>
          <p:cNvPr id="7" name="텍스트 개체 틀 10"/>
          <p:cNvSpPr>
            <a:spLocks noGrp="1"/>
          </p:cNvSpPr>
          <p:nvPr>
            <p:ph type="body" sz="quarter" idx="12" hasCustomPrompt="1"/>
          </p:nvPr>
        </p:nvSpPr>
        <p:spPr>
          <a:xfrm>
            <a:off x="2466700" y="3284428"/>
            <a:ext cx="5760000" cy="720080"/>
          </a:xfrm>
        </p:spPr>
        <p:txBody>
          <a:bodyPr>
            <a:noAutofit/>
          </a:bodyPr>
          <a:lstStyle>
            <a:lvl1pPr algn="ctr">
              <a:buNone/>
              <a:defRPr kumimoji="1" lang="ko-KR" altLang="en-US" sz="4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맑은 고딕" pitchFamily="50" charset="-127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12"/>
          <p:cNvSpPr>
            <a:spLocks noGrp="1"/>
          </p:cNvSpPr>
          <p:nvPr>
            <p:ph type="body" sz="quarter" idx="13" hasCustomPrompt="1"/>
          </p:nvPr>
        </p:nvSpPr>
        <p:spPr>
          <a:xfrm>
            <a:off x="2466700" y="3987419"/>
            <a:ext cx="5760000" cy="360040"/>
          </a:xfrm>
        </p:spPr>
        <p:txBody>
          <a:bodyPr>
            <a:noAutofit/>
          </a:bodyPr>
          <a:lstStyle>
            <a:lvl1pPr algn="ctr">
              <a:buNone/>
              <a:defRPr lang="ko-KR" altLang="en-US" sz="22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</a:lstStyle>
          <a:p>
            <a:pPr marL="391146" lvl="0" indent="-391146" algn="ctr" defTabSz="1043056" rtl="0" eaLnBrk="1" latinLnBrk="1" hangingPunct="1">
              <a:spcBef>
                <a:spcPct val="20000"/>
              </a:spcBef>
              <a:buNone/>
            </a:pPr>
            <a:r>
              <a:rPr lang="ko-KR" altLang="en-US" dirty="0"/>
              <a:t>소제목을 입력하세요</a:t>
            </a:r>
          </a:p>
        </p:txBody>
      </p:sp>
      <p:sp>
        <p:nvSpPr>
          <p:cNvPr id="9" name="텍스트 개체 틀 14"/>
          <p:cNvSpPr>
            <a:spLocks noGrp="1"/>
          </p:cNvSpPr>
          <p:nvPr>
            <p:ph type="body" sz="quarter" idx="14" hasCustomPrompt="1"/>
          </p:nvPr>
        </p:nvSpPr>
        <p:spPr>
          <a:xfrm>
            <a:off x="2466700" y="4462383"/>
            <a:ext cx="5760000" cy="863600"/>
          </a:xfrm>
        </p:spPr>
        <p:txBody>
          <a:bodyPr/>
          <a:lstStyle>
            <a:lvl1pPr algn="ctr">
              <a:buNone/>
              <a:defRPr kumimoji="1" lang="ko-KR" altLang="en-US" sz="1200" b="0" i="0" u="none" strike="noStrike" kern="1200" cap="none" normalizeH="0" baseline="0" dirty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맑은 고딕" pitchFamily="50" charset="-127"/>
              </a:defRPr>
            </a:lvl1pPr>
          </a:lstStyle>
          <a:p>
            <a:pPr lvl="0"/>
            <a:r>
              <a:rPr lang="ko-KR" altLang="en-US" dirty="0"/>
              <a:t>소제목을 입력하세요</a:t>
            </a:r>
          </a:p>
        </p:txBody>
      </p:sp>
      <p:sp>
        <p:nvSpPr>
          <p:cNvPr id="10" name="텍스트 개체 틀 17"/>
          <p:cNvSpPr>
            <a:spLocks noGrp="1"/>
          </p:cNvSpPr>
          <p:nvPr>
            <p:ph type="body" sz="quarter" idx="15" hasCustomPrompt="1"/>
          </p:nvPr>
        </p:nvSpPr>
        <p:spPr>
          <a:xfrm>
            <a:off x="4482306" y="6957676"/>
            <a:ext cx="1728788" cy="351546"/>
          </a:xfrm>
        </p:spPr>
        <p:txBody>
          <a:bodyPr anchor="b">
            <a:spAutoFit/>
          </a:bodyPr>
          <a:lstStyle>
            <a:lvl1pPr algn="ctr">
              <a:buNone/>
              <a:defRPr kumimoji="1" lang="ko-KR" altLang="en-US" sz="1600" kern="1200" dirty="0" smtClean="0">
                <a:solidFill>
                  <a:srgbClr val="7F8182"/>
                </a:solidFill>
                <a:latin typeface="맑은 고딕" pitchFamily="50" charset="-127"/>
                <a:ea typeface="맑은 고딕" pitchFamily="50" charset="-127"/>
                <a:cs typeface="맑은 고딕" pitchFamily="50" charset="-127"/>
              </a:defRPr>
            </a:lvl1pPr>
          </a:lstStyle>
          <a:p>
            <a:pPr lvl="0"/>
            <a:r>
              <a:rPr lang="en-US" altLang="ko-KR" dirty="0"/>
              <a:t>Logo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88179-D3D7-4024-986A-4100D5EB00A3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8" name="텍스트 개체 틀 14"/>
          <p:cNvSpPr>
            <a:spLocks noGrp="1"/>
          </p:cNvSpPr>
          <p:nvPr>
            <p:ph type="body" sz="quarter" idx="15" hasCustomPrompt="1"/>
          </p:nvPr>
        </p:nvSpPr>
        <p:spPr>
          <a:xfrm>
            <a:off x="306140" y="279947"/>
            <a:ext cx="6624984" cy="504502"/>
          </a:xfrm>
        </p:spPr>
        <p:txBody>
          <a:bodyPr>
            <a:normAutofit/>
          </a:bodyPr>
          <a:lstStyle>
            <a:lvl1pPr>
              <a:buNone/>
              <a:defRPr lang="ko-KR" altLang="en-US" sz="2200" b="1" kern="1200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9667180" y="324247"/>
            <a:ext cx="766935" cy="402567"/>
          </a:xfrm>
        </p:spPr>
        <p:txBody>
          <a:bodyPr/>
          <a:lstStyle>
            <a:lvl1pPr>
              <a:defRPr sz="1000" b="0" u="sng"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fld id="{9DB1A714-22B6-415B-B621-748EF96EC691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  <p:sp>
        <p:nvSpPr>
          <p:cNvPr id="10" name="텍스트 개체 틀 9"/>
          <p:cNvSpPr>
            <a:spLocks noGrp="1"/>
          </p:cNvSpPr>
          <p:nvPr>
            <p:ph type="body" sz="quarter" idx="13" hasCustomPrompt="1"/>
          </p:nvPr>
        </p:nvSpPr>
        <p:spPr>
          <a:xfrm>
            <a:off x="8227020" y="611957"/>
            <a:ext cx="2213776" cy="360362"/>
          </a:xfrm>
        </p:spPr>
        <p:txBody>
          <a:bodyPr anchor="t">
            <a:noAutofit/>
          </a:bodyPr>
          <a:lstStyle>
            <a:lvl1pPr algn="r">
              <a:buNone/>
              <a:defRPr lang="ko-KR" altLang="en-US" sz="1000" b="1" kern="1200" dirty="0" smtClean="0">
                <a:solidFill>
                  <a:schemeClr val="bg1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  <a:lvl2pPr>
              <a:defRPr sz="800"/>
            </a:lvl2pPr>
            <a:lvl3pPr>
              <a:defRPr sz="800"/>
            </a:lvl3pPr>
            <a:lvl4pPr>
              <a:defRPr sz="800"/>
            </a:lvl4pPr>
            <a:lvl5pPr>
              <a:defRPr sz="800"/>
            </a:lvl5pPr>
          </a:lstStyle>
          <a:p>
            <a:pPr lvl="0"/>
            <a:r>
              <a:rPr lang="en-US" altLang="ko-KR" dirty="0"/>
              <a:t>Logo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C16A8-6FCC-428C-B78E-15121058F8B2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9" name="그림 8" descr="05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508" y="1111"/>
            <a:ext cx="10692384" cy="755904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 descr="04.jpg"/>
          <p:cNvPicPr>
            <a:picLocks noChangeAspect="1"/>
          </p:cNvPicPr>
          <p:nvPr userDrawn="1"/>
        </p:nvPicPr>
        <p:blipFill>
          <a:blip r:embed="rId9" cstate="print"/>
          <a:stretch>
            <a:fillRect/>
          </a:stretch>
        </p:blipFill>
        <p:spPr>
          <a:xfrm>
            <a:off x="508" y="1111"/>
            <a:ext cx="10692384" cy="7559040"/>
          </a:xfrm>
          <a:prstGeom prst="rect">
            <a:avLst/>
          </a:prstGeom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534670" y="302801"/>
            <a:ext cx="9624060" cy="1260211"/>
          </a:xfrm>
          <a:prstGeom prst="rect">
            <a:avLst/>
          </a:prstGeom>
        </p:spPr>
        <p:txBody>
          <a:bodyPr vert="horz" lIns="104306" tIns="52153" rIns="104306" bIns="52153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4670" y="1764295"/>
            <a:ext cx="9624060" cy="4990084"/>
          </a:xfrm>
          <a:prstGeom prst="rect">
            <a:avLst/>
          </a:prstGeom>
        </p:spPr>
        <p:txBody>
          <a:bodyPr vert="horz" lIns="104306" tIns="52153" rIns="104306" bIns="52153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534670" y="7008171"/>
            <a:ext cx="2495127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EC111-88A7-4BEC-A7F0-3ECE4CAC49B5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653579" y="7008171"/>
            <a:ext cx="3386243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663603" y="7008171"/>
            <a:ext cx="2495127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r">
              <a:defRPr lang="ko-KR" altLang="en-US" sz="1200" b="1" kern="1200" smtClean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9DB1A714-22B6-415B-B621-748EF96EC691}" type="slidenum">
              <a:rPr lang="en-US" altLang="ko-KR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6" r:id="rId2"/>
    <p:sldLayoutId id="2147483651" r:id="rId3"/>
    <p:sldLayoutId id="2147483650" r:id="rId4"/>
    <p:sldLayoutId id="2147483655" r:id="rId5"/>
    <p:sldLayoutId id="2147483654" r:id="rId6"/>
    <p:sldLayoutId id="2147483657" r:id="rId7"/>
  </p:sldLayoutIdLst>
  <p:hf hdr="0" ftr="0" dt="0"/>
  <p:txStyles>
    <p:titleStyle>
      <a:lvl1pPr algn="ctr" defTabSz="1043056" rtl="0" eaLnBrk="1" latinLnBrk="1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1146" indent="-391146" algn="l" defTabSz="1043056" rtl="0" eaLnBrk="1" latinLnBrk="1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47483" indent="-325955" algn="l" defTabSz="1043056" rtl="0" eaLnBrk="1" latinLnBrk="1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3820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25348" indent="-260764" algn="l" defTabSz="1043056" rtl="0" eaLnBrk="1" latinLnBrk="1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6876" indent="-260764" algn="l" defTabSz="1043056" rtl="0" eaLnBrk="1" latinLnBrk="1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68404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89932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1460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32988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528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3056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584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6112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7640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9168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50696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2224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8495%26v_flag%3d03d0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19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16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11.jpg"/><Relationship Id="rId16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5.gif"/><Relationship Id="rId4" Type="http://schemas.openxmlformats.org/officeDocument/2006/relationships/image" Target="../media/image12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17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gif"/><Relationship Id="rId13" Type="http://schemas.openxmlformats.org/officeDocument/2006/relationships/hyperlink" Target="http://www.bizforms.co.kr/bms/check.asp?code=bs3217338750418&amp;go_url=http%3a%2f%2fpowerpoint.bizforms.co.kr%2fform_view%2fview.asp%3fnumber%3d186502%26v_flag%3d0%0d%0a" TargetMode="External"/><Relationship Id="rId3" Type="http://schemas.openxmlformats.org/officeDocument/2006/relationships/hyperlink" Target="http://www.bizforms.co.kr/bms/check.asp?code=bs3217338750418&amp;go_url=http%3a%2f%2fpowerpoint.bizforms.co.kr%2fform_view%2fview.asp%3fnumber%3d186535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504%26v_flag%3d0%0d%0a" TargetMode="External"/><Relationship Id="rId12" Type="http://schemas.openxmlformats.org/officeDocument/2006/relationships/image" Target="../media/image24.gif"/><Relationship Id="rId17" Type="http://schemas.openxmlformats.org/officeDocument/2006/relationships/image" Target="../media/image27.gif"/><Relationship Id="rId2" Type="http://schemas.openxmlformats.org/officeDocument/2006/relationships/image" Target="../media/image11.jpg"/><Relationship Id="rId16" Type="http://schemas.openxmlformats.org/officeDocument/2006/relationships/image" Target="../media/image2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gif"/><Relationship Id="rId11" Type="http://schemas.openxmlformats.org/officeDocument/2006/relationships/hyperlink" Target="http://www.bizforms.co.kr/bms/check.asp?code=bs3217338750418&amp;go_url=http%3a%2f%2fpowerpoint.bizforms.co.kr%2fform_view%2fview.asp%3fnumber%3d186479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574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85845%26v_flag%3d0%0d%0a" TargetMode="External"/><Relationship Id="rId10" Type="http://schemas.openxmlformats.org/officeDocument/2006/relationships/image" Target="../media/image23.gif"/><Relationship Id="rId4" Type="http://schemas.openxmlformats.org/officeDocument/2006/relationships/image" Target="../media/image20.gif"/><Relationship Id="rId9" Type="http://schemas.openxmlformats.org/officeDocument/2006/relationships/hyperlink" Target="http://www.bizforms.co.kr/bms/check.asp?code=bs3217338750418&amp;go_url=http%3a%2f%2fpowerpoint.bizforms.co.kr%2fform_view%2fview.asp%3fnumber%3d186478%26v_flag%3d0%0d%0a" TargetMode="External"/><Relationship Id="rId14" Type="http://schemas.openxmlformats.org/officeDocument/2006/relationships/image" Target="../media/image25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CE0B0982-D9B9-496A-A25E-8C17D680E221}"/>
              </a:ext>
            </a:extLst>
          </p:cNvPr>
          <p:cNvSpPr/>
          <p:nvPr/>
        </p:nvSpPr>
        <p:spPr>
          <a:xfrm>
            <a:off x="0" y="-1"/>
            <a:ext cx="5095875" cy="7559675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3" name="그림 2">
            <a:hlinkClick r:id="rId3"/>
            <a:extLst>
              <a:ext uri="{FF2B5EF4-FFF2-40B4-BE49-F238E27FC236}">
                <a16:creationId xmlns:a16="http://schemas.microsoft.com/office/drawing/2014/main" id="{D39F6BCE-1D7B-4ADC-9DB4-E81866447E5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498" y="1009618"/>
            <a:ext cx="3838877" cy="2714219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9B8AFA18-9BEF-4B7A-86C4-07B31B9D5F61}"/>
              </a:ext>
            </a:extLst>
          </p:cNvPr>
          <p:cNvSpPr/>
          <p:nvPr/>
        </p:nvSpPr>
        <p:spPr>
          <a:xfrm>
            <a:off x="627710" y="4889137"/>
            <a:ext cx="298350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신년도 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33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" name="직사각형 4">
            <a:hlinkClick r:id="rId3"/>
            <a:extLst>
              <a:ext uri="{FF2B5EF4-FFF2-40B4-BE49-F238E27FC236}">
                <a16:creationId xmlns:a16="http://schemas.microsoft.com/office/drawing/2014/main" id="{1B348879-F232-4ED5-BC59-27F5CD3EA16C}"/>
              </a:ext>
            </a:extLst>
          </p:cNvPr>
          <p:cNvSpPr/>
          <p:nvPr/>
        </p:nvSpPr>
        <p:spPr>
          <a:xfrm>
            <a:off x="621937" y="5580273"/>
            <a:ext cx="3852000" cy="385862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90D364E1-46BB-4654-8D39-18EAC6EDAAAC}"/>
              </a:ext>
            </a:extLst>
          </p:cNvPr>
          <p:cNvSpPr/>
          <p:nvPr/>
        </p:nvSpPr>
        <p:spPr>
          <a:xfrm>
            <a:off x="627710" y="6071949"/>
            <a:ext cx="383522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http://www.bizforms.co.kr/bms/check.asp?code=bs3217338750418&amp;go_url=http%3a%2f%2fpowerpoint.bizforms.co.kr%2fform_view%2fview.asp%3fnumber%3d108495%26v_flag%3d03d0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779EB4DF-19DB-4131-B5A9-00740C44234D}"/>
              </a:ext>
            </a:extLst>
          </p:cNvPr>
          <p:cNvSpPr/>
          <p:nvPr/>
        </p:nvSpPr>
        <p:spPr>
          <a:xfrm>
            <a:off x="627710" y="4411212"/>
            <a:ext cx="3262432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표준 신년도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서비스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)4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343050E-FD9D-40FB-AC78-53FA697BD64A}"/>
              </a:ext>
            </a:extLst>
          </p:cNvPr>
          <p:cNvSpPr/>
          <p:nvPr/>
        </p:nvSpPr>
        <p:spPr>
          <a:xfrm>
            <a:off x="627710" y="4001086"/>
            <a:ext cx="2090380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28" name="그림 27">
            <a:extLst>
              <a:ext uri="{FF2B5EF4-FFF2-40B4-BE49-F238E27FC236}">
                <a16:creationId xmlns:a16="http://schemas.microsoft.com/office/drawing/2014/main" id="{E75C56B6-5327-49C4-AC13-1CE488D33A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1905" y="972319"/>
            <a:ext cx="4517528" cy="5547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0977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텍스트 개체 틀 5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ko-KR" dirty="0"/>
              <a:t>1-2 </a:t>
            </a:r>
            <a:r>
              <a:rPr lang="ko-KR" altLang="en-US" dirty="0"/>
              <a:t>회사연혁</a:t>
            </a:r>
          </a:p>
          <a:p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 dirty="0"/>
              <a:t>BIZFORMS</a:t>
            </a:r>
          </a:p>
          <a:p>
            <a:r>
              <a:rPr lang="en-US" altLang="ko-KR" dirty="0"/>
              <a:t>2015</a:t>
            </a:r>
            <a:r>
              <a:rPr lang="ko-KR" altLang="en-US" dirty="0"/>
              <a:t>년 서비스업 사업계획서</a:t>
            </a:r>
            <a:endParaRPr lang="en-US" altLang="ko-KR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1A714-22B6-415B-B621-748EF96EC691}" type="slidenum">
              <a:rPr lang="en-US" altLang="ko-KR" smtClean="0"/>
              <a:pPr/>
              <a:t>2</a:t>
            </a:fld>
            <a:endParaRPr lang="en-US" dirty="0"/>
          </a:p>
        </p:txBody>
      </p:sp>
      <p:grpSp>
        <p:nvGrpSpPr>
          <p:cNvPr id="8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9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12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21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13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05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4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15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19" name="자유형 18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20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16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17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회사연혁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18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201593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회사의 성장 과정을 기록합니다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  <a:r>
                <a:rPr kumimoji="1" lang="ko-KR" altLang="en-US" sz="1050" spc="30" dirty="0">
                  <a:latin typeface="+mn-ea"/>
                </a:rPr>
                <a:t>단</a:t>
              </a:r>
              <a:r>
                <a:rPr kumimoji="1" lang="en-US" altLang="ko-KR" sz="1050" spc="30" dirty="0"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프로젝트에 도움이 되는 내용을 중심</a:t>
              </a:r>
              <a:r>
                <a:rPr kumimoji="1" lang="ko-KR" altLang="en-US" sz="1050" spc="30" dirty="0">
                  <a:latin typeface="+mn-ea"/>
                </a:rPr>
                <a:t>으로 작성해야 합니다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latin typeface="+mn-ea"/>
                </a:rPr>
                <a:t> </a:t>
              </a:r>
              <a:r>
                <a:rPr kumimoji="1" lang="ko-KR" altLang="en-US" sz="1050" spc="30" dirty="0">
                  <a:latin typeface="+mn-ea"/>
                </a:rPr>
                <a:t>지나치게 많은 내용을 적을 경우</a:t>
              </a:r>
              <a:r>
                <a:rPr kumimoji="1" lang="en-US" altLang="ko-KR" sz="1050" spc="30" dirty="0">
                  <a:latin typeface="+mn-ea"/>
                </a:rPr>
                <a:t>, </a:t>
              </a:r>
              <a:r>
                <a:rPr kumimoji="1" lang="ko-KR" altLang="en-US" sz="1050" spc="30" dirty="0">
                  <a:latin typeface="+mn-ea"/>
                </a:rPr>
                <a:t>전달력이 떨어질 수 있습니다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  <a:r>
                <a:rPr kumimoji="1" lang="ko-KR" altLang="en-US" sz="1050" spc="30" dirty="0">
                  <a:latin typeface="+mn-ea"/>
                </a:rPr>
                <a:t>또한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연혁은 역 시간 순으로 작성하게 되면 현재 상황을 먼저 알 수 있는 장점</a:t>
              </a:r>
              <a:r>
                <a:rPr kumimoji="1" lang="ko-KR" altLang="en-US" sz="1050" spc="30" dirty="0">
                  <a:latin typeface="+mn-ea"/>
                </a:rPr>
                <a:t>이 있습니다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en-US" altLang="ko-KR" sz="1050" spc="30" dirty="0">
                <a:solidFill>
                  <a:schemeClr val="bg2">
                    <a:lumMod val="10000"/>
                  </a:schemeClr>
                </a:solidFill>
                <a:latin typeface="+mn-ea"/>
              </a:endParaRPr>
            </a:p>
          </p:txBody>
        </p:sp>
      </p:grpSp>
      <p:sp>
        <p:nvSpPr>
          <p:cNvPr id="46" name="Freeform 8"/>
          <p:cNvSpPr>
            <a:spLocks/>
          </p:cNvSpPr>
          <p:nvPr/>
        </p:nvSpPr>
        <p:spPr bwMode="auto">
          <a:xfrm>
            <a:off x="5778748" y="3924647"/>
            <a:ext cx="3968554" cy="2059935"/>
          </a:xfrm>
          <a:custGeom>
            <a:avLst/>
            <a:gdLst/>
            <a:ahLst/>
            <a:cxnLst>
              <a:cxn ang="0">
                <a:pos x="4854" y="0"/>
              </a:cxn>
              <a:cxn ang="0">
                <a:pos x="4189" y="589"/>
              </a:cxn>
              <a:cxn ang="0">
                <a:pos x="4159" y="685"/>
              </a:cxn>
              <a:cxn ang="0">
                <a:pos x="4115" y="809"/>
              </a:cxn>
              <a:cxn ang="0">
                <a:pos x="4055" y="955"/>
              </a:cxn>
              <a:cxn ang="0">
                <a:pos x="3975" y="1119"/>
              </a:cxn>
              <a:cxn ang="0">
                <a:pos x="3869" y="1297"/>
              </a:cxn>
              <a:cxn ang="0">
                <a:pos x="3805" y="1389"/>
              </a:cxn>
              <a:cxn ang="0">
                <a:pos x="3735" y="1483"/>
              </a:cxn>
              <a:cxn ang="0">
                <a:pos x="3655" y="1579"/>
              </a:cxn>
              <a:cxn ang="0">
                <a:pos x="3567" y="1673"/>
              </a:cxn>
              <a:cxn ang="0">
                <a:pos x="3471" y="1769"/>
              </a:cxn>
              <a:cxn ang="0">
                <a:pos x="3365" y="1862"/>
              </a:cxn>
              <a:cxn ang="0">
                <a:pos x="3249" y="1954"/>
              </a:cxn>
              <a:cxn ang="0">
                <a:pos x="3124" y="2044"/>
              </a:cxn>
              <a:cxn ang="0">
                <a:pos x="2986" y="2132"/>
              </a:cxn>
              <a:cxn ang="0">
                <a:pos x="2838" y="2218"/>
              </a:cxn>
              <a:cxn ang="0">
                <a:pos x="2678" y="2298"/>
              </a:cxn>
              <a:cxn ang="0">
                <a:pos x="2504" y="2374"/>
              </a:cxn>
              <a:cxn ang="0">
                <a:pos x="2320" y="2446"/>
              </a:cxn>
              <a:cxn ang="0">
                <a:pos x="2120" y="2510"/>
              </a:cxn>
              <a:cxn ang="0">
                <a:pos x="1909" y="2570"/>
              </a:cxn>
              <a:cxn ang="0">
                <a:pos x="1683" y="2622"/>
              </a:cxn>
              <a:cxn ang="0">
                <a:pos x="1441" y="2668"/>
              </a:cxn>
              <a:cxn ang="0">
                <a:pos x="1185" y="2704"/>
              </a:cxn>
              <a:cxn ang="0">
                <a:pos x="913" y="2732"/>
              </a:cxn>
              <a:cxn ang="0">
                <a:pos x="626" y="2752"/>
              </a:cxn>
              <a:cxn ang="0">
                <a:pos x="320" y="2760"/>
              </a:cxn>
              <a:cxn ang="0">
                <a:pos x="0" y="2760"/>
              </a:cxn>
              <a:cxn ang="0">
                <a:pos x="48" y="2766"/>
              </a:cxn>
              <a:cxn ang="0">
                <a:pos x="282" y="2788"/>
              </a:cxn>
              <a:cxn ang="0">
                <a:pos x="532" y="2806"/>
              </a:cxn>
              <a:cxn ang="0">
                <a:pos x="840" y="2816"/>
              </a:cxn>
              <a:cxn ang="0">
                <a:pos x="1199" y="2816"/>
              </a:cxn>
              <a:cxn ang="0">
                <a:pos x="1495" y="2806"/>
              </a:cxn>
              <a:cxn ang="0">
                <a:pos x="1701" y="2792"/>
              </a:cxn>
              <a:cxn ang="0">
                <a:pos x="1913" y="2772"/>
              </a:cxn>
              <a:cxn ang="0">
                <a:pos x="2130" y="2746"/>
              </a:cxn>
              <a:cxn ang="0">
                <a:pos x="2350" y="2712"/>
              </a:cxn>
              <a:cxn ang="0">
                <a:pos x="2572" y="2670"/>
              </a:cxn>
              <a:cxn ang="0">
                <a:pos x="2796" y="2620"/>
              </a:cxn>
              <a:cxn ang="0">
                <a:pos x="3016" y="2560"/>
              </a:cxn>
              <a:cxn ang="0">
                <a:pos x="3235" y="2490"/>
              </a:cxn>
              <a:cxn ang="0">
                <a:pos x="3451" y="2410"/>
              </a:cxn>
              <a:cxn ang="0">
                <a:pos x="3663" y="2318"/>
              </a:cxn>
              <a:cxn ang="0">
                <a:pos x="3867" y="2214"/>
              </a:cxn>
              <a:cxn ang="0">
                <a:pos x="4063" y="2096"/>
              </a:cxn>
              <a:cxn ang="0">
                <a:pos x="4251" y="1964"/>
              </a:cxn>
              <a:cxn ang="0">
                <a:pos x="4426" y="1820"/>
              </a:cxn>
              <a:cxn ang="0">
                <a:pos x="4510" y="1741"/>
              </a:cxn>
              <a:cxn ang="0">
                <a:pos x="4590" y="1659"/>
              </a:cxn>
              <a:cxn ang="0">
                <a:pos x="4666" y="1573"/>
              </a:cxn>
              <a:cxn ang="0">
                <a:pos x="4740" y="1483"/>
              </a:cxn>
              <a:cxn ang="0">
                <a:pos x="4810" y="1389"/>
              </a:cxn>
              <a:cxn ang="0">
                <a:pos x="4876" y="1291"/>
              </a:cxn>
              <a:cxn ang="0">
                <a:pos x="4938" y="1189"/>
              </a:cxn>
              <a:cxn ang="0">
                <a:pos x="4996" y="1081"/>
              </a:cxn>
              <a:cxn ang="0">
                <a:pos x="5050" y="969"/>
              </a:cxn>
              <a:cxn ang="0">
                <a:pos x="5098" y="853"/>
              </a:cxn>
              <a:cxn ang="0">
                <a:pos x="5142" y="733"/>
              </a:cxn>
            </a:cxnLst>
            <a:rect l="0" t="0" r="r" b="b"/>
            <a:pathLst>
              <a:path w="5429" h="2818">
                <a:moveTo>
                  <a:pt x="5429" y="777"/>
                </a:moveTo>
                <a:lnTo>
                  <a:pt x="4854" y="0"/>
                </a:lnTo>
                <a:lnTo>
                  <a:pt x="3899" y="545"/>
                </a:lnTo>
                <a:lnTo>
                  <a:pt x="4189" y="589"/>
                </a:lnTo>
                <a:lnTo>
                  <a:pt x="4189" y="589"/>
                </a:lnTo>
                <a:lnTo>
                  <a:pt x="4159" y="685"/>
                </a:lnTo>
                <a:lnTo>
                  <a:pt x="4139" y="743"/>
                </a:lnTo>
                <a:lnTo>
                  <a:pt x="4115" y="809"/>
                </a:lnTo>
                <a:lnTo>
                  <a:pt x="4089" y="879"/>
                </a:lnTo>
                <a:lnTo>
                  <a:pt x="4055" y="955"/>
                </a:lnTo>
                <a:lnTo>
                  <a:pt x="4017" y="1035"/>
                </a:lnTo>
                <a:lnTo>
                  <a:pt x="3975" y="1119"/>
                </a:lnTo>
                <a:lnTo>
                  <a:pt x="3925" y="1207"/>
                </a:lnTo>
                <a:lnTo>
                  <a:pt x="3869" y="1297"/>
                </a:lnTo>
                <a:lnTo>
                  <a:pt x="3837" y="1343"/>
                </a:lnTo>
                <a:lnTo>
                  <a:pt x="3805" y="1389"/>
                </a:lnTo>
                <a:lnTo>
                  <a:pt x="3771" y="1437"/>
                </a:lnTo>
                <a:lnTo>
                  <a:pt x="3735" y="1483"/>
                </a:lnTo>
                <a:lnTo>
                  <a:pt x="3695" y="1531"/>
                </a:lnTo>
                <a:lnTo>
                  <a:pt x="3655" y="1579"/>
                </a:lnTo>
                <a:lnTo>
                  <a:pt x="3613" y="1625"/>
                </a:lnTo>
                <a:lnTo>
                  <a:pt x="3567" y="1673"/>
                </a:lnTo>
                <a:lnTo>
                  <a:pt x="3521" y="1721"/>
                </a:lnTo>
                <a:lnTo>
                  <a:pt x="3471" y="1769"/>
                </a:lnTo>
                <a:lnTo>
                  <a:pt x="3419" y="1814"/>
                </a:lnTo>
                <a:lnTo>
                  <a:pt x="3365" y="1862"/>
                </a:lnTo>
                <a:lnTo>
                  <a:pt x="3309" y="1908"/>
                </a:lnTo>
                <a:lnTo>
                  <a:pt x="3249" y="1954"/>
                </a:lnTo>
                <a:lnTo>
                  <a:pt x="3187" y="2000"/>
                </a:lnTo>
                <a:lnTo>
                  <a:pt x="3124" y="2044"/>
                </a:lnTo>
                <a:lnTo>
                  <a:pt x="3056" y="2088"/>
                </a:lnTo>
                <a:lnTo>
                  <a:pt x="2986" y="2132"/>
                </a:lnTo>
                <a:lnTo>
                  <a:pt x="2914" y="2176"/>
                </a:lnTo>
                <a:lnTo>
                  <a:pt x="2838" y="2218"/>
                </a:lnTo>
                <a:lnTo>
                  <a:pt x="2760" y="2258"/>
                </a:lnTo>
                <a:lnTo>
                  <a:pt x="2678" y="2298"/>
                </a:lnTo>
                <a:lnTo>
                  <a:pt x="2592" y="2336"/>
                </a:lnTo>
                <a:lnTo>
                  <a:pt x="2504" y="2374"/>
                </a:lnTo>
                <a:lnTo>
                  <a:pt x="2414" y="2410"/>
                </a:lnTo>
                <a:lnTo>
                  <a:pt x="2320" y="2446"/>
                </a:lnTo>
                <a:lnTo>
                  <a:pt x="2222" y="2478"/>
                </a:lnTo>
                <a:lnTo>
                  <a:pt x="2120" y="2510"/>
                </a:lnTo>
                <a:lnTo>
                  <a:pt x="2016" y="2542"/>
                </a:lnTo>
                <a:lnTo>
                  <a:pt x="1909" y="2570"/>
                </a:lnTo>
                <a:lnTo>
                  <a:pt x="1797" y="2598"/>
                </a:lnTo>
                <a:lnTo>
                  <a:pt x="1683" y="2622"/>
                </a:lnTo>
                <a:lnTo>
                  <a:pt x="1563" y="2646"/>
                </a:lnTo>
                <a:lnTo>
                  <a:pt x="1441" y="2668"/>
                </a:lnTo>
                <a:lnTo>
                  <a:pt x="1315" y="2688"/>
                </a:lnTo>
                <a:lnTo>
                  <a:pt x="1185" y="2704"/>
                </a:lnTo>
                <a:lnTo>
                  <a:pt x="1051" y="2720"/>
                </a:lnTo>
                <a:lnTo>
                  <a:pt x="913" y="2732"/>
                </a:lnTo>
                <a:lnTo>
                  <a:pt x="772" y="2744"/>
                </a:lnTo>
                <a:lnTo>
                  <a:pt x="626" y="2752"/>
                </a:lnTo>
                <a:lnTo>
                  <a:pt x="476" y="2758"/>
                </a:lnTo>
                <a:lnTo>
                  <a:pt x="320" y="2760"/>
                </a:lnTo>
                <a:lnTo>
                  <a:pt x="162" y="2762"/>
                </a:lnTo>
                <a:lnTo>
                  <a:pt x="0" y="2760"/>
                </a:lnTo>
                <a:lnTo>
                  <a:pt x="0" y="2760"/>
                </a:lnTo>
                <a:lnTo>
                  <a:pt x="48" y="2766"/>
                </a:lnTo>
                <a:lnTo>
                  <a:pt x="184" y="2780"/>
                </a:lnTo>
                <a:lnTo>
                  <a:pt x="282" y="2788"/>
                </a:lnTo>
                <a:lnTo>
                  <a:pt x="398" y="2798"/>
                </a:lnTo>
                <a:lnTo>
                  <a:pt x="532" y="2806"/>
                </a:lnTo>
                <a:lnTo>
                  <a:pt x="680" y="2812"/>
                </a:lnTo>
                <a:lnTo>
                  <a:pt x="840" y="2816"/>
                </a:lnTo>
                <a:lnTo>
                  <a:pt x="1013" y="2818"/>
                </a:lnTo>
                <a:lnTo>
                  <a:pt x="1199" y="2816"/>
                </a:lnTo>
                <a:lnTo>
                  <a:pt x="1393" y="2810"/>
                </a:lnTo>
                <a:lnTo>
                  <a:pt x="1495" y="2806"/>
                </a:lnTo>
                <a:lnTo>
                  <a:pt x="1597" y="2800"/>
                </a:lnTo>
                <a:lnTo>
                  <a:pt x="1701" y="2792"/>
                </a:lnTo>
                <a:lnTo>
                  <a:pt x="1807" y="2782"/>
                </a:lnTo>
                <a:lnTo>
                  <a:pt x="1913" y="2772"/>
                </a:lnTo>
                <a:lnTo>
                  <a:pt x="2020" y="2760"/>
                </a:lnTo>
                <a:lnTo>
                  <a:pt x="2130" y="2746"/>
                </a:lnTo>
                <a:lnTo>
                  <a:pt x="2240" y="2730"/>
                </a:lnTo>
                <a:lnTo>
                  <a:pt x="2350" y="2712"/>
                </a:lnTo>
                <a:lnTo>
                  <a:pt x="2460" y="2692"/>
                </a:lnTo>
                <a:lnTo>
                  <a:pt x="2572" y="2670"/>
                </a:lnTo>
                <a:lnTo>
                  <a:pt x="2684" y="2646"/>
                </a:lnTo>
                <a:lnTo>
                  <a:pt x="2796" y="2620"/>
                </a:lnTo>
                <a:lnTo>
                  <a:pt x="2906" y="2592"/>
                </a:lnTo>
                <a:lnTo>
                  <a:pt x="3016" y="2560"/>
                </a:lnTo>
                <a:lnTo>
                  <a:pt x="3128" y="2528"/>
                </a:lnTo>
                <a:lnTo>
                  <a:pt x="3235" y="2490"/>
                </a:lnTo>
                <a:lnTo>
                  <a:pt x="3345" y="2452"/>
                </a:lnTo>
                <a:lnTo>
                  <a:pt x="3451" y="2410"/>
                </a:lnTo>
                <a:lnTo>
                  <a:pt x="3557" y="2366"/>
                </a:lnTo>
                <a:lnTo>
                  <a:pt x="3663" y="2318"/>
                </a:lnTo>
                <a:lnTo>
                  <a:pt x="3765" y="2268"/>
                </a:lnTo>
                <a:lnTo>
                  <a:pt x="3867" y="2214"/>
                </a:lnTo>
                <a:lnTo>
                  <a:pt x="3965" y="2156"/>
                </a:lnTo>
                <a:lnTo>
                  <a:pt x="4063" y="2096"/>
                </a:lnTo>
                <a:lnTo>
                  <a:pt x="4157" y="2032"/>
                </a:lnTo>
                <a:lnTo>
                  <a:pt x="4251" y="1964"/>
                </a:lnTo>
                <a:lnTo>
                  <a:pt x="4338" y="1894"/>
                </a:lnTo>
                <a:lnTo>
                  <a:pt x="4426" y="1820"/>
                </a:lnTo>
                <a:lnTo>
                  <a:pt x="4468" y="1781"/>
                </a:lnTo>
                <a:lnTo>
                  <a:pt x="4510" y="1741"/>
                </a:lnTo>
                <a:lnTo>
                  <a:pt x="4550" y="1701"/>
                </a:lnTo>
                <a:lnTo>
                  <a:pt x="4590" y="1659"/>
                </a:lnTo>
                <a:lnTo>
                  <a:pt x="4628" y="1617"/>
                </a:lnTo>
                <a:lnTo>
                  <a:pt x="4666" y="1573"/>
                </a:lnTo>
                <a:lnTo>
                  <a:pt x="4704" y="1529"/>
                </a:lnTo>
                <a:lnTo>
                  <a:pt x="4740" y="1483"/>
                </a:lnTo>
                <a:lnTo>
                  <a:pt x="4776" y="1437"/>
                </a:lnTo>
                <a:lnTo>
                  <a:pt x="4810" y="1389"/>
                </a:lnTo>
                <a:lnTo>
                  <a:pt x="4844" y="1341"/>
                </a:lnTo>
                <a:lnTo>
                  <a:pt x="4876" y="1291"/>
                </a:lnTo>
                <a:lnTo>
                  <a:pt x="4908" y="1241"/>
                </a:lnTo>
                <a:lnTo>
                  <a:pt x="4938" y="1189"/>
                </a:lnTo>
                <a:lnTo>
                  <a:pt x="4968" y="1135"/>
                </a:lnTo>
                <a:lnTo>
                  <a:pt x="4996" y="1081"/>
                </a:lnTo>
                <a:lnTo>
                  <a:pt x="5024" y="1025"/>
                </a:lnTo>
                <a:lnTo>
                  <a:pt x="5050" y="969"/>
                </a:lnTo>
                <a:lnTo>
                  <a:pt x="5074" y="913"/>
                </a:lnTo>
                <a:lnTo>
                  <a:pt x="5098" y="853"/>
                </a:lnTo>
                <a:lnTo>
                  <a:pt x="5120" y="793"/>
                </a:lnTo>
                <a:lnTo>
                  <a:pt x="5142" y="733"/>
                </a:lnTo>
                <a:lnTo>
                  <a:pt x="5429" y="777"/>
                </a:lnTo>
                <a:close/>
              </a:path>
            </a:pathLst>
          </a:custGeom>
          <a:gradFill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7" name="Freeform 4"/>
          <p:cNvSpPr>
            <a:spLocks/>
          </p:cNvSpPr>
          <p:nvPr/>
        </p:nvSpPr>
        <p:spPr bwMode="auto">
          <a:xfrm>
            <a:off x="954212" y="2492895"/>
            <a:ext cx="2880320" cy="372785"/>
          </a:xfrm>
          <a:prstGeom prst="homePlate">
            <a:avLst>
              <a:gd name="adj" fmla="val 33069"/>
            </a:avLst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08000" tIns="36000" rIns="108000" bIns="36000" numCol="1" anchor="ctr" anchorCtr="0" compatLnSpc="1">
            <a:prstTxWarp prst="textNoShape">
              <a:avLst/>
            </a:prstTxWarp>
            <a:spAutoFit/>
          </a:bodyPr>
          <a:lstStyle/>
          <a:p>
            <a:pPr marL="90488" lvl="0" indent="-90488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3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창업기</a:t>
            </a:r>
            <a:r>
              <a:rPr kumimoji="1" lang="en-US" altLang="ko-KR" sz="13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(’95</a:t>
            </a:r>
            <a:r>
              <a:rPr kumimoji="1" lang="ko-KR" altLang="en-US" sz="13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년</a:t>
            </a:r>
            <a:r>
              <a:rPr kumimoji="1" lang="en-US" altLang="ko-KR" sz="13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~’96</a:t>
            </a:r>
            <a:r>
              <a:rPr kumimoji="1" lang="ko-KR" altLang="en-US" sz="13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년</a:t>
            </a:r>
            <a:r>
              <a:rPr kumimoji="1" lang="en-US" altLang="ko-KR" sz="13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)</a:t>
            </a:r>
            <a:endParaRPr kumimoji="1" lang="ko-KR" altLang="en-US" sz="13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48" name="Freeform 4"/>
          <p:cNvSpPr>
            <a:spLocks/>
          </p:cNvSpPr>
          <p:nvPr/>
        </p:nvSpPr>
        <p:spPr bwMode="auto">
          <a:xfrm>
            <a:off x="4014552" y="1980431"/>
            <a:ext cx="2880320" cy="372785"/>
          </a:xfrm>
          <a:prstGeom prst="homePlate">
            <a:avLst>
              <a:gd name="adj" fmla="val 33069"/>
            </a:avLst>
          </a:prstGeom>
          <a:solidFill>
            <a:schemeClr val="accent3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08000" tIns="36000" rIns="108000" bIns="36000" numCol="1" anchor="ctr" anchorCtr="0" compatLnSpc="1">
            <a:prstTxWarp prst="textNoShape">
              <a:avLst/>
            </a:prstTxWarp>
            <a:spAutoFit/>
          </a:bodyPr>
          <a:lstStyle/>
          <a:p>
            <a:pPr marL="90488" lvl="0" indent="-90488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3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성장기</a:t>
            </a:r>
            <a:r>
              <a:rPr kumimoji="1" lang="en-US" altLang="ko-KR" sz="13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(’97</a:t>
            </a:r>
            <a:r>
              <a:rPr kumimoji="1" lang="ko-KR" altLang="en-US" sz="13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년</a:t>
            </a:r>
            <a:r>
              <a:rPr kumimoji="1" lang="en-US" altLang="ko-KR" sz="13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~’02</a:t>
            </a:r>
            <a:r>
              <a:rPr kumimoji="1" lang="ko-KR" altLang="en-US" sz="13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년</a:t>
            </a:r>
            <a:r>
              <a:rPr kumimoji="1" lang="en-US" altLang="ko-KR" sz="13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)</a:t>
            </a:r>
            <a:endParaRPr kumimoji="1" lang="ko-KR" altLang="en-US" sz="13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49" name="Freeform 4"/>
          <p:cNvSpPr>
            <a:spLocks/>
          </p:cNvSpPr>
          <p:nvPr/>
        </p:nvSpPr>
        <p:spPr bwMode="auto">
          <a:xfrm>
            <a:off x="7074892" y="1548383"/>
            <a:ext cx="2880320" cy="372785"/>
          </a:xfrm>
          <a:prstGeom prst="homePlate">
            <a:avLst>
              <a:gd name="adj" fmla="val 33069"/>
            </a:avLst>
          </a:prstGeom>
          <a:solidFill>
            <a:schemeClr val="accent2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08000" tIns="36000" rIns="108000" bIns="36000" numCol="1" anchor="ctr" anchorCtr="0" compatLnSpc="1">
            <a:prstTxWarp prst="textNoShape">
              <a:avLst/>
            </a:prstTxWarp>
            <a:spAutoFit/>
          </a:bodyPr>
          <a:lstStyle/>
          <a:p>
            <a:pPr marL="90488" lvl="0" indent="-90488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3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도약기</a:t>
            </a:r>
            <a:r>
              <a:rPr kumimoji="1" lang="en-US" altLang="ko-KR" sz="13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(’08</a:t>
            </a:r>
            <a:r>
              <a:rPr kumimoji="1" lang="ko-KR" altLang="en-US" sz="13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년</a:t>
            </a:r>
            <a:r>
              <a:rPr kumimoji="1" lang="en-US" altLang="ko-KR" sz="13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~’14</a:t>
            </a:r>
            <a:r>
              <a:rPr kumimoji="1" lang="ko-KR" altLang="en-US" sz="13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년</a:t>
            </a:r>
            <a:r>
              <a:rPr kumimoji="1" lang="en-US" altLang="ko-KR" sz="13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)</a:t>
            </a:r>
            <a:endParaRPr kumimoji="1" lang="ko-KR" altLang="en-US" sz="13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cxnSp>
        <p:nvCxnSpPr>
          <p:cNvPr id="50" name="직선 연결선 49"/>
          <p:cNvCxnSpPr>
            <a:stCxn id="62" idx="7"/>
            <a:endCxn id="64" idx="2"/>
          </p:cNvCxnSpPr>
          <p:nvPr/>
        </p:nvCxnSpPr>
        <p:spPr>
          <a:xfrm flipV="1">
            <a:off x="1010016" y="5859147"/>
            <a:ext cx="1022751" cy="152384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연결선 50"/>
          <p:cNvCxnSpPr>
            <a:stCxn id="64" idx="6"/>
            <a:endCxn id="66" idx="2"/>
          </p:cNvCxnSpPr>
          <p:nvPr/>
        </p:nvCxnSpPr>
        <p:spPr>
          <a:xfrm flipV="1">
            <a:off x="2212767" y="5787139"/>
            <a:ext cx="996391" cy="72008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직선 연결선 51"/>
          <p:cNvCxnSpPr>
            <a:stCxn id="66" idx="6"/>
            <a:endCxn id="94" idx="2"/>
          </p:cNvCxnSpPr>
          <p:nvPr/>
        </p:nvCxnSpPr>
        <p:spPr>
          <a:xfrm flipV="1">
            <a:off x="3389158" y="5571115"/>
            <a:ext cx="996391" cy="216024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직선 연결선 52"/>
          <p:cNvCxnSpPr>
            <a:stCxn id="94" idx="7"/>
            <a:endCxn id="96" idx="2"/>
          </p:cNvCxnSpPr>
          <p:nvPr/>
        </p:nvCxnSpPr>
        <p:spPr>
          <a:xfrm flipV="1">
            <a:off x="4539189" y="5211075"/>
            <a:ext cx="1022751" cy="29640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직선 연결선 53"/>
          <p:cNvCxnSpPr>
            <a:stCxn id="96" idx="6"/>
            <a:endCxn id="98" idx="2"/>
          </p:cNvCxnSpPr>
          <p:nvPr/>
        </p:nvCxnSpPr>
        <p:spPr>
          <a:xfrm>
            <a:off x="5741940" y="5211075"/>
            <a:ext cx="996391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직선 연결선 54"/>
          <p:cNvCxnSpPr>
            <a:stCxn id="98" idx="6"/>
            <a:endCxn id="100" idx="2"/>
          </p:cNvCxnSpPr>
          <p:nvPr/>
        </p:nvCxnSpPr>
        <p:spPr>
          <a:xfrm flipV="1">
            <a:off x="6918331" y="4995051"/>
            <a:ext cx="996391" cy="216024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직선 연결선 55"/>
          <p:cNvCxnSpPr>
            <a:stCxn id="100" idx="7"/>
            <a:endCxn id="102" idx="2"/>
          </p:cNvCxnSpPr>
          <p:nvPr/>
        </p:nvCxnSpPr>
        <p:spPr>
          <a:xfrm flipV="1">
            <a:off x="8068362" y="4563003"/>
            <a:ext cx="1022754" cy="368408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7" name="그룹 56"/>
          <p:cNvGrpSpPr/>
          <p:nvPr/>
        </p:nvGrpSpPr>
        <p:grpSpPr>
          <a:xfrm>
            <a:off x="810196" y="4428703"/>
            <a:ext cx="8820000" cy="1944216"/>
            <a:chOff x="810196" y="4428703"/>
            <a:chExt cx="8820000" cy="1944216"/>
          </a:xfrm>
        </p:grpSpPr>
        <p:grpSp>
          <p:nvGrpSpPr>
            <p:cNvPr id="58" name="그룹 57"/>
            <p:cNvGrpSpPr/>
            <p:nvPr/>
          </p:nvGrpSpPr>
          <p:grpSpPr>
            <a:xfrm>
              <a:off x="856376" y="4473003"/>
              <a:ext cx="8414740" cy="1847974"/>
              <a:chOff x="856376" y="4716735"/>
              <a:chExt cx="8414740" cy="1847974"/>
            </a:xfrm>
          </p:grpSpPr>
          <p:cxnSp>
            <p:nvCxnSpPr>
              <p:cNvPr id="61" name="직선 연결선 60"/>
              <p:cNvCxnSpPr/>
              <p:nvPr/>
            </p:nvCxnSpPr>
            <p:spPr>
              <a:xfrm flipH="1">
                <a:off x="946315" y="4716735"/>
                <a:ext cx="122" cy="1847974"/>
              </a:xfrm>
              <a:prstGeom prst="line">
                <a:avLst/>
              </a:prstGeom>
              <a:ln w="6350">
                <a:solidFill>
                  <a:schemeClr val="bg1">
                    <a:lumMod val="65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2" name="Freeform 18"/>
              <p:cNvSpPr>
                <a:spLocks noChangeAspect="1"/>
              </p:cNvSpPr>
              <p:nvPr/>
            </p:nvSpPr>
            <p:spPr bwMode="auto">
              <a:xfrm>
                <a:off x="856376" y="6228903"/>
                <a:ext cx="180000" cy="1800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cxnSp>
            <p:nvCxnSpPr>
              <p:cNvPr id="63" name="직선 연결선 62"/>
              <p:cNvCxnSpPr/>
              <p:nvPr/>
            </p:nvCxnSpPr>
            <p:spPr>
              <a:xfrm flipH="1">
                <a:off x="2122706" y="4716735"/>
                <a:ext cx="122" cy="1847974"/>
              </a:xfrm>
              <a:prstGeom prst="line">
                <a:avLst/>
              </a:prstGeom>
              <a:ln w="6350">
                <a:solidFill>
                  <a:schemeClr val="bg1">
                    <a:lumMod val="65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4" name="Freeform 18"/>
              <p:cNvSpPr>
                <a:spLocks noChangeAspect="1"/>
              </p:cNvSpPr>
              <p:nvPr/>
            </p:nvSpPr>
            <p:spPr bwMode="auto">
              <a:xfrm>
                <a:off x="2032767" y="6012879"/>
                <a:ext cx="180000" cy="1800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cxnSp>
            <p:nvCxnSpPr>
              <p:cNvPr id="65" name="직선 연결선 64"/>
              <p:cNvCxnSpPr/>
              <p:nvPr/>
            </p:nvCxnSpPr>
            <p:spPr>
              <a:xfrm flipH="1">
                <a:off x="3299097" y="4716735"/>
                <a:ext cx="122" cy="1847974"/>
              </a:xfrm>
              <a:prstGeom prst="line">
                <a:avLst/>
              </a:prstGeom>
              <a:ln w="6350">
                <a:solidFill>
                  <a:schemeClr val="bg1">
                    <a:lumMod val="65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6" name="Freeform 18"/>
              <p:cNvSpPr>
                <a:spLocks noChangeAspect="1"/>
              </p:cNvSpPr>
              <p:nvPr/>
            </p:nvSpPr>
            <p:spPr bwMode="auto">
              <a:xfrm>
                <a:off x="3209158" y="5940871"/>
                <a:ext cx="180000" cy="1800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cxnSp>
            <p:nvCxnSpPr>
              <p:cNvPr id="93" name="직선 연결선 92"/>
              <p:cNvCxnSpPr/>
              <p:nvPr/>
            </p:nvCxnSpPr>
            <p:spPr>
              <a:xfrm flipH="1">
                <a:off x="4475488" y="4716735"/>
                <a:ext cx="122" cy="1847974"/>
              </a:xfrm>
              <a:prstGeom prst="line">
                <a:avLst/>
              </a:prstGeom>
              <a:ln w="6350">
                <a:solidFill>
                  <a:schemeClr val="bg1">
                    <a:lumMod val="65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4" name="Freeform 18"/>
              <p:cNvSpPr>
                <a:spLocks noChangeAspect="1"/>
              </p:cNvSpPr>
              <p:nvPr/>
            </p:nvSpPr>
            <p:spPr bwMode="auto">
              <a:xfrm>
                <a:off x="4385549" y="5724847"/>
                <a:ext cx="180000" cy="1800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cxnSp>
            <p:nvCxnSpPr>
              <p:cNvPr id="95" name="직선 연결선 94"/>
              <p:cNvCxnSpPr/>
              <p:nvPr/>
            </p:nvCxnSpPr>
            <p:spPr>
              <a:xfrm flipH="1">
                <a:off x="5651879" y="4716735"/>
                <a:ext cx="122" cy="1847974"/>
              </a:xfrm>
              <a:prstGeom prst="line">
                <a:avLst/>
              </a:prstGeom>
              <a:ln w="6350">
                <a:solidFill>
                  <a:schemeClr val="bg1">
                    <a:lumMod val="65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6" name="Freeform 18"/>
              <p:cNvSpPr>
                <a:spLocks noChangeAspect="1"/>
              </p:cNvSpPr>
              <p:nvPr/>
            </p:nvSpPr>
            <p:spPr bwMode="auto">
              <a:xfrm>
                <a:off x="5561940" y="5364807"/>
                <a:ext cx="180000" cy="1800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cxnSp>
            <p:nvCxnSpPr>
              <p:cNvPr id="97" name="직선 연결선 96"/>
              <p:cNvCxnSpPr/>
              <p:nvPr/>
            </p:nvCxnSpPr>
            <p:spPr>
              <a:xfrm flipH="1">
                <a:off x="6828270" y="4716735"/>
                <a:ext cx="122" cy="1847974"/>
              </a:xfrm>
              <a:prstGeom prst="line">
                <a:avLst/>
              </a:prstGeom>
              <a:ln w="6350">
                <a:solidFill>
                  <a:schemeClr val="bg1">
                    <a:lumMod val="65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8" name="Freeform 18"/>
              <p:cNvSpPr>
                <a:spLocks noChangeAspect="1"/>
              </p:cNvSpPr>
              <p:nvPr/>
            </p:nvSpPr>
            <p:spPr bwMode="auto">
              <a:xfrm>
                <a:off x="6738331" y="5364807"/>
                <a:ext cx="180000" cy="1800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cxnSp>
            <p:nvCxnSpPr>
              <p:cNvPr id="99" name="직선 연결선 98"/>
              <p:cNvCxnSpPr/>
              <p:nvPr/>
            </p:nvCxnSpPr>
            <p:spPr>
              <a:xfrm flipH="1">
                <a:off x="8004661" y="4716735"/>
                <a:ext cx="122" cy="1847974"/>
              </a:xfrm>
              <a:prstGeom prst="line">
                <a:avLst/>
              </a:prstGeom>
              <a:ln w="6350">
                <a:solidFill>
                  <a:schemeClr val="bg1">
                    <a:lumMod val="65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0" name="Freeform 18"/>
              <p:cNvSpPr>
                <a:spLocks noChangeAspect="1"/>
              </p:cNvSpPr>
              <p:nvPr/>
            </p:nvSpPr>
            <p:spPr bwMode="auto">
              <a:xfrm>
                <a:off x="7914722" y="5148783"/>
                <a:ext cx="180000" cy="1800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cxnSp>
            <p:nvCxnSpPr>
              <p:cNvPr id="101" name="직선 연결선 100"/>
              <p:cNvCxnSpPr/>
              <p:nvPr/>
            </p:nvCxnSpPr>
            <p:spPr>
              <a:xfrm flipH="1">
                <a:off x="9181055" y="4716735"/>
                <a:ext cx="122" cy="1847974"/>
              </a:xfrm>
              <a:prstGeom prst="line">
                <a:avLst/>
              </a:prstGeom>
              <a:ln w="6350">
                <a:solidFill>
                  <a:schemeClr val="bg1">
                    <a:lumMod val="65000"/>
                  </a:schemeClr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2" name="Freeform 18"/>
              <p:cNvSpPr>
                <a:spLocks noChangeAspect="1"/>
              </p:cNvSpPr>
              <p:nvPr/>
            </p:nvSpPr>
            <p:spPr bwMode="auto">
              <a:xfrm>
                <a:off x="9091116" y="4716735"/>
                <a:ext cx="180000" cy="1800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accent2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cxnSp>
          <p:nvCxnSpPr>
            <p:cNvPr id="59" name="직선 연결선 58"/>
            <p:cNvCxnSpPr/>
            <p:nvPr/>
          </p:nvCxnSpPr>
          <p:spPr>
            <a:xfrm>
              <a:off x="810196" y="4428703"/>
              <a:ext cx="8820000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직선 연결선 59"/>
            <p:cNvCxnSpPr/>
            <p:nvPr/>
          </p:nvCxnSpPr>
          <p:spPr>
            <a:xfrm>
              <a:off x="810196" y="6372919"/>
              <a:ext cx="8820000" cy="0"/>
            </a:xfrm>
            <a:prstGeom prst="line">
              <a:avLst/>
            </a:prstGeom>
            <a:ln w="57150">
              <a:solidFill>
                <a:schemeClr val="bg1">
                  <a:lumMod val="85000"/>
                </a:schemeClr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03" name="표 10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5891748"/>
              </p:ext>
            </p:extLst>
          </p:nvPr>
        </p:nvGraphicFramePr>
        <p:xfrm>
          <a:off x="954212" y="2938271"/>
          <a:ext cx="2880320" cy="108454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322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480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802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ct val="20000"/>
                        </a:spcBef>
                      </a:pPr>
                      <a:r>
                        <a:rPr lang="en-US" altLang="ko-KR" sz="1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1995. 02   </a:t>
                      </a:r>
                      <a:endParaRPr lang="ko-KR" altLang="en-US" sz="10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043056" rtl="0" eaLnBrk="1" fontAlgn="auto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인비</a:t>
                      </a:r>
                      <a:r>
                        <a:rPr lang="ko-KR" altLang="en-US" sz="1000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여행사 설립</a:t>
                      </a:r>
                      <a:endParaRPr lang="ko-KR" altLang="en-US" sz="10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802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ct val="20000"/>
                        </a:spcBef>
                      </a:pPr>
                      <a:r>
                        <a:rPr lang="en-US" altLang="ko-KR" sz="1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1995.</a:t>
                      </a:r>
                      <a:r>
                        <a:rPr lang="en-US" altLang="ko-KR" sz="1000" b="1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03</a:t>
                      </a:r>
                      <a:endParaRPr lang="en-US" altLang="ko-KR" sz="10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043056" rtl="0" eaLnBrk="1" fontAlgn="auto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아름다운 우리나라 여행패키지 오픈</a:t>
                      </a:r>
                    </a:p>
                  </a:txBody>
                  <a:tcPr marL="36000" marR="36000" marT="36000" marB="360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802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ct val="20000"/>
                        </a:spcBef>
                      </a:pPr>
                      <a:r>
                        <a:rPr lang="en-US" altLang="ko-KR" sz="1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1996. 01</a:t>
                      </a:r>
                    </a:p>
                  </a:txBody>
                  <a:tcPr marL="36000" marR="36000" marT="36000" marB="360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ct val="20000"/>
                        </a:spcBef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+mn-ea"/>
                        </a:rPr>
                        <a:t>해외</a:t>
                      </a:r>
                      <a:r>
                        <a:rPr lang="en-US" altLang="ko-KR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+mn-ea"/>
                        </a:rPr>
                        <a:t>/</a:t>
                      </a: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+mn-ea"/>
                        </a:rPr>
                        <a:t>배낭여행 서비스 시작</a:t>
                      </a:r>
                    </a:p>
                  </a:txBody>
                  <a:tcPr marL="36000" marR="36000" marT="36000" marB="360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802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ct val="20000"/>
                        </a:spcBef>
                      </a:pPr>
                      <a:r>
                        <a:rPr lang="en-US" altLang="ko-KR" sz="1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1996. 05</a:t>
                      </a:r>
                    </a:p>
                  </a:txBody>
                  <a:tcPr marL="36000" marR="36000" marT="36000" marB="360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ct val="20000"/>
                        </a:spcBef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여행 전문매거진 </a:t>
                      </a:r>
                      <a:r>
                        <a:rPr lang="en-US" altLang="ko-KR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&lt;Travel&gt;</a:t>
                      </a: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출간</a:t>
                      </a:r>
                      <a:endParaRPr lang="en-US" alt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04" name="표 10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2329379"/>
              </p:ext>
            </p:extLst>
          </p:nvPr>
        </p:nvGraphicFramePr>
        <p:xfrm>
          <a:off x="4020412" y="2424167"/>
          <a:ext cx="2880320" cy="108454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322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480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802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ct val="20000"/>
                        </a:spcBef>
                      </a:pPr>
                      <a:r>
                        <a:rPr lang="en-US" altLang="ko-KR" sz="1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1997.</a:t>
                      </a:r>
                      <a:r>
                        <a:rPr lang="en-US" altLang="ko-KR" sz="1000" b="1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07</a:t>
                      </a:r>
                      <a:r>
                        <a:rPr lang="en-US" altLang="ko-KR" sz="1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endParaRPr lang="ko-KR" altLang="en-US" sz="10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ct val="20000"/>
                        </a:spcBef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+mn-ea"/>
                        </a:rPr>
                        <a:t>경기</a:t>
                      </a:r>
                      <a:r>
                        <a:rPr lang="en-US" altLang="ko-KR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+mn-ea"/>
                        </a:rPr>
                        <a:t>/</a:t>
                      </a: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+mn-ea"/>
                        </a:rPr>
                        <a:t>부산 사업확장</a:t>
                      </a:r>
                      <a:endParaRPr lang="en-US" alt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+mn-ea"/>
                      </a:endParaRPr>
                    </a:p>
                  </a:txBody>
                  <a:tcPr marL="36000" marR="36000" marT="36000" marB="360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802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ct val="20000"/>
                        </a:spcBef>
                      </a:pPr>
                      <a:r>
                        <a:rPr lang="en-US" altLang="ko-KR" sz="1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1999. 11</a:t>
                      </a:r>
                    </a:p>
                  </a:txBody>
                  <a:tcPr marL="36000" marR="36000" marT="36000" marB="360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ct val="20000"/>
                        </a:spcBef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여행 가이드북 </a:t>
                      </a:r>
                      <a:r>
                        <a:rPr lang="en-US" altLang="ko-KR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&lt;</a:t>
                      </a: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여행 노하우</a:t>
                      </a:r>
                      <a:r>
                        <a:rPr lang="en-US" altLang="ko-KR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&gt; </a:t>
                      </a: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출간</a:t>
                      </a:r>
                    </a:p>
                  </a:txBody>
                  <a:tcPr marL="36000" marR="36000" marT="36000" marB="360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802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ct val="20000"/>
                        </a:spcBef>
                      </a:pPr>
                      <a:r>
                        <a:rPr lang="en-US" altLang="ko-KR" sz="1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2001. 04</a:t>
                      </a:r>
                    </a:p>
                  </a:txBody>
                  <a:tcPr marL="36000" marR="36000" marT="36000" marB="360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043056" rtl="0" eaLnBrk="1" fontAlgn="auto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고객만족 서비스 </a:t>
                      </a:r>
                      <a:r>
                        <a:rPr lang="en-US" altLang="ko-KR" sz="1000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lang="ko-KR" altLang="en-US" sz="1000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위 달성</a:t>
                      </a:r>
                      <a:endParaRPr lang="ko-KR" altLang="en-US" sz="10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802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ct val="20000"/>
                        </a:spcBef>
                      </a:pPr>
                      <a:r>
                        <a:rPr lang="en-US" altLang="ko-KR" sz="1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2002. 10</a:t>
                      </a:r>
                    </a:p>
                  </a:txBody>
                  <a:tcPr marL="36000" marR="36000" marT="36000" marB="360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ct val="20000"/>
                        </a:spcBef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전문 포탈사이트 인비 여행사 제휴</a:t>
                      </a:r>
                      <a:endParaRPr lang="en-US" alt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05" name="표 10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5716501"/>
              </p:ext>
            </p:extLst>
          </p:nvPr>
        </p:nvGraphicFramePr>
        <p:xfrm>
          <a:off x="7074892" y="2013887"/>
          <a:ext cx="2880320" cy="131314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322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480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802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ct val="20000"/>
                        </a:spcBef>
                      </a:pPr>
                      <a:r>
                        <a:rPr lang="en-US" altLang="ko-KR" sz="1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2008. 07</a:t>
                      </a:r>
                      <a:endParaRPr lang="ko-KR" altLang="en-US" sz="10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ct val="20000"/>
                        </a:spcBef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국내</a:t>
                      </a:r>
                      <a:r>
                        <a:rPr lang="ko-KR" altLang="en-US" sz="1000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최초 호스텔 시스템 구축</a:t>
                      </a:r>
                      <a:endParaRPr lang="en-US" altLang="ko-KR" sz="10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802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ct val="20000"/>
                        </a:spcBef>
                      </a:pPr>
                      <a:r>
                        <a:rPr lang="en-US" altLang="ko-KR" sz="1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2010. 01</a:t>
                      </a:r>
                    </a:p>
                  </a:txBody>
                  <a:tcPr marL="36000" marR="36000" marT="36000" marB="360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ct val="20000"/>
                        </a:spcBef>
                      </a:pPr>
                      <a:r>
                        <a:rPr lang="en-US" altLang="ko-KR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2010</a:t>
                      </a: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년 문화관광부 여행사기획부문</a:t>
                      </a:r>
                      <a:r>
                        <a:rPr lang="ko-KR" altLang="en-US" sz="1000" baseline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대상</a:t>
                      </a:r>
                      <a:endParaRPr lang="ko-KR" altLang="en-US" sz="10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802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ct val="20000"/>
                        </a:spcBef>
                      </a:pPr>
                      <a:r>
                        <a:rPr lang="en-US" altLang="ko-KR" sz="10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2014. 05</a:t>
                      </a:r>
                    </a:p>
                  </a:txBody>
                  <a:tcPr marL="36000" marR="36000" marT="36000" marB="360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ct val="20000"/>
                        </a:spcBef>
                      </a:pP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국내 </a:t>
                      </a:r>
                      <a:r>
                        <a:rPr lang="en-US" altLang="ko-KR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5</a:t>
                      </a:r>
                      <a:r>
                        <a:rPr lang="ko-KR" altLang="en-US" sz="10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대 여행사 브랜드선정</a:t>
                      </a:r>
                      <a:endParaRPr lang="en-US" altLang="ko-KR" sz="10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802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ct val="20000"/>
                        </a:spcBef>
                      </a:pPr>
                      <a:endParaRPr lang="en-US" altLang="ko-KR" sz="10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1043056" rtl="0" eaLnBrk="1" fontAlgn="auto" latinLnBrk="1" hangingPunct="1">
                        <a:lnSpc>
                          <a:spcPct val="15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7" name="Freeform 33"/>
          <p:cNvSpPr>
            <a:spLocks/>
          </p:cNvSpPr>
          <p:nvPr/>
        </p:nvSpPr>
        <p:spPr bwMode="auto">
          <a:xfrm rot="4330779">
            <a:off x="8414859" y="4387753"/>
            <a:ext cx="599452" cy="616128"/>
          </a:xfrm>
          <a:custGeom>
            <a:avLst/>
            <a:gdLst>
              <a:gd name="T0" fmla="*/ 376 w 647"/>
              <a:gd name="T1" fmla="*/ 208 h 665"/>
              <a:gd name="T2" fmla="*/ 377 w 647"/>
              <a:gd name="T3" fmla="*/ 166 h 665"/>
              <a:gd name="T4" fmla="*/ 374 w 647"/>
              <a:gd name="T5" fmla="*/ 92 h 665"/>
              <a:gd name="T6" fmla="*/ 362 w 647"/>
              <a:gd name="T7" fmla="*/ 36 h 665"/>
              <a:gd name="T8" fmla="*/ 355 w 647"/>
              <a:gd name="T9" fmla="*/ 17 h 665"/>
              <a:gd name="T10" fmla="*/ 343 w 647"/>
              <a:gd name="T11" fmla="*/ 5 h 665"/>
              <a:gd name="T12" fmla="*/ 331 w 647"/>
              <a:gd name="T13" fmla="*/ 0 h 665"/>
              <a:gd name="T14" fmla="*/ 322 w 647"/>
              <a:gd name="T15" fmla="*/ 2 h 665"/>
              <a:gd name="T16" fmla="*/ 308 w 647"/>
              <a:gd name="T17" fmla="*/ 9 h 665"/>
              <a:gd name="T18" fmla="*/ 298 w 647"/>
              <a:gd name="T19" fmla="*/ 24 h 665"/>
              <a:gd name="T20" fmla="*/ 287 w 647"/>
              <a:gd name="T21" fmla="*/ 57 h 665"/>
              <a:gd name="T22" fmla="*/ 279 w 647"/>
              <a:gd name="T23" fmla="*/ 121 h 665"/>
              <a:gd name="T24" fmla="*/ 279 w 647"/>
              <a:gd name="T25" fmla="*/ 204 h 665"/>
              <a:gd name="T26" fmla="*/ 19 w 647"/>
              <a:gd name="T27" fmla="*/ 405 h 665"/>
              <a:gd name="T28" fmla="*/ 107 w 647"/>
              <a:gd name="T29" fmla="*/ 383 h 665"/>
              <a:gd name="T30" fmla="*/ 114 w 647"/>
              <a:gd name="T31" fmla="*/ 409 h 665"/>
              <a:gd name="T32" fmla="*/ 126 w 647"/>
              <a:gd name="T33" fmla="*/ 409 h 665"/>
              <a:gd name="T34" fmla="*/ 133 w 647"/>
              <a:gd name="T35" fmla="*/ 390 h 665"/>
              <a:gd name="T36" fmla="*/ 218 w 647"/>
              <a:gd name="T37" fmla="*/ 353 h 665"/>
              <a:gd name="T38" fmla="*/ 221 w 647"/>
              <a:gd name="T39" fmla="*/ 371 h 665"/>
              <a:gd name="T40" fmla="*/ 239 w 647"/>
              <a:gd name="T41" fmla="*/ 386 h 665"/>
              <a:gd name="T42" fmla="*/ 242 w 647"/>
              <a:gd name="T43" fmla="*/ 376 h 665"/>
              <a:gd name="T44" fmla="*/ 247 w 647"/>
              <a:gd name="T45" fmla="*/ 346 h 665"/>
              <a:gd name="T46" fmla="*/ 286 w 647"/>
              <a:gd name="T47" fmla="*/ 338 h 665"/>
              <a:gd name="T48" fmla="*/ 310 w 647"/>
              <a:gd name="T49" fmla="*/ 568 h 665"/>
              <a:gd name="T50" fmla="*/ 240 w 647"/>
              <a:gd name="T51" fmla="*/ 665 h 665"/>
              <a:gd name="T52" fmla="*/ 336 w 647"/>
              <a:gd name="T53" fmla="*/ 628 h 665"/>
              <a:gd name="T54" fmla="*/ 336 w 647"/>
              <a:gd name="T55" fmla="*/ 627 h 665"/>
              <a:gd name="T56" fmla="*/ 421 w 647"/>
              <a:gd name="T57" fmla="*/ 646 h 665"/>
              <a:gd name="T58" fmla="*/ 344 w 647"/>
              <a:gd name="T59" fmla="*/ 564 h 665"/>
              <a:gd name="T60" fmla="*/ 363 w 647"/>
              <a:gd name="T61" fmla="*/ 403 h 665"/>
              <a:gd name="T62" fmla="*/ 412 w 647"/>
              <a:gd name="T63" fmla="*/ 350 h 665"/>
              <a:gd name="T64" fmla="*/ 414 w 647"/>
              <a:gd name="T65" fmla="*/ 364 h 665"/>
              <a:gd name="T66" fmla="*/ 421 w 647"/>
              <a:gd name="T67" fmla="*/ 386 h 665"/>
              <a:gd name="T68" fmla="*/ 433 w 647"/>
              <a:gd name="T69" fmla="*/ 386 h 665"/>
              <a:gd name="T70" fmla="*/ 440 w 647"/>
              <a:gd name="T71" fmla="*/ 357 h 665"/>
              <a:gd name="T72" fmla="*/ 524 w 647"/>
              <a:gd name="T73" fmla="*/ 377 h 665"/>
              <a:gd name="T74" fmla="*/ 528 w 647"/>
              <a:gd name="T75" fmla="*/ 400 h 665"/>
              <a:gd name="T76" fmla="*/ 545 w 647"/>
              <a:gd name="T77" fmla="*/ 409 h 665"/>
              <a:gd name="T78" fmla="*/ 549 w 647"/>
              <a:gd name="T79" fmla="*/ 396 h 665"/>
              <a:gd name="T80" fmla="*/ 630 w 647"/>
              <a:gd name="T81" fmla="*/ 405 h 6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647" h="665">
                <a:moveTo>
                  <a:pt x="647" y="372"/>
                </a:moveTo>
                <a:lnTo>
                  <a:pt x="376" y="208"/>
                </a:lnTo>
                <a:lnTo>
                  <a:pt x="376" y="208"/>
                </a:lnTo>
                <a:lnTo>
                  <a:pt x="377" y="166"/>
                </a:lnTo>
                <a:lnTo>
                  <a:pt x="376" y="128"/>
                </a:lnTo>
                <a:lnTo>
                  <a:pt x="374" y="92"/>
                </a:lnTo>
                <a:lnTo>
                  <a:pt x="369" y="62"/>
                </a:lnTo>
                <a:lnTo>
                  <a:pt x="362" y="36"/>
                </a:lnTo>
                <a:lnTo>
                  <a:pt x="358" y="26"/>
                </a:lnTo>
                <a:lnTo>
                  <a:pt x="355" y="17"/>
                </a:lnTo>
                <a:lnTo>
                  <a:pt x="350" y="10"/>
                </a:lnTo>
                <a:lnTo>
                  <a:pt x="343" y="5"/>
                </a:lnTo>
                <a:lnTo>
                  <a:pt x="337" y="2"/>
                </a:lnTo>
                <a:lnTo>
                  <a:pt x="331" y="0"/>
                </a:lnTo>
                <a:lnTo>
                  <a:pt x="331" y="0"/>
                </a:lnTo>
                <a:lnTo>
                  <a:pt x="322" y="2"/>
                </a:lnTo>
                <a:lnTo>
                  <a:pt x="315" y="5"/>
                </a:lnTo>
                <a:lnTo>
                  <a:pt x="308" y="9"/>
                </a:lnTo>
                <a:lnTo>
                  <a:pt x="303" y="16"/>
                </a:lnTo>
                <a:lnTo>
                  <a:pt x="298" y="24"/>
                </a:lnTo>
                <a:lnTo>
                  <a:pt x="294" y="33"/>
                </a:lnTo>
                <a:lnTo>
                  <a:pt x="287" y="57"/>
                </a:lnTo>
                <a:lnTo>
                  <a:pt x="282" y="87"/>
                </a:lnTo>
                <a:lnTo>
                  <a:pt x="279" y="121"/>
                </a:lnTo>
                <a:lnTo>
                  <a:pt x="277" y="161"/>
                </a:lnTo>
                <a:lnTo>
                  <a:pt x="279" y="204"/>
                </a:lnTo>
                <a:lnTo>
                  <a:pt x="0" y="372"/>
                </a:lnTo>
                <a:lnTo>
                  <a:pt x="19" y="405"/>
                </a:lnTo>
                <a:lnTo>
                  <a:pt x="107" y="383"/>
                </a:lnTo>
                <a:lnTo>
                  <a:pt x="107" y="383"/>
                </a:lnTo>
                <a:lnTo>
                  <a:pt x="109" y="395"/>
                </a:lnTo>
                <a:lnTo>
                  <a:pt x="114" y="409"/>
                </a:lnTo>
                <a:lnTo>
                  <a:pt x="126" y="409"/>
                </a:lnTo>
                <a:lnTo>
                  <a:pt x="126" y="409"/>
                </a:lnTo>
                <a:lnTo>
                  <a:pt x="130" y="400"/>
                </a:lnTo>
                <a:lnTo>
                  <a:pt x="133" y="390"/>
                </a:lnTo>
                <a:lnTo>
                  <a:pt x="135" y="376"/>
                </a:lnTo>
                <a:lnTo>
                  <a:pt x="218" y="353"/>
                </a:lnTo>
                <a:lnTo>
                  <a:pt x="218" y="353"/>
                </a:lnTo>
                <a:lnTo>
                  <a:pt x="221" y="371"/>
                </a:lnTo>
                <a:lnTo>
                  <a:pt x="225" y="386"/>
                </a:lnTo>
                <a:lnTo>
                  <a:pt x="239" y="386"/>
                </a:lnTo>
                <a:lnTo>
                  <a:pt x="239" y="386"/>
                </a:lnTo>
                <a:lnTo>
                  <a:pt x="242" y="376"/>
                </a:lnTo>
                <a:lnTo>
                  <a:pt x="246" y="364"/>
                </a:lnTo>
                <a:lnTo>
                  <a:pt x="247" y="346"/>
                </a:lnTo>
                <a:lnTo>
                  <a:pt x="286" y="338"/>
                </a:lnTo>
                <a:lnTo>
                  <a:pt x="286" y="338"/>
                </a:lnTo>
                <a:lnTo>
                  <a:pt x="296" y="448"/>
                </a:lnTo>
                <a:lnTo>
                  <a:pt x="310" y="568"/>
                </a:lnTo>
                <a:lnTo>
                  <a:pt x="235" y="646"/>
                </a:lnTo>
                <a:lnTo>
                  <a:pt x="240" y="665"/>
                </a:lnTo>
                <a:lnTo>
                  <a:pt x="318" y="628"/>
                </a:lnTo>
                <a:lnTo>
                  <a:pt x="336" y="628"/>
                </a:lnTo>
                <a:lnTo>
                  <a:pt x="336" y="628"/>
                </a:lnTo>
                <a:lnTo>
                  <a:pt x="336" y="627"/>
                </a:lnTo>
                <a:lnTo>
                  <a:pt x="415" y="665"/>
                </a:lnTo>
                <a:lnTo>
                  <a:pt x="421" y="646"/>
                </a:lnTo>
                <a:lnTo>
                  <a:pt x="344" y="564"/>
                </a:lnTo>
                <a:lnTo>
                  <a:pt x="344" y="564"/>
                </a:lnTo>
                <a:lnTo>
                  <a:pt x="356" y="464"/>
                </a:lnTo>
                <a:lnTo>
                  <a:pt x="363" y="403"/>
                </a:lnTo>
                <a:lnTo>
                  <a:pt x="369" y="339"/>
                </a:lnTo>
                <a:lnTo>
                  <a:pt x="412" y="350"/>
                </a:lnTo>
                <a:lnTo>
                  <a:pt x="412" y="350"/>
                </a:lnTo>
                <a:lnTo>
                  <a:pt x="414" y="364"/>
                </a:lnTo>
                <a:lnTo>
                  <a:pt x="417" y="376"/>
                </a:lnTo>
                <a:lnTo>
                  <a:pt x="421" y="386"/>
                </a:lnTo>
                <a:lnTo>
                  <a:pt x="433" y="386"/>
                </a:lnTo>
                <a:lnTo>
                  <a:pt x="433" y="386"/>
                </a:lnTo>
                <a:lnTo>
                  <a:pt x="438" y="371"/>
                </a:lnTo>
                <a:lnTo>
                  <a:pt x="440" y="357"/>
                </a:lnTo>
                <a:lnTo>
                  <a:pt x="524" y="377"/>
                </a:lnTo>
                <a:lnTo>
                  <a:pt x="524" y="377"/>
                </a:lnTo>
                <a:lnTo>
                  <a:pt x="526" y="391"/>
                </a:lnTo>
                <a:lnTo>
                  <a:pt x="528" y="400"/>
                </a:lnTo>
                <a:lnTo>
                  <a:pt x="531" y="409"/>
                </a:lnTo>
                <a:lnTo>
                  <a:pt x="545" y="409"/>
                </a:lnTo>
                <a:lnTo>
                  <a:pt x="545" y="409"/>
                </a:lnTo>
                <a:lnTo>
                  <a:pt x="549" y="396"/>
                </a:lnTo>
                <a:lnTo>
                  <a:pt x="550" y="384"/>
                </a:lnTo>
                <a:lnTo>
                  <a:pt x="630" y="405"/>
                </a:lnTo>
                <a:lnTo>
                  <a:pt x="647" y="37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68" name="그룹 67"/>
          <p:cNvGrpSpPr/>
          <p:nvPr/>
        </p:nvGrpSpPr>
        <p:grpSpPr>
          <a:xfrm>
            <a:off x="747713" y="6516935"/>
            <a:ext cx="8628193" cy="200055"/>
            <a:chOff x="747713" y="6773863"/>
            <a:chExt cx="8628193" cy="200055"/>
          </a:xfrm>
        </p:grpSpPr>
        <p:sp>
          <p:nvSpPr>
            <p:cNvPr id="69" name="Rectangle 105"/>
            <p:cNvSpPr>
              <a:spLocks noChangeArrowheads="1"/>
            </p:cNvSpPr>
            <p:nvPr/>
          </p:nvSpPr>
          <p:spPr bwMode="auto">
            <a:xfrm>
              <a:off x="8991185" y="6773863"/>
              <a:ext cx="384721" cy="2000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ko-KR" sz="1300" b="1" dirty="0">
                  <a:solidFill>
                    <a:schemeClr val="accent2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2014</a:t>
              </a:r>
            </a:p>
          </p:txBody>
        </p:sp>
        <p:sp>
          <p:nvSpPr>
            <p:cNvPr id="70" name="Rectangle 106"/>
            <p:cNvSpPr>
              <a:spLocks noChangeArrowheads="1"/>
            </p:cNvSpPr>
            <p:nvPr/>
          </p:nvSpPr>
          <p:spPr bwMode="auto">
            <a:xfrm>
              <a:off x="7859440" y="6773863"/>
              <a:ext cx="384721" cy="2000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ko-KR" sz="1300" b="1" dirty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2013</a:t>
              </a:r>
            </a:p>
          </p:txBody>
        </p:sp>
        <p:sp>
          <p:nvSpPr>
            <p:cNvPr id="71" name="Rectangle 107"/>
            <p:cNvSpPr>
              <a:spLocks noChangeArrowheads="1"/>
            </p:cNvSpPr>
            <p:nvPr/>
          </p:nvSpPr>
          <p:spPr bwMode="auto">
            <a:xfrm>
              <a:off x="6681515" y="6773863"/>
              <a:ext cx="384721" cy="2000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ko-KR" sz="1300" b="1" dirty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2012</a:t>
              </a:r>
            </a:p>
          </p:txBody>
        </p:sp>
        <p:sp>
          <p:nvSpPr>
            <p:cNvPr id="72" name="Rectangle 108"/>
            <p:cNvSpPr>
              <a:spLocks noChangeArrowheads="1"/>
            </p:cNvSpPr>
            <p:nvPr/>
          </p:nvSpPr>
          <p:spPr bwMode="auto">
            <a:xfrm>
              <a:off x="5500414" y="6773863"/>
              <a:ext cx="384722" cy="2000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ko-KR" sz="1300" b="1" dirty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2011</a:t>
              </a:r>
              <a:endParaRPr kumimoji="1" lang="ko-KR" altLang="ko-KR" sz="13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</p:txBody>
        </p:sp>
        <p:sp>
          <p:nvSpPr>
            <p:cNvPr id="73" name="Rectangle 109"/>
            <p:cNvSpPr>
              <a:spLocks noChangeArrowheads="1"/>
            </p:cNvSpPr>
            <p:nvPr/>
          </p:nvSpPr>
          <p:spPr bwMode="auto">
            <a:xfrm>
              <a:off x="4322490" y="6773863"/>
              <a:ext cx="384721" cy="2000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ko-KR" sz="1300" b="1" dirty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2010</a:t>
              </a:r>
            </a:p>
          </p:txBody>
        </p:sp>
        <p:sp>
          <p:nvSpPr>
            <p:cNvPr id="74" name="Rectangle 110"/>
            <p:cNvSpPr>
              <a:spLocks noChangeArrowheads="1"/>
            </p:cNvSpPr>
            <p:nvPr/>
          </p:nvSpPr>
          <p:spPr bwMode="auto">
            <a:xfrm>
              <a:off x="3144565" y="6773863"/>
              <a:ext cx="384721" cy="2000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ko-KR" sz="1300" b="1" dirty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2009</a:t>
              </a:r>
            </a:p>
          </p:txBody>
        </p:sp>
        <p:sp>
          <p:nvSpPr>
            <p:cNvPr id="75" name="Rectangle 111"/>
            <p:cNvSpPr>
              <a:spLocks noChangeArrowheads="1"/>
            </p:cNvSpPr>
            <p:nvPr/>
          </p:nvSpPr>
          <p:spPr bwMode="auto">
            <a:xfrm>
              <a:off x="1925638" y="6773863"/>
              <a:ext cx="384721" cy="2000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ko-KR" sz="1300" b="1" dirty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2008</a:t>
              </a:r>
            </a:p>
          </p:txBody>
        </p:sp>
        <p:sp>
          <p:nvSpPr>
            <p:cNvPr id="76" name="Rectangle 112"/>
            <p:cNvSpPr>
              <a:spLocks noChangeArrowheads="1"/>
            </p:cNvSpPr>
            <p:nvPr/>
          </p:nvSpPr>
          <p:spPr bwMode="auto">
            <a:xfrm>
              <a:off x="747713" y="6773863"/>
              <a:ext cx="384721" cy="2000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altLang="ko-KR" sz="1300" b="1" dirty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2007</a:t>
              </a: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텍스트 개체 틀 5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altLang="ko-KR" dirty="0"/>
              <a:t>2-3 </a:t>
            </a:r>
            <a:r>
              <a:rPr lang="ko-KR" altLang="en-US" dirty="0"/>
              <a:t>경쟁사 현황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altLang="ko-KR" dirty="0"/>
              <a:t>BIZFORMS</a:t>
            </a:r>
          </a:p>
          <a:p>
            <a:r>
              <a:rPr lang="en-US" altLang="ko-KR" dirty="0"/>
              <a:t>2015</a:t>
            </a:r>
            <a:r>
              <a:rPr lang="ko-KR" altLang="en-US" dirty="0"/>
              <a:t>년 서비스업 사업계획서</a:t>
            </a:r>
            <a:endParaRPr lang="en-US" altLang="ko-KR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1A714-22B6-415B-B621-748EF96EC691}" type="slidenum">
              <a:rPr lang="en-US" altLang="ko-KR" smtClean="0"/>
              <a:pPr/>
              <a:t>3</a:t>
            </a:fld>
            <a:endParaRPr lang="en-US" dirty="0"/>
          </a:p>
        </p:txBody>
      </p:sp>
      <p:grpSp>
        <p:nvGrpSpPr>
          <p:cNvPr id="8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9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12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21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13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10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4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15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19" name="자유형 18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20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16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17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경쟁사 현황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18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2400657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lvl="1"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금년도 경기 전반 현황 중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자사와 관련된 업종 및 진출하려는 분야에 이미 선점하고 있거나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성장가능성이 있는 기업을 분석</a:t>
              </a:r>
              <a:r>
                <a:rPr kumimoji="1" lang="ko-KR" altLang="en-US" sz="1050" spc="30" dirty="0">
                  <a:latin typeface="+mn-ea"/>
                </a:rPr>
                <a:t>하는 경쟁사 현황 부분입니다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</a:p>
            <a:p>
              <a:pPr marL="0" lvl="1"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당사와 경쟁사를 핵심 고객 가치</a:t>
              </a:r>
              <a:r>
                <a:rPr kumimoji="1" lang="en-US" altLang="ko-KR" sz="1050" spc="30" dirty="0">
                  <a:latin typeface="+mn-ea"/>
                </a:rPr>
                <a:t>, </a:t>
              </a:r>
              <a:r>
                <a:rPr kumimoji="1" lang="ko-KR" altLang="en-US" sz="1050" spc="30" dirty="0">
                  <a:latin typeface="+mn-ea"/>
                </a:rPr>
                <a:t>목표 고객, 매출액, 가격, 시장점유, 제품 수, 유통채널 측면에서 비교해 볼 수 있습니다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ko-KR" altLang="en-US" sz="1050" spc="30" dirty="0">
                <a:latin typeface="+mn-ea"/>
              </a:endParaRPr>
            </a:p>
            <a:p>
              <a:pPr algn="just" fontAlgn="ctr">
                <a:lnSpc>
                  <a:spcPts val="1500"/>
                </a:lnSpc>
              </a:pPr>
              <a:endParaRPr kumimoji="1" lang="en-US" altLang="ko-KR" sz="1050" spc="30" dirty="0">
                <a:latin typeface="+mn-ea"/>
              </a:endParaRPr>
            </a:p>
          </p:txBody>
        </p:sp>
      </p:grpSp>
      <p:grpSp>
        <p:nvGrpSpPr>
          <p:cNvPr id="29" name="그룹 28"/>
          <p:cNvGrpSpPr/>
          <p:nvPr/>
        </p:nvGrpSpPr>
        <p:grpSpPr>
          <a:xfrm>
            <a:off x="1170093" y="1692399"/>
            <a:ext cx="3994795" cy="661045"/>
            <a:chOff x="4770636" y="1476375"/>
            <a:chExt cx="3994795" cy="661045"/>
          </a:xfrm>
        </p:grpSpPr>
        <p:grpSp>
          <p:nvGrpSpPr>
            <p:cNvPr id="24" name="그룹 108"/>
            <p:cNvGrpSpPr/>
            <p:nvPr/>
          </p:nvGrpSpPr>
          <p:grpSpPr>
            <a:xfrm>
              <a:off x="4770636" y="1476375"/>
              <a:ext cx="3994795" cy="412750"/>
              <a:chOff x="5520680" y="1476375"/>
              <a:chExt cx="3994795" cy="412750"/>
            </a:xfrm>
          </p:grpSpPr>
          <p:sp>
            <p:nvSpPr>
              <p:cNvPr id="25" name="Freeform 99"/>
              <p:cNvSpPr>
                <a:spLocks noEditPoints="1"/>
              </p:cNvSpPr>
              <p:nvPr/>
            </p:nvSpPr>
            <p:spPr bwMode="auto">
              <a:xfrm>
                <a:off x="5520680" y="1476375"/>
                <a:ext cx="546100" cy="412750"/>
              </a:xfrm>
              <a:custGeom>
                <a:avLst/>
                <a:gdLst/>
                <a:ahLst/>
                <a:cxnLst>
                  <a:cxn ang="0">
                    <a:pos x="156" y="4"/>
                  </a:cxn>
                  <a:cxn ang="0">
                    <a:pos x="142" y="20"/>
                  </a:cxn>
                  <a:cxn ang="0">
                    <a:pos x="116" y="36"/>
                  </a:cxn>
                  <a:cxn ang="0">
                    <a:pos x="86" y="68"/>
                  </a:cxn>
                  <a:cxn ang="0">
                    <a:pos x="74" y="92"/>
                  </a:cxn>
                  <a:cxn ang="0">
                    <a:pos x="68" y="114"/>
                  </a:cxn>
                  <a:cxn ang="0">
                    <a:pos x="116" y="124"/>
                  </a:cxn>
                  <a:cxn ang="0">
                    <a:pos x="138" y="142"/>
                  </a:cxn>
                  <a:cxn ang="0">
                    <a:pos x="152" y="182"/>
                  </a:cxn>
                  <a:cxn ang="0">
                    <a:pos x="146" y="210"/>
                  </a:cxn>
                  <a:cxn ang="0">
                    <a:pos x="130" y="234"/>
                  </a:cxn>
                  <a:cxn ang="0">
                    <a:pos x="92" y="252"/>
                  </a:cxn>
                  <a:cxn ang="0">
                    <a:pos x="56" y="252"/>
                  </a:cxn>
                  <a:cxn ang="0">
                    <a:pos x="18" y="230"/>
                  </a:cxn>
                  <a:cxn ang="0">
                    <a:pos x="4" y="204"/>
                  </a:cxn>
                  <a:cxn ang="0">
                    <a:pos x="0" y="172"/>
                  </a:cxn>
                  <a:cxn ang="0">
                    <a:pos x="22" y="104"/>
                  </a:cxn>
                  <a:cxn ang="0">
                    <a:pos x="58" y="56"/>
                  </a:cxn>
                  <a:cxn ang="0">
                    <a:pos x="118" y="12"/>
                  </a:cxn>
                  <a:cxn ang="0">
                    <a:pos x="144" y="2"/>
                  </a:cxn>
                  <a:cxn ang="0">
                    <a:pos x="156" y="2"/>
                  </a:cxn>
                  <a:cxn ang="0">
                    <a:pos x="344" y="12"/>
                  </a:cxn>
                  <a:cxn ang="0">
                    <a:pos x="330" y="28"/>
                  </a:cxn>
                  <a:cxn ang="0">
                    <a:pos x="306" y="44"/>
                  </a:cxn>
                  <a:cxn ang="0">
                    <a:pos x="276" y="72"/>
                  </a:cxn>
                  <a:cxn ang="0">
                    <a:pos x="262" y="94"/>
                  </a:cxn>
                  <a:cxn ang="0">
                    <a:pos x="256" y="118"/>
                  </a:cxn>
                  <a:cxn ang="0">
                    <a:pos x="306" y="128"/>
                  </a:cxn>
                  <a:cxn ang="0">
                    <a:pos x="328" y="146"/>
                  </a:cxn>
                  <a:cxn ang="0">
                    <a:pos x="342" y="188"/>
                  </a:cxn>
                  <a:cxn ang="0">
                    <a:pos x="336" y="218"/>
                  </a:cxn>
                  <a:cxn ang="0">
                    <a:pos x="320" y="240"/>
                  </a:cxn>
                  <a:cxn ang="0">
                    <a:pos x="284" y="258"/>
                  </a:cxn>
                  <a:cxn ang="0">
                    <a:pos x="252" y="258"/>
                  </a:cxn>
                  <a:cxn ang="0">
                    <a:pos x="210" y="236"/>
                  </a:cxn>
                  <a:cxn ang="0">
                    <a:pos x="194" y="212"/>
                  </a:cxn>
                  <a:cxn ang="0">
                    <a:pos x="188" y="178"/>
                  </a:cxn>
                  <a:cxn ang="0">
                    <a:pos x="194" y="138"/>
                  </a:cxn>
                  <a:cxn ang="0">
                    <a:pos x="210" y="102"/>
                  </a:cxn>
                  <a:cxn ang="0">
                    <a:pos x="244" y="60"/>
                  </a:cxn>
                  <a:cxn ang="0">
                    <a:pos x="310" y="16"/>
                  </a:cxn>
                  <a:cxn ang="0">
                    <a:pos x="332" y="8"/>
                  </a:cxn>
                  <a:cxn ang="0">
                    <a:pos x="344" y="10"/>
                  </a:cxn>
                </a:cxnLst>
                <a:rect l="0" t="0" r="r" b="b"/>
                <a:pathLst>
                  <a:path w="344" h="260">
                    <a:moveTo>
                      <a:pt x="156" y="2"/>
                    </a:moveTo>
                    <a:lnTo>
                      <a:pt x="156" y="2"/>
                    </a:lnTo>
                    <a:lnTo>
                      <a:pt x="156" y="4"/>
                    </a:lnTo>
                    <a:lnTo>
                      <a:pt x="156" y="6"/>
                    </a:lnTo>
                    <a:lnTo>
                      <a:pt x="152" y="12"/>
                    </a:lnTo>
                    <a:lnTo>
                      <a:pt x="142" y="20"/>
                    </a:lnTo>
                    <a:lnTo>
                      <a:pt x="128" y="28"/>
                    </a:lnTo>
                    <a:lnTo>
                      <a:pt x="128" y="28"/>
                    </a:lnTo>
                    <a:lnTo>
                      <a:pt x="116" y="36"/>
                    </a:lnTo>
                    <a:lnTo>
                      <a:pt x="106" y="46"/>
                    </a:lnTo>
                    <a:lnTo>
                      <a:pt x="96" y="56"/>
                    </a:lnTo>
                    <a:lnTo>
                      <a:pt x="86" y="68"/>
                    </a:lnTo>
                    <a:lnTo>
                      <a:pt x="86" y="68"/>
                    </a:lnTo>
                    <a:lnTo>
                      <a:pt x="78" y="80"/>
                    </a:lnTo>
                    <a:lnTo>
                      <a:pt x="74" y="92"/>
                    </a:lnTo>
                    <a:lnTo>
                      <a:pt x="70" y="104"/>
                    </a:lnTo>
                    <a:lnTo>
                      <a:pt x="68" y="114"/>
                    </a:lnTo>
                    <a:lnTo>
                      <a:pt x="68" y="114"/>
                    </a:lnTo>
                    <a:lnTo>
                      <a:pt x="86" y="116"/>
                    </a:lnTo>
                    <a:lnTo>
                      <a:pt x="102" y="118"/>
                    </a:lnTo>
                    <a:lnTo>
                      <a:pt x="116" y="124"/>
                    </a:lnTo>
                    <a:lnTo>
                      <a:pt x="128" y="132"/>
                    </a:lnTo>
                    <a:lnTo>
                      <a:pt x="128" y="132"/>
                    </a:lnTo>
                    <a:lnTo>
                      <a:pt x="138" y="142"/>
                    </a:lnTo>
                    <a:lnTo>
                      <a:pt x="146" y="154"/>
                    </a:lnTo>
                    <a:lnTo>
                      <a:pt x="150" y="166"/>
                    </a:lnTo>
                    <a:lnTo>
                      <a:pt x="152" y="182"/>
                    </a:lnTo>
                    <a:lnTo>
                      <a:pt x="152" y="182"/>
                    </a:lnTo>
                    <a:lnTo>
                      <a:pt x="150" y="196"/>
                    </a:lnTo>
                    <a:lnTo>
                      <a:pt x="146" y="210"/>
                    </a:lnTo>
                    <a:lnTo>
                      <a:pt x="140" y="222"/>
                    </a:lnTo>
                    <a:lnTo>
                      <a:pt x="130" y="234"/>
                    </a:lnTo>
                    <a:lnTo>
                      <a:pt x="130" y="234"/>
                    </a:lnTo>
                    <a:lnTo>
                      <a:pt x="120" y="242"/>
                    </a:lnTo>
                    <a:lnTo>
                      <a:pt x="106" y="248"/>
                    </a:lnTo>
                    <a:lnTo>
                      <a:pt x="92" y="252"/>
                    </a:lnTo>
                    <a:lnTo>
                      <a:pt x="74" y="254"/>
                    </a:lnTo>
                    <a:lnTo>
                      <a:pt x="74" y="254"/>
                    </a:lnTo>
                    <a:lnTo>
                      <a:pt x="56" y="252"/>
                    </a:lnTo>
                    <a:lnTo>
                      <a:pt x="42" y="248"/>
                    </a:lnTo>
                    <a:lnTo>
                      <a:pt x="28" y="240"/>
                    </a:lnTo>
                    <a:lnTo>
                      <a:pt x="18" y="230"/>
                    </a:lnTo>
                    <a:lnTo>
                      <a:pt x="18" y="230"/>
                    </a:lnTo>
                    <a:lnTo>
                      <a:pt x="10" y="218"/>
                    </a:lnTo>
                    <a:lnTo>
                      <a:pt x="4" y="204"/>
                    </a:lnTo>
                    <a:lnTo>
                      <a:pt x="2" y="190"/>
                    </a:lnTo>
                    <a:lnTo>
                      <a:pt x="0" y="172"/>
                    </a:lnTo>
                    <a:lnTo>
                      <a:pt x="0" y="172"/>
                    </a:lnTo>
                    <a:lnTo>
                      <a:pt x="2" y="150"/>
                    </a:lnTo>
                    <a:lnTo>
                      <a:pt x="10" y="126"/>
                    </a:lnTo>
                    <a:lnTo>
                      <a:pt x="22" y="104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58" y="56"/>
                    </a:lnTo>
                    <a:lnTo>
                      <a:pt x="78" y="36"/>
                    </a:lnTo>
                    <a:lnTo>
                      <a:pt x="98" y="22"/>
                    </a:lnTo>
                    <a:lnTo>
                      <a:pt x="118" y="12"/>
                    </a:lnTo>
                    <a:lnTo>
                      <a:pt x="118" y="12"/>
                    </a:lnTo>
                    <a:lnTo>
                      <a:pt x="132" y="4"/>
                    </a:lnTo>
                    <a:lnTo>
                      <a:pt x="144" y="2"/>
                    </a:lnTo>
                    <a:lnTo>
                      <a:pt x="152" y="0"/>
                    </a:lnTo>
                    <a:lnTo>
                      <a:pt x="156" y="2"/>
                    </a:lnTo>
                    <a:lnTo>
                      <a:pt x="156" y="2"/>
                    </a:lnTo>
                    <a:close/>
                    <a:moveTo>
                      <a:pt x="344" y="10"/>
                    </a:moveTo>
                    <a:lnTo>
                      <a:pt x="344" y="10"/>
                    </a:lnTo>
                    <a:lnTo>
                      <a:pt x="344" y="12"/>
                    </a:lnTo>
                    <a:lnTo>
                      <a:pt x="344" y="14"/>
                    </a:lnTo>
                    <a:lnTo>
                      <a:pt x="340" y="20"/>
                    </a:lnTo>
                    <a:lnTo>
                      <a:pt x="330" y="28"/>
                    </a:lnTo>
                    <a:lnTo>
                      <a:pt x="316" y="36"/>
                    </a:lnTo>
                    <a:lnTo>
                      <a:pt x="316" y="36"/>
                    </a:lnTo>
                    <a:lnTo>
                      <a:pt x="306" y="44"/>
                    </a:lnTo>
                    <a:lnTo>
                      <a:pt x="296" y="52"/>
                    </a:lnTo>
                    <a:lnTo>
                      <a:pt x="286" y="62"/>
                    </a:lnTo>
                    <a:lnTo>
                      <a:pt x="276" y="72"/>
                    </a:lnTo>
                    <a:lnTo>
                      <a:pt x="276" y="72"/>
                    </a:lnTo>
                    <a:lnTo>
                      <a:pt x="268" y="82"/>
                    </a:lnTo>
                    <a:lnTo>
                      <a:pt x="262" y="94"/>
                    </a:lnTo>
                    <a:lnTo>
                      <a:pt x="258" y="106"/>
                    </a:lnTo>
                    <a:lnTo>
                      <a:pt x="256" y="118"/>
                    </a:lnTo>
                    <a:lnTo>
                      <a:pt x="256" y="118"/>
                    </a:lnTo>
                    <a:lnTo>
                      <a:pt x="274" y="120"/>
                    </a:lnTo>
                    <a:lnTo>
                      <a:pt x="290" y="122"/>
                    </a:lnTo>
                    <a:lnTo>
                      <a:pt x="306" y="128"/>
                    </a:lnTo>
                    <a:lnTo>
                      <a:pt x="318" y="136"/>
                    </a:lnTo>
                    <a:lnTo>
                      <a:pt x="318" y="136"/>
                    </a:lnTo>
                    <a:lnTo>
                      <a:pt x="328" y="146"/>
                    </a:lnTo>
                    <a:lnTo>
                      <a:pt x="336" y="158"/>
                    </a:lnTo>
                    <a:lnTo>
                      <a:pt x="340" y="172"/>
                    </a:lnTo>
                    <a:lnTo>
                      <a:pt x="342" y="188"/>
                    </a:lnTo>
                    <a:lnTo>
                      <a:pt x="342" y="188"/>
                    </a:lnTo>
                    <a:lnTo>
                      <a:pt x="340" y="204"/>
                    </a:lnTo>
                    <a:lnTo>
                      <a:pt x="336" y="218"/>
                    </a:lnTo>
                    <a:lnTo>
                      <a:pt x="330" y="230"/>
                    </a:lnTo>
                    <a:lnTo>
                      <a:pt x="320" y="240"/>
                    </a:lnTo>
                    <a:lnTo>
                      <a:pt x="320" y="240"/>
                    </a:lnTo>
                    <a:lnTo>
                      <a:pt x="310" y="248"/>
                    </a:lnTo>
                    <a:lnTo>
                      <a:pt x="298" y="254"/>
                    </a:lnTo>
                    <a:lnTo>
                      <a:pt x="284" y="258"/>
                    </a:lnTo>
                    <a:lnTo>
                      <a:pt x="268" y="260"/>
                    </a:lnTo>
                    <a:lnTo>
                      <a:pt x="268" y="260"/>
                    </a:lnTo>
                    <a:lnTo>
                      <a:pt x="252" y="258"/>
                    </a:lnTo>
                    <a:lnTo>
                      <a:pt x="236" y="254"/>
                    </a:lnTo>
                    <a:lnTo>
                      <a:pt x="222" y="246"/>
                    </a:lnTo>
                    <a:lnTo>
                      <a:pt x="210" y="236"/>
                    </a:lnTo>
                    <a:lnTo>
                      <a:pt x="210" y="236"/>
                    </a:lnTo>
                    <a:lnTo>
                      <a:pt x="200" y="226"/>
                    </a:lnTo>
                    <a:lnTo>
                      <a:pt x="194" y="212"/>
                    </a:lnTo>
                    <a:lnTo>
                      <a:pt x="190" y="196"/>
                    </a:lnTo>
                    <a:lnTo>
                      <a:pt x="188" y="178"/>
                    </a:lnTo>
                    <a:lnTo>
                      <a:pt x="188" y="178"/>
                    </a:lnTo>
                    <a:lnTo>
                      <a:pt x="188" y="164"/>
                    </a:lnTo>
                    <a:lnTo>
                      <a:pt x="190" y="152"/>
                    </a:lnTo>
                    <a:lnTo>
                      <a:pt x="194" y="138"/>
                    </a:lnTo>
                    <a:lnTo>
                      <a:pt x="198" y="126"/>
                    </a:lnTo>
                    <a:lnTo>
                      <a:pt x="202" y="114"/>
                    </a:lnTo>
                    <a:lnTo>
                      <a:pt x="210" y="102"/>
                    </a:lnTo>
                    <a:lnTo>
                      <a:pt x="226" y="80"/>
                    </a:lnTo>
                    <a:lnTo>
                      <a:pt x="226" y="80"/>
                    </a:lnTo>
                    <a:lnTo>
                      <a:pt x="244" y="60"/>
                    </a:lnTo>
                    <a:lnTo>
                      <a:pt x="266" y="42"/>
                    </a:lnTo>
                    <a:lnTo>
                      <a:pt x="286" y="28"/>
                    </a:lnTo>
                    <a:lnTo>
                      <a:pt x="310" y="16"/>
                    </a:lnTo>
                    <a:lnTo>
                      <a:pt x="310" y="16"/>
                    </a:lnTo>
                    <a:lnTo>
                      <a:pt x="322" y="12"/>
                    </a:lnTo>
                    <a:lnTo>
                      <a:pt x="332" y="8"/>
                    </a:lnTo>
                    <a:lnTo>
                      <a:pt x="340" y="8"/>
                    </a:lnTo>
                    <a:lnTo>
                      <a:pt x="344" y="10"/>
                    </a:lnTo>
                    <a:lnTo>
                      <a:pt x="344" y="10"/>
                    </a:lnTo>
                    <a:close/>
                  </a:path>
                </a:pathLst>
              </a:custGeom>
              <a:solidFill>
                <a:srgbClr val="EFEFE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" name="Freeform 100"/>
              <p:cNvSpPr>
                <a:spLocks noEditPoints="1"/>
              </p:cNvSpPr>
              <p:nvPr/>
            </p:nvSpPr>
            <p:spPr bwMode="auto">
              <a:xfrm>
                <a:off x="8972550" y="1476375"/>
                <a:ext cx="542925" cy="400050"/>
              </a:xfrm>
              <a:custGeom>
                <a:avLst/>
                <a:gdLst/>
                <a:ahLst/>
                <a:cxnLst>
                  <a:cxn ang="0">
                    <a:pos x="134" y="26"/>
                  </a:cxn>
                  <a:cxn ang="0">
                    <a:pos x="152" y="54"/>
                  </a:cxn>
                  <a:cxn ang="0">
                    <a:pos x="156" y="90"/>
                  </a:cxn>
                  <a:cxn ang="0">
                    <a:pos x="156" y="104"/>
                  </a:cxn>
                  <a:cxn ang="0">
                    <a:pos x="144" y="140"/>
                  </a:cxn>
                  <a:cxn ang="0">
                    <a:pos x="132" y="158"/>
                  </a:cxn>
                  <a:cxn ang="0">
                    <a:pos x="100" y="198"/>
                  </a:cxn>
                  <a:cxn ang="0">
                    <a:pos x="48" y="238"/>
                  </a:cxn>
                  <a:cxn ang="0">
                    <a:pos x="34" y="246"/>
                  </a:cxn>
                  <a:cxn ang="0">
                    <a:pos x="14" y="250"/>
                  </a:cxn>
                  <a:cxn ang="0">
                    <a:pos x="10" y="248"/>
                  </a:cxn>
                  <a:cxn ang="0">
                    <a:pos x="10" y="236"/>
                  </a:cxn>
                  <a:cxn ang="0">
                    <a:pos x="26" y="224"/>
                  </a:cxn>
                  <a:cxn ang="0">
                    <a:pos x="38" y="216"/>
                  </a:cxn>
                  <a:cxn ang="0">
                    <a:pos x="62" y="196"/>
                  </a:cxn>
                  <a:cxn ang="0">
                    <a:pos x="72" y="184"/>
                  </a:cxn>
                  <a:cxn ang="0">
                    <a:pos x="84" y="160"/>
                  </a:cxn>
                  <a:cxn ang="0">
                    <a:pos x="86" y="138"/>
                  </a:cxn>
                  <a:cxn ang="0">
                    <a:pos x="68" y="138"/>
                  </a:cxn>
                  <a:cxn ang="0">
                    <a:pos x="36" y="128"/>
                  </a:cxn>
                  <a:cxn ang="0">
                    <a:pos x="24" y="120"/>
                  </a:cxn>
                  <a:cxn ang="0">
                    <a:pos x="6" y="96"/>
                  </a:cxn>
                  <a:cxn ang="0">
                    <a:pos x="0" y="64"/>
                  </a:cxn>
                  <a:cxn ang="0">
                    <a:pos x="0" y="52"/>
                  </a:cxn>
                  <a:cxn ang="0">
                    <a:pos x="10" y="28"/>
                  </a:cxn>
                  <a:cxn ang="0">
                    <a:pos x="20" y="18"/>
                  </a:cxn>
                  <a:cxn ang="0">
                    <a:pos x="46" y="4"/>
                  </a:cxn>
                  <a:cxn ang="0">
                    <a:pos x="78" y="0"/>
                  </a:cxn>
                  <a:cxn ang="0">
                    <a:pos x="94" y="0"/>
                  </a:cxn>
                  <a:cxn ang="0">
                    <a:pos x="122" y="14"/>
                  </a:cxn>
                  <a:cxn ang="0">
                    <a:pos x="134" y="26"/>
                  </a:cxn>
                  <a:cxn ang="0">
                    <a:pos x="320" y="20"/>
                  </a:cxn>
                  <a:cxn ang="0">
                    <a:pos x="336" y="46"/>
                  </a:cxn>
                  <a:cxn ang="0">
                    <a:pos x="342" y="80"/>
                  </a:cxn>
                  <a:cxn ang="0">
                    <a:pos x="340" y="104"/>
                  </a:cxn>
                  <a:cxn ang="0">
                    <a:pos x="324" y="150"/>
                  </a:cxn>
                  <a:cxn ang="0">
                    <a:pos x="310" y="172"/>
                  </a:cxn>
                  <a:cxn ang="0">
                    <a:pos x="274" y="210"/>
                  </a:cxn>
                  <a:cxn ang="0">
                    <a:pos x="230" y="244"/>
                  </a:cxn>
                  <a:cxn ang="0">
                    <a:pos x="218" y="250"/>
                  </a:cxn>
                  <a:cxn ang="0">
                    <a:pos x="200" y="252"/>
                  </a:cxn>
                  <a:cxn ang="0">
                    <a:pos x="194" y="250"/>
                  </a:cxn>
                  <a:cxn ang="0">
                    <a:pos x="192" y="246"/>
                  </a:cxn>
                  <a:cxn ang="0">
                    <a:pos x="204" y="234"/>
                  </a:cxn>
                  <a:cxn ang="0">
                    <a:pos x="216" y="226"/>
                  </a:cxn>
                  <a:cxn ang="0">
                    <a:pos x="238" y="212"/>
                  </a:cxn>
                  <a:cxn ang="0">
                    <a:pos x="258" y="188"/>
                  </a:cxn>
                  <a:cxn ang="0">
                    <a:pos x="266" y="174"/>
                  </a:cxn>
                  <a:cxn ang="0">
                    <a:pos x="274" y="148"/>
                  </a:cxn>
                  <a:cxn ang="0">
                    <a:pos x="274" y="138"/>
                  </a:cxn>
                  <a:cxn ang="0">
                    <a:pos x="236" y="134"/>
                  </a:cxn>
                  <a:cxn ang="0">
                    <a:pos x="210" y="118"/>
                  </a:cxn>
                  <a:cxn ang="0">
                    <a:pos x="202" y="106"/>
                  </a:cxn>
                  <a:cxn ang="0">
                    <a:pos x="192" y="80"/>
                  </a:cxn>
                  <a:cxn ang="0">
                    <a:pos x="192" y="64"/>
                  </a:cxn>
                  <a:cxn ang="0">
                    <a:pos x="196" y="42"/>
                  </a:cxn>
                  <a:cxn ang="0">
                    <a:pos x="212" y="20"/>
                  </a:cxn>
                  <a:cxn ang="0">
                    <a:pos x="222" y="12"/>
                  </a:cxn>
                  <a:cxn ang="0">
                    <a:pos x="250" y="0"/>
                  </a:cxn>
                  <a:cxn ang="0">
                    <a:pos x="268" y="0"/>
                  </a:cxn>
                  <a:cxn ang="0">
                    <a:pos x="298" y="4"/>
                  </a:cxn>
                  <a:cxn ang="0">
                    <a:pos x="320" y="20"/>
                  </a:cxn>
                </a:cxnLst>
                <a:rect l="0" t="0" r="r" b="b"/>
                <a:pathLst>
                  <a:path w="342" h="252">
                    <a:moveTo>
                      <a:pt x="134" y="26"/>
                    </a:moveTo>
                    <a:lnTo>
                      <a:pt x="134" y="26"/>
                    </a:lnTo>
                    <a:lnTo>
                      <a:pt x="144" y="40"/>
                    </a:lnTo>
                    <a:lnTo>
                      <a:pt x="152" y="54"/>
                    </a:lnTo>
                    <a:lnTo>
                      <a:pt x="156" y="72"/>
                    </a:lnTo>
                    <a:lnTo>
                      <a:pt x="156" y="90"/>
                    </a:lnTo>
                    <a:lnTo>
                      <a:pt x="156" y="90"/>
                    </a:lnTo>
                    <a:lnTo>
                      <a:pt x="156" y="104"/>
                    </a:lnTo>
                    <a:lnTo>
                      <a:pt x="150" y="122"/>
                    </a:lnTo>
                    <a:lnTo>
                      <a:pt x="144" y="140"/>
                    </a:lnTo>
                    <a:lnTo>
                      <a:pt x="132" y="158"/>
                    </a:lnTo>
                    <a:lnTo>
                      <a:pt x="132" y="158"/>
                    </a:lnTo>
                    <a:lnTo>
                      <a:pt x="118" y="178"/>
                    </a:lnTo>
                    <a:lnTo>
                      <a:pt x="100" y="198"/>
                    </a:lnTo>
                    <a:lnTo>
                      <a:pt x="76" y="218"/>
                    </a:lnTo>
                    <a:lnTo>
                      <a:pt x="48" y="238"/>
                    </a:lnTo>
                    <a:lnTo>
                      <a:pt x="48" y="238"/>
                    </a:lnTo>
                    <a:lnTo>
                      <a:pt x="34" y="246"/>
                    </a:lnTo>
                    <a:lnTo>
                      <a:pt x="22" y="250"/>
                    </a:lnTo>
                    <a:lnTo>
                      <a:pt x="14" y="250"/>
                    </a:lnTo>
                    <a:lnTo>
                      <a:pt x="10" y="248"/>
                    </a:lnTo>
                    <a:lnTo>
                      <a:pt x="10" y="248"/>
                    </a:lnTo>
                    <a:lnTo>
                      <a:pt x="8" y="242"/>
                    </a:lnTo>
                    <a:lnTo>
                      <a:pt x="10" y="236"/>
                    </a:lnTo>
                    <a:lnTo>
                      <a:pt x="16" y="230"/>
                    </a:lnTo>
                    <a:lnTo>
                      <a:pt x="26" y="224"/>
                    </a:lnTo>
                    <a:lnTo>
                      <a:pt x="26" y="224"/>
                    </a:lnTo>
                    <a:lnTo>
                      <a:pt x="38" y="216"/>
                    </a:lnTo>
                    <a:lnTo>
                      <a:pt x="50" y="206"/>
                    </a:lnTo>
                    <a:lnTo>
                      <a:pt x="62" y="196"/>
                    </a:lnTo>
                    <a:lnTo>
                      <a:pt x="72" y="184"/>
                    </a:lnTo>
                    <a:lnTo>
                      <a:pt x="72" y="184"/>
                    </a:lnTo>
                    <a:lnTo>
                      <a:pt x="78" y="172"/>
                    </a:lnTo>
                    <a:lnTo>
                      <a:pt x="84" y="160"/>
                    </a:lnTo>
                    <a:lnTo>
                      <a:pt x="86" y="148"/>
                    </a:lnTo>
                    <a:lnTo>
                      <a:pt x="86" y="138"/>
                    </a:lnTo>
                    <a:lnTo>
                      <a:pt x="86" y="138"/>
                    </a:lnTo>
                    <a:lnTo>
                      <a:pt x="68" y="138"/>
                    </a:lnTo>
                    <a:lnTo>
                      <a:pt x="50" y="134"/>
                    </a:lnTo>
                    <a:lnTo>
                      <a:pt x="36" y="128"/>
                    </a:lnTo>
                    <a:lnTo>
                      <a:pt x="24" y="120"/>
                    </a:lnTo>
                    <a:lnTo>
                      <a:pt x="24" y="120"/>
                    </a:lnTo>
                    <a:lnTo>
                      <a:pt x="12" y="108"/>
                    </a:lnTo>
                    <a:lnTo>
                      <a:pt x="6" y="96"/>
                    </a:lnTo>
                    <a:lnTo>
                      <a:pt x="0" y="82"/>
                    </a:lnTo>
                    <a:lnTo>
                      <a:pt x="0" y="64"/>
                    </a:lnTo>
                    <a:lnTo>
                      <a:pt x="0" y="64"/>
                    </a:lnTo>
                    <a:lnTo>
                      <a:pt x="0" y="52"/>
                    </a:lnTo>
                    <a:lnTo>
                      <a:pt x="4" y="40"/>
                    </a:lnTo>
                    <a:lnTo>
                      <a:pt x="10" y="28"/>
                    </a:lnTo>
                    <a:lnTo>
                      <a:pt x="20" y="18"/>
                    </a:lnTo>
                    <a:lnTo>
                      <a:pt x="20" y="18"/>
                    </a:lnTo>
                    <a:lnTo>
                      <a:pt x="32" y="10"/>
                    </a:lnTo>
                    <a:lnTo>
                      <a:pt x="46" y="4"/>
                    </a:lnTo>
                    <a:lnTo>
                      <a:pt x="60" y="0"/>
                    </a:lnTo>
                    <a:lnTo>
                      <a:pt x="78" y="0"/>
                    </a:lnTo>
                    <a:lnTo>
                      <a:pt x="78" y="0"/>
                    </a:lnTo>
                    <a:lnTo>
                      <a:pt x="94" y="0"/>
                    </a:lnTo>
                    <a:lnTo>
                      <a:pt x="110" y="6"/>
                    </a:lnTo>
                    <a:lnTo>
                      <a:pt x="122" y="14"/>
                    </a:lnTo>
                    <a:lnTo>
                      <a:pt x="134" y="26"/>
                    </a:lnTo>
                    <a:lnTo>
                      <a:pt x="134" y="26"/>
                    </a:lnTo>
                    <a:close/>
                    <a:moveTo>
                      <a:pt x="320" y="20"/>
                    </a:moveTo>
                    <a:lnTo>
                      <a:pt x="320" y="20"/>
                    </a:lnTo>
                    <a:lnTo>
                      <a:pt x="330" y="32"/>
                    </a:lnTo>
                    <a:lnTo>
                      <a:pt x="336" y="46"/>
                    </a:lnTo>
                    <a:lnTo>
                      <a:pt x="340" y="62"/>
                    </a:lnTo>
                    <a:lnTo>
                      <a:pt x="342" y="80"/>
                    </a:lnTo>
                    <a:lnTo>
                      <a:pt x="342" y="80"/>
                    </a:lnTo>
                    <a:lnTo>
                      <a:pt x="340" y="104"/>
                    </a:lnTo>
                    <a:lnTo>
                      <a:pt x="334" y="126"/>
                    </a:lnTo>
                    <a:lnTo>
                      <a:pt x="324" y="150"/>
                    </a:lnTo>
                    <a:lnTo>
                      <a:pt x="310" y="172"/>
                    </a:lnTo>
                    <a:lnTo>
                      <a:pt x="310" y="172"/>
                    </a:lnTo>
                    <a:lnTo>
                      <a:pt x="294" y="192"/>
                    </a:lnTo>
                    <a:lnTo>
                      <a:pt x="274" y="210"/>
                    </a:lnTo>
                    <a:lnTo>
                      <a:pt x="254" y="228"/>
                    </a:lnTo>
                    <a:lnTo>
                      <a:pt x="230" y="244"/>
                    </a:lnTo>
                    <a:lnTo>
                      <a:pt x="230" y="244"/>
                    </a:lnTo>
                    <a:lnTo>
                      <a:pt x="218" y="250"/>
                    </a:lnTo>
                    <a:lnTo>
                      <a:pt x="208" y="252"/>
                    </a:lnTo>
                    <a:lnTo>
                      <a:pt x="200" y="252"/>
                    </a:lnTo>
                    <a:lnTo>
                      <a:pt x="194" y="250"/>
                    </a:lnTo>
                    <a:lnTo>
                      <a:pt x="194" y="250"/>
                    </a:lnTo>
                    <a:lnTo>
                      <a:pt x="192" y="248"/>
                    </a:lnTo>
                    <a:lnTo>
                      <a:pt x="192" y="246"/>
                    </a:lnTo>
                    <a:lnTo>
                      <a:pt x="196" y="240"/>
                    </a:lnTo>
                    <a:lnTo>
                      <a:pt x="204" y="234"/>
                    </a:lnTo>
                    <a:lnTo>
                      <a:pt x="216" y="226"/>
                    </a:lnTo>
                    <a:lnTo>
                      <a:pt x="216" y="226"/>
                    </a:lnTo>
                    <a:lnTo>
                      <a:pt x="226" y="220"/>
                    </a:lnTo>
                    <a:lnTo>
                      <a:pt x="238" y="212"/>
                    </a:lnTo>
                    <a:lnTo>
                      <a:pt x="248" y="200"/>
                    </a:lnTo>
                    <a:lnTo>
                      <a:pt x="258" y="188"/>
                    </a:lnTo>
                    <a:lnTo>
                      <a:pt x="258" y="188"/>
                    </a:lnTo>
                    <a:lnTo>
                      <a:pt x="266" y="174"/>
                    </a:lnTo>
                    <a:lnTo>
                      <a:pt x="272" y="160"/>
                    </a:lnTo>
                    <a:lnTo>
                      <a:pt x="274" y="148"/>
                    </a:lnTo>
                    <a:lnTo>
                      <a:pt x="274" y="138"/>
                    </a:lnTo>
                    <a:lnTo>
                      <a:pt x="274" y="138"/>
                    </a:lnTo>
                    <a:lnTo>
                      <a:pt x="254" y="138"/>
                    </a:lnTo>
                    <a:lnTo>
                      <a:pt x="236" y="134"/>
                    </a:lnTo>
                    <a:lnTo>
                      <a:pt x="222" y="128"/>
                    </a:lnTo>
                    <a:lnTo>
                      <a:pt x="210" y="118"/>
                    </a:lnTo>
                    <a:lnTo>
                      <a:pt x="210" y="118"/>
                    </a:lnTo>
                    <a:lnTo>
                      <a:pt x="202" y="106"/>
                    </a:lnTo>
                    <a:lnTo>
                      <a:pt x="196" y="94"/>
                    </a:lnTo>
                    <a:lnTo>
                      <a:pt x="192" y="80"/>
                    </a:lnTo>
                    <a:lnTo>
                      <a:pt x="192" y="64"/>
                    </a:lnTo>
                    <a:lnTo>
                      <a:pt x="192" y="64"/>
                    </a:lnTo>
                    <a:lnTo>
                      <a:pt x="192" y="54"/>
                    </a:lnTo>
                    <a:lnTo>
                      <a:pt x="196" y="42"/>
                    </a:lnTo>
                    <a:lnTo>
                      <a:pt x="202" y="32"/>
                    </a:lnTo>
                    <a:lnTo>
                      <a:pt x="212" y="20"/>
                    </a:lnTo>
                    <a:lnTo>
                      <a:pt x="212" y="20"/>
                    </a:lnTo>
                    <a:lnTo>
                      <a:pt x="222" y="12"/>
                    </a:lnTo>
                    <a:lnTo>
                      <a:pt x="236" y="4"/>
                    </a:lnTo>
                    <a:lnTo>
                      <a:pt x="250" y="0"/>
                    </a:lnTo>
                    <a:lnTo>
                      <a:pt x="268" y="0"/>
                    </a:lnTo>
                    <a:lnTo>
                      <a:pt x="268" y="0"/>
                    </a:lnTo>
                    <a:lnTo>
                      <a:pt x="284" y="0"/>
                    </a:lnTo>
                    <a:lnTo>
                      <a:pt x="298" y="4"/>
                    </a:lnTo>
                    <a:lnTo>
                      <a:pt x="310" y="12"/>
                    </a:lnTo>
                    <a:lnTo>
                      <a:pt x="320" y="20"/>
                    </a:lnTo>
                    <a:lnTo>
                      <a:pt x="320" y="20"/>
                    </a:lnTo>
                    <a:close/>
                  </a:path>
                </a:pathLst>
              </a:custGeom>
              <a:solidFill>
                <a:srgbClr val="EFEFE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27" name="Rectangle 19"/>
            <p:cNvSpPr>
              <a:spLocks noChangeArrowheads="1"/>
            </p:cNvSpPr>
            <p:nvPr/>
          </p:nvSpPr>
          <p:spPr bwMode="auto">
            <a:xfrm>
              <a:off x="5608264" y="1906588"/>
              <a:ext cx="2319545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000" dirty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A</a:t>
              </a:r>
              <a:r>
                <a:rPr kumimoji="1" lang="ko-KR" altLang="en-US" sz="1000" dirty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사</a:t>
              </a:r>
              <a:r>
                <a:rPr kumimoji="1" lang="en-US" altLang="ko-KR" sz="1000" dirty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, B</a:t>
              </a:r>
              <a:r>
                <a:rPr kumimoji="1" lang="ko-KR" altLang="en-US" sz="1000" dirty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사</a:t>
              </a:r>
              <a:r>
                <a:rPr kumimoji="1" lang="en-US" altLang="ko-KR" sz="1000" dirty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, C</a:t>
              </a:r>
              <a:r>
                <a:rPr kumimoji="1" lang="ko-KR" altLang="en-US" sz="1000" dirty="0">
                  <a:solidFill>
                    <a:srgbClr val="000000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사의 차별화된 서비스와 강점</a:t>
              </a:r>
              <a:endParaRPr kumimoji="1" lang="en-US" altLang="ko-KR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</p:txBody>
        </p:sp>
        <p:sp>
          <p:nvSpPr>
            <p:cNvPr id="28" name="Rectangle 21"/>
            <p:cNvSpPr>
              <a:spLocks noChangeArrowheads="1"/>
            </p:cNvSpPr>
            <p:nvPr/>
          </p:nvSpPr>
          <p:spPr bwMode="auto">
            <a:xfrm>
              <a:off x="5532626" y="1550988"/>
              <a:ext cx="2550378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5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경쟁사 주요 서비스 </a:t>
              </a:r>
              <a:r>
                <a:rPr lang="en-US" altLang="ko-KR" sz="15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&amp; </a:t>
              </a:r>
              <a:r>
                <a:rPr lang="ko-KR" altLang="en-US" sz="15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차별성</a:t>
              </a:r>
              <a:endParaRPr lang="ko-KR" sz="1500" b="1" dirty="0">
                <a:solidFill>
                  <a:schemeClr val="accent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31" name="Rectangle 5"/>
          <p:cNvSpPr>
            <a:spLocks noChangeArrowheads="1"/>
          </p:cNvSpPr>
          <p:nvPr/>
        </p:nvSpPr>
        <p:spPr bwMode="auto">
          <a:xfrm>
            <a:off x="1242101" y="3244138"/>
            <a:ext cx="3888432" cy="195626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3" name="Freeform 4"/>
          <p:cNvSpPr>
            <a:spLocks/>
          </p:cNvSpPr>
          <p:nvPr/>
        </p:nvSpPr>
        <p:spPr bwMode="auto">
          <a:xfrm>
            <a:off x="1241958" y="2897203"/>
            <a:ext cx="2450828" cy="300082"/>
          </a:xfrm>
          <a:prstGeom prst="round1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108000" tIns="0" rIns="10800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3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A</a:t>
            </a:r>
            <a:r>
              <a:rPr kumimoji="1" lang="ko-KR" altLang="en-US" sz="13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사</a:t>
            </a:r>
            <a:endParaRPr kumimoji="1" lang="ko-KR" altLang="ko-KR" sz="13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32" name="Rectangle 6"/>
          <p:cNvSpPr>
            <a:spLocks noChangeArrowheads="1"/>
          </p:cNvSpPr>
          <p:nvPr/>
        </p:nvSpPr>
        <p:spPr bwMode="auto">
          <a:xfrm>
            <a:off x="1447762" y="3330094"/>
            <a:ext cx="3538612" cy="1615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90488" indent="-90488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Wingdings" pitchFamily="2" charset="2"/>
              <a:buChar char="l"/>
            </a:pPr>
            <a:r>
              <a:rPr kumimoji="1" lang="ko-KR" altLang="en-US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lang="ko-KR" altLang="en-US" sz="1000" b="1" dirty="0">
                <a:solidFill>
                  <a:schemeClr val="accent1"/>
                </a:solidFill>
                <a:latin typeface="맑은 고딕" pitchFamily="50" charset="-127"/>
                <a:ea typeface="맑은 고딕" pitchFamily="50" charset="-127"/>
              </a:rPr>
              <a:t>매출현황 </a:t>
            </a:r>
            <a:r>
              <a:rPr lang="en-US" altLang="ko-KR" sz="1000" b="1" dirty="0">
                <a:solidFill>
                  <a:schemeClr val="accent1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en-US" altLang="ko-KR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14</a:t>
            </a:r>
            <a:r>
              <a:rPr kumimoji="1" lang="ko-KR" altLang="en-US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억원</a:t>
            </a:r>
            <a:endParaRPr kumimoji="1" lang="en-US" altLang="ko-KR" sz="10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marL="90488" indent="-90488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Wingdings" pitchFamily="2" charset="2"/>
              <a:buChar char="l"/>
            </a:pPr>
            <a:r>
              <a:rPr kumimoji="1" lang="ko-KR" altLang="en-US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lang="ko-KR" altLang="en-US" sz="1000" b="1" dirty="0">
                <a:solidFill>
                  <a:schemeClr val="accent1"/>
                </a:solidFill>
                <a:latin typeface="맑은 고딕" pitchFamily="50" charset="-127"/>
                <a:ea typeface="맑은 고딕" pitchFamily="50" charset="-127"/>
              </a:rPr>
              <a:t>주요 서비스 </a:t>
            </a:r>
            <a:r>
              <a:rPr lang="en-US" altLang="ko-KR" sz="1000" b="1" dirty="0">
                <a:solidFill>
                  <a:schemeClr val="accent1"/>
                </a:solidFill>
                <a:latin typeface="맑은 고딕" pitchFamily="50" charset="-127"/>
                <a:ea typeface="맑은 고딕" pitchFamily="50" charset="-127"/>
              </a:rPr>
              <a:t>:</a:t>
            </a:r>
            <a:r>
              <a:rPr lang="ko-KR" altLang="en-US" sz="1000" b="1" dirty="0">
                <a:solidFill>
                  <a:schemeClr val="accent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국내 단체 관광예약률 </a:t>
            </a:r>
            <a:r>
              <a:rPr kumimoji="1" lang="en-US" altLang="ko-KR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2</a:t>
            </a:r>
            <a:r>
              <a:rPr kumimoji="1" lang="ko-KR" altLang="en-US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위</a:t>
            </a:r>
            <a:endParaRPr kumimoji="1" lang="en-US" altLang="ko-KR" sz="10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en-US" altLang="ko-KR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                    </a:t>
            </a:r>
            <a:r>
              <a:rPr kumimoji="1" lang="ko-KR" altLang="en-US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전국 여행 상품 패키지</a:t>
            </a:r>
            <a:endParaRPr kumimoji="1" lang="en-US" altLang="ko-KR" sz="10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</a:pPr>
            <a:endParaRPr kumimoji="1" lang="en-US" altLang="ko-KR" sz="10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indent="-171450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l"/>
            </a:pPr>
            <a:r>
              <a:rPr lang="en-US" altLang="ko-KR" sz="1000" b="1" dirty="0">
                <a:solidFill>
                  <a:schemeClr val="accent1"/>
                </a:solidFill>
                <a:latin typeface="맑은 고딕" pitchFamily="50" charset="-127"/>
                <a:ea typeface="맑은 고딕" pitchFamily="50" charset="-127"/>
              </a:rPr>
              <a:t>KTX</a:t>
            </a:r>
            <a:r>
              <a:rPr lang="ko-KR" altLang="en-US" sz="1000" b="1" dirty="0">
                <a:solidFill>
                  <a:schemeClr val="accent1"/>
                </a:solidFill>
                <a:latin typeface="맑은 고딕" pitchFamily="50" charset="-127"/>
                <a:ea typeface="맑은 고딕" pitchFamily="50" charset="-127"/>
              </a:rPr>
              <a:t>와 연계여행 상품개발</a:t>
            </a:r>
            <a:endParaRPr lang="en-US" altLang="ko-KR" sz="1000" b="1" dirty="0">
              <a:solidFill>
                <a:schemeClr val="accent1"/>
              </a:solidFill>
              <a:latin typeface="맑은 고딕" pitchFamily="50" charset="-127"/>
              <a:ea typeface="맑은 고딕" pitchFamily="50" charset="-127"/>
            </a:endParaRPr>
          </a:p>
          <a:p>
            <a:pPr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en-US" altLang="ko-KR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- KTX</a:t>
            </a:r>
            <a:r>
              <a:rPr kumimoji="1" lang="ko-KR" altLang="en-US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와 연계되어 국내여행상품개발은 물론 시간단축을 장점으로 내세운 자유여행상품이 증가하는 추세</a:t>
            </a:r>
            <a:endParaRPr kumimoji="1" lang="ko-KR" altLang="ko-KR" sz="10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36" name="Rectangle 5"/>
          <p:cNvSpPr>
            <a:spLocks noChangeArrowheads="1"/>
          </p:cNvSpPr>
          <p:nvPr/>
        </p:nvSpPr>
        <p:spPr bwMode="auto">
          <a:xfrm>
            <a:off x="5634732" y="2020002"/>
            <a:ext cx="3888432" cy="195626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8" name="Freeform 4"/>
          <p:cNvSpPr>
            <a:spLocks/>
          </p:cNvSpPr>
          <p:nvPr/>
        </p:nvSpPr>
        <p:spPr bwMode="auto">
          <a:xfrm>
            <a:off x="5634589" y="1673067"/>
            <a:ext cx="2450828" cy="300082"/>
          </a:xfrm>
          <a:prstGeom prst="round1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108000" tIns="0" rIns="10800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3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B</a:t>
            </a:r>
            <a:r>
              <a:rPr kumimoji="1" lang="ko-KR" altLang="en-US" sz="13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사</a:t>
            </a:r>
            <a:endParaRPr kumimoji="1" lang="ko-KR" altLang="ko-KR" sz="13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39" name="Rectangle 6"/>
          <p:cNvSpPr>
            <a:spLocks noChangeArrowheads="1"/>
          </p:cNvSpPr>
          <p:nvPr/>
        </p:nvSpPr>
        <p:spPr bwMode="auto">
          <a:xfrm>
            <a:off x="5840393" y="2105958"/>
            <a:ext cx="3538612" cy="1615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90488" indent="-90488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Wingdings" pitchFamily="2" charset="2"/>
              <a:buChar char="l"/>
            </a:pPr>
            <a:r>
              <a:rPr kumimoji="1" lang="ko-KR" altLang="en-US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lang="ko-KR" altLang="en-US" sz="1000" b="1" dirty="0">
                <a:solidFill>
                  <a:schemeClr val="accent1"/>
                </a:solidFill>
                <a:latin typeface="맑은 고딕" pitchFamily="50" charset="-127"/>
                <a:ea typeface="맑은 고딕" pitchFamily="50" charset="-127"/>
              </a:rPr>
              <a:t>매출현황 </a:t>
            </a:r>
            <a:r>
              <a:rPr lang="en-US" altLang="ko-KR" sz="1000" b="1" dirty="0">
                <a:solidFill>
                  <a:schemeClr val="accent1"/>
                </a:solidFill>
                <a:latin typeface="맑은 고딕" pitchFamily="50" charset="-127"/>
                <a:ea typeface="맑은 고딕" pitchFamily="50" charset="-127"/>
              </a:rPr>
              <a:t>:</a:t>
            </a:r>
            <a:r>
              <a:rPr kumimoji="1" lang="en-US" altLang="ko-KR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13</a:t>
            </a:r>
            <a:r>
              <a:rPr kumimoji="1" lang="ko-KR" altLang="en-US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억원</a:t>
            </a:r>
            <a:endParaRPr kumimoji="1" lang="en-US" altLang="ko-KR" sz="10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marL="90488" indent="-90488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Wingdings" pitchFamily="2" charset="2"/>
              <a:buChar char="l"/>
            </a:pPr>
            <a:r>
              <a:rPr kumimoji="1" lang="en-US" altLang="ko-KR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lang="ko-KR" altLang="en-US" sz="1000" b="1" dirty="0">
                <a:solidFill>
                  <a:schemeClr val="accent1"/>
                </a:solidFill>
                <a:latin typeface="맑은 고딕" pitchFamily="50" charset="-127"/>
                <a:ea typeface="맑은 고딕" pitchFamily="50" charset="-127"/>
              </a:rPr>
              <a:t>주요 서비스 </a:t>
            </a:r>
            <a:r>
              <a:rPr lang="en-US" altLang="ko-KR" sz="1000" b="1" dirty="0">
                <a:solidFill>
                  <a:schemeClr val="accent1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영어회화 수업연계</a:t>
            </a:r>
            <a:endParaRPr kumimoji="1" lang="en-US" altLang="ko-KR" sz="10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en-US" altLang="ko-KR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                    </a:t>
            </a:r>
            <a:r>
              <a:rPr kumimoji="1" lang="ko-KR" altLang="en-US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아시아지역 여행상품 패키지</a:t>
            </a:r>
            <a:endParaRPr kumimoji="1" lang="en-US" altLang="ko-KR" sz="10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</a:pPr>
            <a:endParaRPr kumimoji="1" lang="en-US" altLang="ko-KR" sz="10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indent="-171450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l"/>
            </a:pPr>
            <a:r>
              <a:rPr lang="ko-KR" altLang="en-US" sz="1000" b="1" dirty="0">
                <a:solidFill>
                  <a:schemeClr val="accent1"/>
                </a:solidFill>
                <a:latin typeface="맑은 고딕" pitchFamily="50" charset="-127"/>
                <a:ea typeface="맑은 고딕" pitchFamily="50" charset="-127"/>
              </a:rPr>
              <a:t>해외고객을 공략한 온라인 마케팅 강화</a:t>
            </a:r>
            <a:endParaRPr lang="en-US" altLang="ko-KR" sz="1000" b="1" dirty="0">
              <a:solidFill>
                <a:schemeClr val="accent1"/>
              </a:solidFill>
              <a:latin typeface="맑은 고딕" pitchFamily="50" charset="-127"/>
              <a:ea typeface="맑은 고딕" pitchFamily="50" charset="-127"/>
            </a:endParaRPr>
          </a:p>
          <a:p>
            <a:pPr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일본</a:t>
            </a:r>
            <a:r>
              <a:rPr kumimoji="1" lang="en-US" altLang="ko-KR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, </a:t>
            </a:r>
            <a:r>
              <a:rPr kumimoji="1" lang="ko-KR" altLang="en-US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중국</a:t>
            </a:r>
            <a:r>
              <a:rPr kumimoji="1" lang="en-US" altLang="ko-KR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, </a:t>
            </a:r>
            <a:r>
              <a:rPr kumimoji="1" lang="ko-KR" altLang="en-US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필리핀 등을 위한 온라인 여행 상품 예매와 해외 관광객 유치사업에 투자</a:t>
            </a:r>
            <a:endParaRPr kumimoji="1" lang="en-US" altLang="ko-KR" sz="10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41" name="Rectangle 5"/>
          <p:cNvSpPr>
            <a:spLocks noChangeArrowheads="1"/>
          </p:cNvSpPr>
          <p:nvPr/>
        </p:nvSpPr>
        <p:spPr bwMode="auto">
          <a:xfrm>
            <a:off x="5634732" y="4828314"/>
            <a:ext cx="3888432" cy="195626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2" name="Freeform 4"/>
          <p:cNvSpPr>
            <a:spLocks/>
          </p:cNvSpPr>
          <p:nvPr/>
        </p:nvSpPr>
        <p:spPr bwMode="auto">
          <a:xfrm>
            <a:off x="5634589" y="4481379"/>
            <a:ext cx="2450828" cy="300082"/>
          </a:xfrm>
          <a:prstGeom prst="round1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108000" tIns="0" rIns="10800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3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C</a:t>
            </a:r>
            <a:r>
              <a:rPr kumimoji="1" lang="ko-KR" altLang="en-US" sz="13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사</a:t>
            </a:r>
            <a:endParaRPr kumimoji="1" lang="ko-KR" altLang="ko-KR" sz="13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45" name="Rectangle 6"/>
          <p:cNvSpPr>
            <a:spLocks noChangeArrowheads="1"/>
          </p:cNvSpPr>
          <p:nvPr/>
        </p:nvSpPr>
        <p:spPr bwMode="auto">
          <a:xfrm>
            <a:off x="5840393" y="4914270"/>
            <a:ext cx="3538612" cy="1615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90488" indent="-90488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Wingdings" pitchFamily="2" charset="2"/>
              <a:buChar char="l"/>
            </a:pPr>
            <a:r>
              <a:rPr kumimoji="1" lang="ko-KR" altLang="en-US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lang="ko-KR" altLang="en-US" sz="1000" b="1" dirty="0">
                <a:solidFill>
                  <a:schemeClr val="accent1"/>
                </a:solidFill>
                <a:latin typeface="맑은 고딕" pitchFamily="50" charset="-127"/>
                <a:ea typeface="맑은 고딕" pitchFamily="50" charset="-127"/>
              </a:rPr>
              <a:t>매출현황 </a:t>
            </a:r>
            <a:r>
              <a:rPr lang="en-US" altLang="ko-KR" sz="1000" b="1" dirty="0">
                <a:solidFill>
                  <a:schemeClr val="accent1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en-US" altLang="ko-KR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</a:t>
            </a:r>
            <a:r>
              <a:rPr kumimoji="1" lang="ko-KR" altLang="en-US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억원</a:t>
            </a:r>
            <a:endParaRPr kumimoji="1" lang="en-US" altLang="ko-KR" sz="10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marL="90488" indent="-90488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Wingdings" pitchFamily="2" charset="2"/>
              <a:buChar char="l"/>
            </a:pPr>
            <a:r>
              <a:rPr kumimoji="1" lang="en-US" altLang="ko-KR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lang="ko-KR" altLang="en-US" sz="1000" b="1" dirty="0">
                <a:solidFill>
                  <a:schemeClr val="accent1"/>
                </a:solidFill>
                <a:latin typeface="맑은 고딕" pitchFamily="50" charset="-127"/>
                <a:ea typeface="맑은 고딕" pitchFamily="50" charset="-127"/>
              </a:rPr>
              <a:t>주요 서비스 </a:t>
            </a:r>
            <a:r>
              <a:rPr lang="en-US" altLang="ko-KR" sz="1000" b="1" dirty="0">
                <a:solidFill>
                  <a:schemeClr val="accent1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크루즈여행 패키지 서비스</a:t>
            </a:r>
            <a:endParaRPr kumimoji="1" lang="en-US" altLang="ko-KR" sz="10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en-US" altLang="ko-KR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                    </a:t>
            </a:r>
            <a:r>
              <a:rPr kumimoji="1" lang="ko-KR" altLang="en-US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호텔</a:t>
            </a:r>
            <a:r>
              <a:rPr kumimoji="1" lang="en-US" altLang="ko-KR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, </a:t>
            </a:r>
            <a:r>
              <a:rPr kumimoji="1" lang="ko-KR" altLang="en-US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숙박</a:t>
            </a:r>
            <a:r>
              <a:rPr kumimoji="1" lang="en-US" altLang="ko-KR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, </a:t>
            </a:r>
            <a:r>
              <a:rPr kumimoji="1" lang="ko-KR" altLang="en-US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리조트 등 종합 여행사</a:t>
            </a:r>
            <a:endParaRPr kumimoji="1" lang="en-US" altLang="ko-KR" sz="10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</a:pPr>
            <a:endParaRPr kumimoji="1" lang="en-US" altLang="ko-KR" sz="10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marL="171450" indent="-171450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Wingdings" panose="05000000000000000000" pitchFamily="2" charset="2"/>
              <a:buChar char="l"/>
            </a:pPr>
            <a:r>
              <a:rPr lang="ko-KR" altLang="en-US" sz="1000" b="1" dirty="0">
                <a:solidFill>
                  <a:schemeClr val="accent1"/>
                </a:solidFill>
                <a:latin typeface="맑은 고딕" pitchFamily="50" charset="-127"/>
                <a:ea typeface="맑은 고딕" pitchFamily="50" charset="-127"/>
              </a:rPr>
              <a:t>종합 여행사로 변모</a:t>
            </a:r>
            <a:endParaRPr lang="en-US" altLang="ko-KR" sz="1000" b="1" dirty="0">
              <a:solidFill>
                <a:schemeClr val="accent1"/>
              </a:solidFill>
              <a:latin typeface="맑은 고딕" pitchFamily="50" charset="-127"/>
              <a:ea typeface="맑은 고딕" pitchFamily="50" charset="-127"/>
            </a:endParaRPr>
          </a:p>
          <a:p>
            <a:pPr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호텔</a:t>
            </a:r>
            <a:r>
              <a:rPr kumimoji="1" lang="en-US" altLang="ko-KR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, </a:t>
            </a:r>
            <a:r>
              <a:rPr kumimoji="1" lang="ko-KR" altLang="en-US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크루즈</a:t>
            </a:r>
            <a:r>
              <a:rPr kumimoji="1" lang="en-US" altLang="ko-KR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, </a:t>
            </a:r>
            <a:r>
              <a:rPr kumimoji="1" lang="ko-KR" altLang="en-US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리조트</a:t>
            </a:r>
            <a:r>
              <a:rPr kumimoji="1" lang="en-US" altLang="ko-KR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en-US" sz="1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등의 운영을 통해 여행부터 숙박까지 모든 것을 책임지는 패키지 전문 종합여행사로 변모 </a:t>
            </a:r>
            <a:endParaRPr kumimoji="1" lang="ko-KR" altLang="ko-KR" sz="10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51141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7251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F801B35F-5487-491E-81F3-25FBBBC5712F}"/>
              </a:ext>
            </a:extLst>
          </p:cNvPr>
          <p:cNvSpPr/>
          <p:nvPr/>
        </p:nvSpPr>
        <p:spPr>
          <a:xfrm>
            <a:off x="346673" y="6030072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5C99AE8-E62E-49AE-AD71-A96FAE347349}"/>
              </a:ext>
            </a:extLst>
          </p:cNvPr>
          <p:cNvSpPr/>
          <p:nvPr/>
        </p:nvSpPr>
        <p:spPr>
          <a:xfrm>
            <a:off x="346673" y="6641916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9206CA4C-07A2-461C-B7D6-78B94CABF67F}"/>
              </a:ext>
            </a:extLst>
          </p:cNvPr>
          <p:cNvSpPr/>
          <p:nvPr/>
        </p:nvSpPr>
        <p:spPr>
          <a:xfrm>
            <a:off x="1378766" y="5884211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C3012917-1857-49F1-8808-1CAF092F51BF}"/>
              </a:ext>
            </a:extLst>
          </p:cNvPr>
          <p:cNvSpPr/>
          <p:nvPr/>
        </p:nvSpPr>
        <p:spPr>
          <a:xfrm>
            <a:off x="1248363" y="6210443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5825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32B062A4-1EE8-4D4E-B8C0-74FDFEB023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20021" y="2514953"/>
            <a:ext cx="1958404" cy="1468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687A0404-D292-4C03-B7CF-444C20997A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2938" y="2514953"/>
            <a:ext cx="1958404" cy="1468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2D1697A2-7FCD-4904-93E0-BD788E694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04323" y="2514953"/>
            <a:ext cx="1958404" cy="1468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CECC74D5-545E-493B-9A22-ACD93D053B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18545" y="4816311"/>
            <a:ext cx="1961356" cy="1471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97ADCB2A-65C7-4628-972E-B14E1BD56E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1462" y="4816311"/>
            <a:ext cx="1961356" cy="1471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99B8601E-6235-4C4F-8606-751A8F0526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80513" y="2514953"/>
            <a:ext cx="1958404" cy="1468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500751FA-B28D-4F9F-9D9D-95CAFFA3E2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27183" y="4823083"/>
            <a:ext cx="1958404" cy="1468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EF935025-6AE3-49A3-9865-7D82C46B0C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83215" y="4838535"/>
            <a:ext cx="1953000" cy="146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34F46481-07A9-4522-B62A-2DD64F113937}"/>
              </a:ext>
            </a:extLst>
          </p:cNvPr>
          <p:cNvSpPr/>
          <p:nvPr/>
        </p:nvSpPr>
        <p:spPr>
          <a:xfrm>
            <a:off x="772409" y="410136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959C49F0-60A9-459F-AA88-8C08AC04BE65}"/>
              </a:ext>
            </a:extLst>
          </p:cNvPr>
          <p:cNvSpPr/>
          <p:nvPr/>
        </p:nvSpPr>
        <p:spPr>
          <a:xfrm>
            <a:off x="3149492" y="410136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6D915021-35AD-4D7F-AAA3-5B1875E9360F}"/>
              </a:ext>
            </a:extLst>
          </p:cNvPr>
          <p:cNvSpPr/>
          <p:nvPr/>
        </p:nvSpPr>
        <p:spPr>
          <a:xfrm>
            <a:off x="5533794" y="410136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CAA5E2B0-4CB9-4109-9515-CE9CDAC1036A}"/>
              </a:ext>
            </a:extLst>
          </p:cNvPr>
          <p:cNvSpPr/>
          <p:nvPr/>
        </p:nvSpPr>
        <p:spPr>
          <a:xfrm>
            <a:off x="7909985" y="410136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619CCF73-68A6-4523-B43D-6C990DCBBE92}"/>
              </a:ext>
            </a:extLst>
          </p:cNvPr>
          <p:cNvSpPr/>
          <p:nvPr/>
        </p:nvSpPr>
        <p:spPr>
          <a:xfrm>
            <a:off x="772409" y="641263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2105CCAF-2B01-48B2-9F76-DD3BBEC5C890}"/>
              </a:ext>
            </a:extLst>
          </p:cNvPr>
          <p:cNvSpPr/>
          <p:nvPr/>
        </p:nvSpPr>
        <p:spPr>
          <a:xfrm>
            <a:off x="3149492" y="641263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553FE5C4-26ED-4F8D-A01A-D747F669243A}"/>
              </a:ext>
            </a:extLst>
          </p:cNvPr>
          <p:cNvSpPr/>
          <p:nvPr/>
        </p:nvSpPr>
        <p:spPr>
          <a:xfrm>
            <a:off x="5533794" y="641263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D8FC09E7-0DE7-4F42-9388-3BF733B43083}"/>
              </a:ext>
            </a:extLst>
          </p:cNvPr>
          <p:cNvSpPr/>
          <p:nvPr/>
        </p:nvSpPr>
        <p:spPr>
          <a:xfrm>
            <a:off x="7909985" y="641263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11FA64E2-1D06-4BF0-9FDA-AD5E1F5D4025}"/>
              </a:ext>
            </a:extLst>
          </p:cNvPr>
          <p:cNvSpPr/>
          <p:nvPr/>
        </p:nvSpPr>
        <p:spPr>
          <a:xfrm>
            <a:off x="672841" y="1300922"/>
            <a:ext cx="4493538" cy="46166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FF293B30-569C-47AC-987B-AE2490CDF662}"/>
              </a:ext>
            </a:extLst>
          </p:cNvPr>
          <p:cNvSpPr/>
          <p:nvPr/>
        </p:nvSpPr>
        <p:spPr>
          <a:xfrm>
            <a:off x="672841" y="1037318"/>
            <a:ext cx="18521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D32C4DA1-2A98-4F76-BF95-638013476EBB}"/>
              </a:ext>
            </a:extLst>
          </p:cNvPr>
          <p:cNvSpPr/>
          <p:nvPr/>
        </p:nvSpPr>
        <p:spPr>
          <a:xfrm>
            <a:off x="7780034" y="1476882"/>
            <a:ext cx="2270173" cy="24622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145238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8524D710-D71E-45EC-B4AE-5A085FBB1A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20021" y="2514953"/>
            <a:ext cx="1958404" cy="1468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59DB433D-7838-4AD8-B5FC-EC463A371E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2938" y="2514953"/>
            <a:ext cx="1958404" cy="1468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6E74FB2B-536B-4F64-934E-3E9B502D37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04323" y="2514953"/>
            <a:ext cx="1958404" cy="1468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EABE68D3-172B-4112-9557-E706FFB0E3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18545" y="4816311"/>
            <a:ext cx="1961356" cy="1471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F94C79B9-4892-476F-854A-2B6BE3485D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1462" y="4816311"/>
            <a:ext cx="1961356" cy="1471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20DE7F27-AB7D-4E61-B8A9-599DF71532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80513" y="2514953"/>
            <a:ext cx="1958404" cy="1468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C8FA74BC-AEC6-4F16-A575-59AFBDDF01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27183" y="4823083"/>
            <a:ext cx="1958404" cy="1468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5"/>
            <a:extLst>
              <a:ext uri="{FF2B5EF4-FFF2-40B4-BE49-F238E27FC236}">
                <a16:creationId xmlns:a16="http://schemas.microsoft.com/office/drawing/2014/main" id="{991BB09B-C51E-4B2B-BB92-727CC825EB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83215" y="4838535"/>
            <a:ext cx="1953000" cy="146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1460007F-5F18-4009-930E-C1A813AEC914}"/>
              </a:ext>
            </a:extLst>
          </p:cNvPr>
          <p:cNvSpPr/>
          <p:nvPr/>
        </p:nvSpPr>
        <p:spPr>
          <a:xfrm>
            <a:off x="772409" y="410136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54903128-3A84-45DC-927B-1078D7A488C1}"/>
              </a:ext>
            </a:extLst>
          </p:cNvPr>
          <p:cNvSpPr/>
          <p:nvPr/>
        </p:nvSpPr>
        <p:spPr>
          <a:xfrm>
            <a:off x="3149492" y="410136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FC05DA11-8406-44FD-A0D2-DCD77F78653F}"/>
              </a:ext>
            </a:extLst>
          </p:cNvPr>
          <p:cNvSpPr/>
          <p:nvPr/>
        </p:nvSpPr>
        <p:spPr>
          <a:xfrm>
            <a:off x="5533794" y="410136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7307DC05-41C5-4F79-BBA9-C3DD0F12B87D}"/>
              </a:ext>
            </a:extLst>
          </p:cNvPr>
          <p:cNvSpPr/>
          <p:nvPr/>
        </p:nvSpPr>
        <p:spPr>
          <a:xfrm>
            <a:off x="7909985" y="410136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EB3742EA-12F4-41EC-B8C0-4DD78F1F5226}"/>
              </a:ext>
            </a:extLst>
          </p:cNvPr>
          <p:cNvSpPr/>
          <p:nvPr/>
        </p:nvSpPr>
        <p:spPr>
          <a:xfrm>
            <a:off x="772409" y="641263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17E6987A-6103-48FC-AAE6-704C51BFD84D}"/>
              </a:ext>
            </a:extLst>
          </p:cNvPr>
          <p:cNvSpPr/>
          <p:nvPr/>
        </p:nvSpPr>
        <p:spPr>
          <a:xfrm>
            <a:off x="3149492" y="641263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9E0CC2DC-6234-41F2-90D9-5F209255DF82}"/>
              </a:ext>
            </a:extLst>
          </p:cNvPr>
          <p:cNvSpPr/>
          <p:nvPr/>
        </p:nvSpPr>
        <p:spPr>
          <a:xfrm>
            <a:off x="5533794" y="641263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5"/>
            <a:extLst>
              <a:ext uri="{FF2B5EF4-FFF2-40B4-BE49-F238E27FC236}">
                <a16:creationId xmlns:a16="http://schemas.microsoft.com/office/drawing/2014/main" id="{C53D6B7E-98F8-4688-9F86-7E5B5190F390}"/>
              </a:ext>
            </a:extLst>
          </p:cNvPr>
          <p:cNvSpPr/>
          <p:nvPr/>
        </p:nvSpPr>
        <p:spPr>
          <a:xfrm>
            <a:off x="7909985" y="6412636"/>
            <a:ext cx="2099462" cy="34113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BB16367B-F442-40B6-A6A4-9F5F85E5D1E6}"/>
              </a:ext>
            </a:extLst>
          </p:cNvPr>
          <p:cNvSpPr/>
          <p:nvPr/>
        </p:nvSpPr>
        <p:spPr>
          <a:xfrm>
            <a:off x="672841" y="1300922"/>
            <a:ext cx="3916457" cy="46166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AB9CD6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rgbClr val="9715CF"/>
                </a:solidFill>
                <a:latin typeface="+mn-ea"/>
              </a:rPr>
              <a:t> 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0F469A2F-E8C7-4D61-ADA9-C2C19E5EF09B}"/>
              </a:ext>
            </a:extLst>
          </p:cNvPr>
          <p:cNvSpPr/>
          <p:nvPr/>
        </p:nvSpPr>
        <p:spPr>
          <a:xfrm>
            <a:off x="672841" y="1037318"/>
            <a:ext cx="18521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6F7BF8B6-7B83-4DAB-A0AF-9E0321A1C7ED}"/>
              </a:ext>
            </a:extLst>
          </p:cNvPr>
          <p:cNvSpPr/>
          <p:nvPr/>
        </p:nvSpPr>
        <p:spPr>
          <a:xfrm>
            <a:off x="7780034" y="1476882"/>
            <a:ext cx="2270173" cy="246221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681952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따뜻한 파란색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1760</TotalTime>
  <Words>568</Words>
  <Application>Microsoft Office PowerPoint</Application>
  <PresentationFormat>사용자 지정</PresentationFormat>
  <Paragraphs>110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표준작성법_사업계획서_신년도</dc:title>
  <dc:creator>㈜ 인비닷컴</dc:creator>
  <dc:description>무단 복제 배포시 법적 불이익을 받을 수 있습니다.</dc:description>
  <cp:lastModifiedBy>pro</cp:lastModifiedBy>
  <cp:revision>434</cp:revision>
  <dcterms:created xsi:type="dcterms:W3CDTF">2014-10-24T01:49:55Z</dcterms:created>
  <dcterms:modified xsi:type="dcterms:W3CDTF">2019-05-02T04:59:23Z</dcterms:modified>
  <cp:category>본 문서의 저작권은 비즈폼에 있습니다.</cp:category>
</cp:coreProperties>
</file>