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87" r:id="rId2"/>
    <p:sldId id="394" r:id="rId3"/>
    <p:sldId id="409" r:id="rId4"/>
    <p:sldId id="388" r:id="rId5"/>
    <p:sldId id="389" r:id="rId6"/>
    <p:sldId id="390" r:id="rId7"/>
    <p:sldId id="391" r:id="rId8"/>
    <p:sldId id="343" r:id="rId9"/>
  </p:sldIdLst>
  <p:sldSz cx="1344295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2D9AB7"/>
    <a:srgbClr val="0A8BAB"/>
    <a:srgbClr val="B3EDFB"/>
    <a:srgbClr val="84E2F8"/>
    <a:srgbClr val="713641"/>
    <a:srgbClr val="B45456"/>
    <a:srgbClr val="E9CFD0"/>
    <a:srgbClr val="EDD7D8"/>
    <a:srgbClr val="C274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0" autoAdjust="0"/>
    <p:restoredTop sz="94634" autoAdjust="0"/>
  </p:normalViewPr>
  <p:slideViewPr>
    <p:cSldViewPr snapToGrid="0">
      <p:cViewPr varScale="1">
        <p:scale>
          <a:sx n="99" d="100"/>
          <a:sy n="99" d="100"/>
        </p:scale>
        <p:origin x="780" y="90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705894912706072E-2"/>
          <c:y val="6.2658984514168251E-2"/>
          <c:w val="0.88258821017458777"/>
          <c:h val="0.78949801142766918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내용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1-492B-4B7B-89B0-7E40E66A04E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3-492B-4B7B-89B0-7E40E66A04E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5-492B-4B7B-89B0-7E40E66A04E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7-492B-4B7B-89B0-7E40E66A04E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  <c:extLst>
              <c:ext xmlns:c16="http://schemas.microsoft.com/office/drawing/2014/chart" uri="{C3380CC4-5D6E-409C-BE32-E72D297353CC}">
                <c16:uniqueId val="{00000009-492B-4B7B-89B0-7E40E66A04E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대표이사</c:v>
                </c:pt>
                <c:pt idx="1">
                  <c:v>재무이사</c:v>
                </c:pt>
                <c:pt idx="2">
                  <c:v>경영이사</c:v>
                </c:pt>
                <c:pt idx="3">
                  <c:v>상무</c:v>
                </c:pt>
                <c:pt idx="4">
                  <c:v>기타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60</c:v>
                </c:pt>
                <c:pt idx="1">
                  <c:v>20</c:v>
                </c:pt>
                <c:pt idx="2">
                  <c:v>10</c:v>
                </c:pt>
                <c:pt idx="3">
                  <c:v>7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9-4946-9D4B-2B73304FB270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B7C9288-D31B-4ABA-99A6-D7DCE2C0E7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81791AC-59A4-4090-996C-A2AD7FA649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73DCD-5EF7-479C-AF94-46B1EA68C5C1}" type="datetimeFigureOut">
              <a:rPr lang="ko-KR" altLang="en-US" smtClean="0"/>
              <a:t>2021-11-12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799D6CC-0AD3-42CF-86B6-C221ADBE42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325A0FD-CDB7-4757-BD8C-817BC34A1D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6C73E-33EF-4D1C-B506-F51A25769C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912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2021-11-12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0526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418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672148" y="7049073"/>
            <a:ext cx="3136688" cy="320768"/>
          </a:xfrm>
        </p:spPr>
        <p:txBody>
          <a:bodyPr>
            <a:spAutoFit/>
          </a:bodyPr>
          <a:lstStyle/>
          <a:p>
            <a:fld id="{D974A20B-953E-4D2F-B8D6-CEE57938931E}" type="datetime1">
              <a:rPr lang="ko-KR" altLang="en-US" smtClean="0"/>
              <a:pPr/>
              <a:t>2021-11-12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4593010" y="7049073"/>
            <a:ext cx="4256934" cy="320768"/>
          </a:xfrm>
        </p:spPr>
        <p:txBody>
          <a:bodyPr>
            <a:spAutoFit/>
          </a:bodyPr>
          <a:lstStyle/>
          <a:p>
            <a:endParaRPr lang="ko-KR" altLang="en-US" dirty="0"/>
          </a:p>
        </p:txBody>
      </p:sp>
      <p:sp>
        <p:nvSpPr>
          <p:cNvPr id="34" name="텍스트 개체 틀 33"/>
          <p:cNvSpPr>
            <a:spLocks noGrp="1"/>
          </p:cNvSpPr>
          <p:nvPr>
            <p:ph type="body" sz="quarter" idx="17" hasCustomPrompt="1"/>
          </p:nvPr>
        </p:nvSpPr>
        <p:spPr>
          <a:xfrm>
            <a:off x="539242" y="547625"/>
            <a:ext cx="9434621" cy="567118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ko-KR" altLang="en-US" sz="3001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618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12613056" y="6947911"/>
            <a:ext cx="554618" cy="28999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88AB9F4-96E6-4C5F-8068-4B9C71A7656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3" name="텍스트 개체 틀 14"/>
          <p:cNvSpPr>
            <a:spLocks noGrp="1"/>
          </p:cNvSpPr>
          <p:nvPr>
            <p:ph type="body" sz="quarter" idx="19"/>
          </p:nvPr>
        </p:nvSpPr>
        <p:spPr>
          <a:xfrm>
            <a:off x="10375892" y="541157"/>
            <a:ext cx="2791783" cy="27460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1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12465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AB7CF842-639A-4C83-90BB-983F2E6279CE}"/>
              </a:ext>
            </a:extLst>
          </p:cNvPr>
          <p:cNvSpPr/>
          <p:nvPr userDrawn="1"/>
        </p:nvSpPr>
        <p:spPr>
          <a:xfrm>
            <a:off x="1965620" y="3346333"/>
            <a:ext cx="4479458" cy="30854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10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4DC0394-A32E-457C-814B-019867D62ADA}"/>
              </a:ext>
            </a:extLst>
          </p:cNvPr>
          <p:cNvSpPr/>
          <p:nvPr userDrawn="1"/>
        </p:nvSpPr>
        <p:spPr>
          <a:xfrm>
            <a:off x="6997871" y="3346333"/>
            <a:ext cx="4479458" cy="30854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10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672148" y="7049073"/>
            <a:ext cx="3136688" cy="320768"/>
          </a:xfrm>
        </p:spPr>
        <p:txBody>
          <a:bodyPr>
            <a:spAutoFit/>
          </a:bodyPr>
          <a:lstStyle/>
          <a:p>
            <a:fld id="{D974A20B-953E-4D2F-B8D6-CEE57938931E}" type="datetime1">
              <a:rPr lang="ko-KR" altLang="en-US" smtClean="0"/>
              <a:pPr/>
              <a:t>2021-11-12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4593010" y="7049073"/>
            <a:ext cx="4256934" cy="320768"/>
          </a:xfrm>
        </p:spPr>
        <p:txBody>
          <a:bodyPr>
            <a:spAutoFit/>
          </a:bodyPr>
          <a:lstStyle/>
          <a:p>
            <a:endParaRPr lang="ko-KR" altLang="en-US" dirty="0"/>
          </a:p>
        </p:txBody>
      </p:sp>
      <p:sp>
        <p:nvSpPr>
          <p:cNvPr id="34" name="텍스트 개체 틀 33"/>
          <p:cNvSpPr>
            <a:spLocks noGrp="1"/>
          </p:cNvSpPr>
          <p:nvPr>
            <p:ph type="body" sz="quarter" idx="17" hasCustomPrompt="1"/>
          </p:nvPr>
        </p:nvSpPr>
        <p:spPr>
          <a:xfrm>
            <a:off x="539242" y="547625"/>
            <a:ext cx="9434621" cy="567118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ko-KR" altLang="en-US" sz="3001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618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12613056" y="6947911"/>
            <a:ext cx="554618" cy="289991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88AB9F4-96E6-4C5F-8068-4B9C71A7656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3" name="텍스트 개체 틀 14"/>
          <p:cNvSpPr>
            <a:spLocks noGrp="1"/>
          </p:cNvSpPr>
          <p:nvPr>
            <p:ph type="body" sz="quarter" idx="19"/>
          </p:nvPr>
        </p:nvSpPr>
        <p:spPr>
          <a:xfrm>
            <a:off x="10375892" y="541157"/>
            <a:ext cx="2791783" cy="274602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1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endParaRPr lang="ko-KR" altLang="en-US" dirty="0"/>
          </a:p>
        </p:txBody>
      </p:sp>
      <p:sp>
        <p:nvSpPr>
          <p:cNvPr id="7" name="그림 개체 틀 5">
            <a:extLst>
              <a:ext uri="{FF2B5EF4-FFF2-40B4-BE49-F238E27FC236}">
                <a16:creationId xmlns:a16="http://schemas.microsoft.com/office/drawing/2014/main" id="{B4E93963-EC57-4E72-8AAB-915FD7BD9D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965620" y="1773570"/>
            <a:ext cx="4479458" cy="15727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 dirty="0"/>
          </a:p>
        </p:txBody>
      </p:sp>
      <p:sp>
        <p:nvSpPr>
          <p:cNvPr id="8" name="그림 개체 틀 5">
            <a:extLst>
              <a:ext uri="{FF2B5EF4-FFF2-40B4-BE49-F238E27FC236}">
                <a16:creationId xmlns:a16="http://schemas.microsoft.com/office/drawing/2014/main" id="{D1AAE0FD-6CA9-47AD-85FA-E3D9FE47EFD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997871" y="1773570"/>
            <a:ext cx="4479458" cy="15727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8712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>
          <p15:clr>
            <a:srgbClr val="FBAE40"/>
          </p15:clr>
        </p15:guide>
        <p15:guide id="2" pos="423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2148" y="1764295"/>
            <a:ext cx="12098655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72148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96F52-F86E-4AA0-95A8-A48469C23559}" type="datetime1">
              <a:rPr lang="ko-KR" altLang="en-US" smtClean="0"/>
              <a:t>2021-11-12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593009" y="7008172"/>
            <a:ext cx="4256934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634114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4" r:id="rId2"/>
    <p:sldLayoutId id="2147483675" r:id="rId3"/>
  </p:sldLayoutIdLst>
  <p:hf hdr="0" ftr="0" dt="0"/>
  <p:txStyles>
    <p:titleStyle>
      <a:lvl1pPr algn="l" defTabSz="1043056" rtl="0" eaLnBrk="1" latinLnBrk="1" hangingPunct="1">
        <a:spcBef>
          <a:spcPct val="0"/>
        </a:spcBef>
        <a:buNone/>
        <a:defRPr lang="ko-KR" altLang="en-US" sz="2200" b="1" kern="1200" dirty="0">
          <a:solidFill>
            <a:schemeClr val="bg1">
              <a:lumMod val="95000"/>
            </a:schemeClr>
          </a:solidFill>
          <a:latin typeface="맑은 고딕" pitchFamily="50" charset="-127"/>
          <a:ea typeface="맑은 고딕" pitchFamily="50" charset="-127"/>
          <a:cs typeface="+mn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hyperlink" Target="http://www.bizforms.co.kr/bms/check.asp?code=bs3217338750418&amp;go_url=http%3a%2f%2fpowerpoint.bizforms.co.kr%2fform_view%2fview.asp%3fnumber%3d188456%26v_flag%3d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hyperlink" Target="http://www.bizforms.co.kr/bms/check.asp?code=bs3217338750418&amp;go_url=http%3a%2f%2fpowerpoint.bizforms.co.kr%2fform_view%2fview.asp%3fnumber%3d187861%26v_flag%3d0" TargetMode="External"/><Relationship Id="rId18" Type="http://schemas.openxmlformats.org/officeDocument/2006/relationships/image" Target="../media/image18.jpeg"/><Relationship Id="rId3" Type="http://schemas.openxmlformats.org/officeDocument/2006/relationships/hyperlink" Target="http://www.bizforms.co.kr/bms/check.asp?code=bs3217338750418&amp;go_url=http%3a%2f%2fpowerpoint.bizforms.co.kr%2fform_view%2fview.asp%3fnumber%3d188449%26v_flag%3d0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8455%26v_flag%3d0" TargetMode="External"/><Relationship Id="rId12" Type="http://schemas.openxmlformats.org/officeDocument/2006/relationships/image" Target="../media/image15.jpeg"/><Relationship Id="rId17" Type="http://schemas.openxmlformats.org/officeDocument/2006/relationships/hyperlink" Target="http://www.bizforms.co.kr/bms/check.asp?code=bs3217338750418&amp;go_url=http%3a%2f%2fpowerpoint.bizforms.co.kr%2fform_view%2fview.asp%3fnumber%3d188176%26v_flag%3d0" TargetMode="External"/><Relationship Id="rId2" Type="http://schemas.openxmlformats.org/officeDocument/2006/relationships/image" Target="../media/image10.jp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hyperlink" Target="http://www.bizforms.co.kr/bms/check.asp?code=bs3217338750418&amp;go_url=http%3a%2f%2fpowerpoint.bizforms.co.kr%2fform_view%2fview.asp%3fnumber%3d188451%26v_flag%3d0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8454%26v_flag%3d0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8175%26v_flag%3d0" TargetMode="External"/><Relationship Id="rId10" Type="http://schemas.openxmlformats.org/officeDocument/2006/relationships/image" Target="../media/image14.jpeg"/><Relationship Id="rId4" Type="http://schemas.openxmlformats.org/officeDocument/2006/relationships/image" Target="../media/image11.jpeg"/><Relationship Id="rId9" Type="http://schemas.openxmlformats.org/officeDocument/2006/relationships/hyperlink" Target="http://www.bizforms.co.kr/bms/check.asp?code=bs3217338750418&amp;go_url=http%3a%2f%2fpowerpoint.bizforms.co.kr%2fform_view%2fview.asp%3fnumber%3d188450%26v_flag%3d0" TargetMode="External"/><Relationship Id="rId1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AA2ADD71-D50B-4810-8134-97126ACB71AC}"/>
              </a:ext>
            </a:extLst>
          </p:cNvPr>
          <p:cNvSpPr/>
          <p:nvPr/>
        </p:nvSpPr>
        <p:spPr>
          <a:xfrm>
            <a:off x="-1" y="234"/>
            <a:ext cx="6721475" cy="7560797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7FA16340-DCA7-4F6A-9672-9756009A4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4086" y="829054"/>
            <a:ext cx="5096253" cy="5821677"/>
          </a:xfrm>
          <a:prstGeom prst="rect">
            <a:avLst/>
          </a:prstGeom>
        </p:spPr>
      </p:pic>
      <p:sp>
        <p:nvSpPr>
          <p:cNvPr id="16" name="직사각형 15">
            <a:hlinkClick r:id="rId4"/>
            <a:extLst>
              <a:ext uri="{FF2B5EF4-FFF2-40B4-BE49-F238E27FC236}">
                <a16:creationId xmlns:a16="http://schemas.microsoft.com/office/drawing/2014/main" id="{5800A7EE-587E-4A21-83BF-590411BD5D76}"/>
              </a:ext>
            </a:extLst>
          </p:cNvPr>
          <p:cNvSpPr/>
          <p:nvPr/>
        </p:nvSpPr>
        <p:spPr>
          <a:xfrm>
            <a:off x="812612" y="5849465"/>
            <a:ext cx="5096250" cy="396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9C56FEF-00C1-47C8-A86D-A833AEF3153E}"/>
              </a:ext>
            </a:extLst>
          </p:cNvPr>
          <p:cNvSpPr/>
          <p:nvPr/>
        </p:nvSpPr>
        <p:spPr>
          <a:xfrm>
            <a:off x="823711" y="6363201"/>
            <a:ext cx="5074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http://www.bizforms.co.kr/bms/check.asp?code=bs3217338750418&amp;go_url=http%3a%2f%2fpowerpoint.bizforms.co.kr%2fform_view%2fview.asp%3fnumber%3d188456%26v_flag%3d0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D691809-C695-4A84-86F2-EE7B77BA4524}"/>
              </a:ext>
            </a:extLst>
          </p:cNvPr>
          <p:cNvGrpSpPr/>
          <p:nvPr/>
        </p:nvGrpSpPr>
        <p:grpSpPr>
          <a:xfrm>
            <a:off x="812611" y="4046322"/>
            <a:ext cx="5096252" cy="1439934"/>
            <a:chOff x="2002579" y="3897822"/>
            <a:chExt cx="3057248" cy="1439934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E6DFFE9E-E0DE-40D2-BA63-B62A982DE822}"/>
                </a:ext>
              </a:extLst>
            </p:cNvPr>
            <p:cNvSpPr/>
            <p:nvPr/>
          </p:nvSpPr>
          <p:spPr>
            <a:xfrm>
              <a:off x="2002579" y="4783676"/>
              <a:ext cx="3057247" cy="5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파워포인트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표준작성법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신년도 사업계획서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사업계획서 표준작성 샘플 포함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30 page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D7B09B65-3514-4A86-81E6-D02F6653155B}"/>
                </a:ext>
              </a:extLst>
            </p:cNvPr>
            <p:cNvSpPr/>
            <p:nvPr/>
          </p:nvSpPr>
          <p:spPr>
            <a:xfrm>
              <a:off x="2002580" y="4235592"/>
              <a:ext cx="3057247" cy="4308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표준 신년도 사업계획서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여행사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)2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F594FA3-F0DC-4268-9B62-A54E231EC508}"/>
                </a:ext>
              </a:extLst>
            </p:cNvPr>
            <p:cNvSpPr/>
            <p:nvPr/>
          </p:nvSpPr>
          <p:spPr>
            <a:xfrm>
              <a:off x="2002579" y="3897822"/>
              <a:ext cx="2090690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ko-KR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Bizforms PowerPoint</a:t>
              </a:r>
              <a:endParaRPr lang="ko-KR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4" name="그림 3">
            <a:hlinkClick r:id="rId4"/>
            <a:extLst>
              <a:ext uri="{FF2B5EF4-FFF2-40B4-BE49-F238E27FC236}">
                <a16:creationId xmlns:a16="http://schemas.microsoft.com/office/drawing/2014/main" id="{CFF7DFEF-CF96-4055-80DB-375FF61C2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611" y="828729"/>
            <a:ext cx="5096251" cy="286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" name="차트 184"/>
          <p:cNvGraphicFramePr/>
          <p:nvPr/>
        </p:nvGraphicFramePr>
        <p:xfrm>
          <a:off x="1687524" y="2278968"/>
          <a:ext cx="4543939" cy="3851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539404" y="547626"/>
            <a:ext cx="9434374" cy="584898"/>
          </a:xfrm>
        </p:spPr>
        <p:txBody>
          <a:bodyPr/>
          <a:lstStyle/>
          <a:p>
            <a:r>
              <a:rPr lang="en-US" altLang="ko-KR"/>
              <a:t>1-3 </a:t>
            </a:r>
            <a:r>
              <a:rPr lang="ko-KR" altLang="en-US"/>
              <a:t>주주 현황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12612903" y="6947910"/>
            <a:ext cx="554603" cy="289991"/>
          </a:xfrm>
        </p:spPr>
        <p:txBody>
          <a:bodyPr/>
          <a:lstStyle/>
          <a:p>
            <a:fld id="{888AB9F4-96E6-4C5F-8068-4B9C71A7656E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5990249C-4D36-4165-8E65-59C5D71B9FC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375796" y="541157"/>
            <a:ext cx="2791710" cy="274602"/>
          </a:xfrm>
        </p:spPr>
        <p:txBody>
          <a:bodyPr/>
          <a:lstStyle/>
          <a:p>
            <a:r>
              <a:rPr lang="en-US" altLang="ko-KR"/>
              <a:t>www.bizforms.co.kr</a:t>
            </a:r>
            <a:endParaRPr lang="ko-KR" altLang="en-US" dirty="0"/>
          </a:p>
        </p:txBody>
      </p:sp>
      <p:graphicFrame>
        <p:nvGraphicFramePr>
          <p:cNvPr id="188" name="표 187"/>
          <p:cNvGraphicFramePr>
            <a:graphicFrameLocks noGrp="1"/>
          </p:cNvGraphicFramePr>
          <p:nvPr/>
        </p:nvGraphicFramePr>
        <p:xfrm>
          <a:off x="7613766" y="2278968"/>
          <a:ext cx="3663029" cy="3851816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1735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1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대표이사</a:t>
                      </a:r>
                    </a:p>
                  </a:txBody>
                  <a:tcPr marL="99081" marR="99081" marT="49540" marB="4954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3,000,000</a:t>
                      </a:r>
                      <a:r>
                        <a:rPr lang="ko-KR" altLang="en-US" sz="1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altLang="ko-KR"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재무이사</a:t>
                      </a:r>
                    </a:p>
                  </a:txBody>
                  <a:tcPr marL="99081" marR="99081" marT="49540" marB="4954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1,000,000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  <a:endParaRPr lang="en-US" altLang="ko-KR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경영이사</a:t>
                      </a:r>
                      <a:endParaRPr lang="ko-KR" altLang="ko-KR" sz="11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500,000</a:t>
                      </a:r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상    무</a:t>
                      </a:r>
                      <a:endParaRPr lang="ko-KR" altLang="ko-KR" sz="11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300,000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기    타</a:t>
                      </a:r>
                      <a:endParaRPr lang="ko-KR" altLang="ko-KR" sz="1100" b="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200,000</a:t>
                      </a:r>
                      <a:r>
                        <a:rPr lang="ko-KR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총 주식 수</a:t>
                      </a:r>
                      <a:endParaRPr lang="ko-KR" altLang="ko-KR" sz="11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5,000,000</a:t>
                      </a:r>
                      <a:r>
                        <a:rPr lang="ko-KR" altLang="en-US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주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자본금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백만 원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1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50</a:t>
                      </a:r>
                      <a:r>
                        <a:rPr lang="ko-KR" altLang="en-US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억 원</a:t>
                      </a: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1477">
                <a:tc>
                  <a:txBody>
                    <a:bodyPr/>
                    <a:lstStyle/>
                    <a:p>
                      <a:pPr algn="ctr" rtl="0"/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액 면 가 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원</a:t>
                      </a:r>
                      <a:r>
                        <a:rPr lang="en-US" altLang="ko-KR" sz="11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endParaRPr lang="ko-KR" altLang="ko-KR" sz="11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2,000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9081" marR="99081" marT="49540" marB="4954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Rectangle 117">
            <a:extLst>
              <a:ext uri="{FF2B5EF4-FFF2-40B4-BE49-F238E27FC236}">
                <a16:creationId xmlns:a16="http://schemas.microsoft.com/office/drawing/2014/main" id="{696FE0E6-792E-43C1-BA8E-180807DB6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5960" y="1738324"/>
            <a:ext cx="1087064" cy="277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90768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총 주식 수</a:t>
            </a:r>
            <a:endParaRPr kumimoji="1" lang="ko-KR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7" name="Rectangle 117">
            <a:extLst>
              <a:ext uri="{FF2B5EF4-FFF2-40B4-BE49-F238E27FC236}">
                <a16:creationId xmlns:a16="http://schemas.microsoft.com/office/drawing/2014/main" id="{2E684B32-EDA1-475B-88C1-E826F4BC4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5132" y="1733033"/>
            <a:ext cx="1680300" cy="28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9076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25" b="1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주주 구성 및 현황</a:t>
            </a:r>
            <a:endParaRPr kumimoji="1" lang="ko-KR" altLang="en-US" sz="1625" dirty="0">
              <a:solidFill>
                <a:schemeClr val="tx1">
                  <a:lumMod val="85000"/>
                  <a:lumOff val="15000"/>
                </a:schemeClr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200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7"/>
          </p:nvPr>
        </p:nvSpPr>
        <p:spPr>
          <a:xfrm>
            <a:off x="539404" y="547626"/>
            <a:ext cx="9434374" cy="584898"/>
          </a:xfrm>
        </p:spPr>
        <p:txBody>
          <a:bodyPr/>
          <a:lstStyle/>
          <a:p>
            <a:r>
              <a:rPr lang="en-US" altLang="ko-KR"/>
              <a:t>3-5 </a:t>
            </a:r>
            <a:r>
              <a:rPr lang="ko-KR" altLang="en-US"/>
              <a:t>영업 및 마케팅 부문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12612903" y="6947910"/>
            <a:ext cx="554603" cy="289991"/>
          </a:xfrm>
        </p:spPr>
        <p:txBody>
          <a:bodyPr/>
          <a:lstStyle/>
          <a:p>
            <a:fld id="{888AB9F4-96E6-4C5F-8068-4B9C71A7656E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5498ABCA-3B03-45AE-905D-E0CAC050C4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375796" y="541157"/>
            <a:ext cx="2791710" cy="274602"/>
          </a:xfrm>
        </p:spPr>
        <p:txBody>
          <a:bodyPr/>
          <a:lstStyle/>
          <a:p>
            <a:r>
              <a:rPr lang="en-US" altLang="ko-KR"/>
              <a:t>www.bizforms.co.kr</a:t>
            </a:r>
            <a:endParaRPr lang="ko-KR" altLang="en-US" dirty="0"/>
          </a:p>
        </p:txBody>
      </p:sp>
      <p:pic>
        <p:nvPicPr>
          <p:cNvPr id="23" name="그림 개체 틀 22" descr="텍스트, 사람, 실내, 남자이(가) 표시된 사진&#10;&#10;자동 생성된 설명">
            <a:extLst>
              <a:ext uri="{FF2B5EF4-FFF2-40B4-BE49-F238E27FC236}">
                <a16:creationId xmlns:a16="http://schemas.microsoft.com/office/drawing/2014/main" id="{B759C8E8-4CD2-460C-B6DC-0D6660C1462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5746" y="1773570"/>
            <a:ext cx="4479340" cy="1572763"/>
          </a:xfrm>
        </p:spPr>
      </p:pic>
      <p:pic>
        <p:nvPicPr>
          <p:cNvPr id="34" name="그림 개체 틀 33" descr="사람, 실내, 대비중, 요리이(가) 표시된 사진&#10;&#10;자동 생성된 설명">
            <a:extLst>
              <a:ext uri="{FF2B5EF4-FFF2-40B4-BE49-F238E27FC236}">
                <a16:creationId xmlns:a16="http://schemas.microsoft.com/office/drawing/2014/main" id="{CACB8CED-EC0F-4335-8A79-89E20B6D374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7864" y="1773570"/>
            <a:ext cx="4479340" cy="1572763"/>
          </a:xfrm>
        </p:spPr>
      </p:pic>
      <p:sp>
        <p:nvSpPr>
          <p:cNvPr id="35" name="직사각형 34">
            <a:extLst>
              <a:ext uri="{FF2B5EF4-FFF2-40B4-BE49-F238E27FC236}">
                <a16:creationId xmlns:a16="http://schemas.microsoft.com/office/drawing/2014/main" id="{6CC0D2C8-77FF-4324-857E-2DA09C65F715}"/>
              </a:ext>
            </a:extLst>
          </p:cNvPr>
          <p:cNvSpPr/>
          <p:nvPr/>
        </p:nvSpPr>
        <p:spPr>
          <a:xfrm>
            <a:off x="1965746" y="2773784"/>
            <a:ext cx="4479340" cy="571782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1969EBB0-D6CE-481E-977A-27EC7B0F85B2}"/>
              </a:ext>
            </a:extLst>
          </p:cNvPr>
          <p:cNvSpPr/>
          <p:nvPr/>
        </p:nvSpPr>
        <p:spPr>
          <a:xfrm>
            <a:off x="6997864" y="2773784"/>
            <a:ext cx="4479340" cy="571782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Rectangle 292">
            <a:extLst>
              <a:ext uri="{FF2B5EF4-FFF2-40B4-BE49-F238E27FC236}">
                <a16:creationId xmlns:a16="http://schemas.microsoft.com/office/drawing/2014/main" id="{CA852F4A-6071-4B02-93AE-D05F6A3B9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6652" y="2905754"/>
            <a:ext cx="2997527" cy="30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90768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b="1" dirty="0">
                <a:solidFill>
                  <a:schemeClr val="bg1"/>
                </a:solidFill>
                <a:latin typeface="+mn-ea"/>
                <a:cs typeface="굴림" pitchFamily="50" charset="-127"/>
              </a:rPr>
              <a:t>마케팅 및 프로모션</a:t>
            </a:r>
            <a:endParaRPr kumimoji="1" lang="ko-KR" altLang="en-US" sz="3201" dirty="0">
              <a:solidFill>
                <a:schemeClr val="bg1"/>
              </a:solidFill>
              <a:latin typeface="+mn-ea"/>
              <a:cs typeface="굴림" pitchFamily="50" charset="-127"/>
            </a:endParaRPr>
          </a:p>
        </p:txBody>
      </p:sp>
      <p:sp>
        <p:nvSpPr>
          <p:cNvPr id="29" name="Rectangle 292">
            <a:extLst>
              <a:ext uri="{FF2B5EF4-FFF2-40B4-BE49-F238E27FC236}">
                <a16:creationId xmlns:a16="http://schemas.microsoft.com/office/drawing/2014/main" id="{2C76C1D0-D981-420D-89AE-B03E4FB6B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8771" y="2905754"/>
            <a:ext cx="2997527" cy="307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90768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2000" b="1" dirty="0">
                <a:solidFill>
                  <a:schemeClr val="bg1"/>
                </a:solidFill>
                <a:latin typeface="+mn-ea"/>
                <a:cs typeface="굴림" pitchFamily="50" charset="-127"/>
              </a:rPr>
              <a:t>영업 및 제휴</a:t>
            </a:r>
            <a:endParaRPr kumimoji="1" lang="ko-KR" altLang="en-US" sz="3201" dirty="0">
              <a:solidFill>
                <a:schemeClr val="bg1"/>
              </a:solidFill>
              <a:latin typeface="+mn-ea"/>
              <a:cs typeface="굴림" pitchFamily="50" charset="-127"/>
            </a:endParaRPr>
          </a:p>
        </p:txBody>
      </p:sp>
      <p:sp>
        <p:nvSpPr>
          <p:cNvPr id="47" name="Rectangle 222">
            <a:extLst>
              <a:ext uri="{FF2B5EF4-FFF2-40B4-BE49-F238E27FC236}">
                <a16:creationId xmlns:a16="http://schemas.microsoft.com/office/drawing/2014/main" id="{4D65BB01-68CD-4C40-AC62-529153C38D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5113" y="4100969"/>
            <a:ext cx="2880605" cy="1863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kumimoji="1"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국내 신규 및 기존 여행객 유치</a:t>
            </a:r>
            <a:endParaRPr kumimoji="1"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굴림" pitchFamily="50" charset="-127"/>
            </a:endParaRPr>
          </a:p>
          <a:p>
            <a:pPr marL="108022" indent="-108022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endParaRPr kumimoji="1" lang="en-US" altLang="ko-KR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굴림" pitchFamily="50" charset="-127"/>
            </a:endParaRP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국내 지사 연계</a:t>
            </a: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자원봉사</a:t>
            </a:r>
            <a:r>
              <a:rPr kumimoji="1" lang="en-US" altLang="ko-K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/</a:t>
            </a: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대외활동 연계</a:t>
            </a: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국내 게스트하우스 통합</a:t>
            </a: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endParaRPr kumimoji="1" lang="en-US" altLang="ko-KR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굴림" pitchFamily="50" charset="-127"/>
            </a:endParaRP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국내 여행사 배너 광고</a:t>
            </a: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en-US" altLang="ko-K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NAVER, Google </a:t>
            </a: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검색엔진 광고등록</a:t>
            </a:r>
          </a:p>
        </p:txBody>
      </p:sp>
      <p:sp>
        <p:nvSpPr>
          <p:cNvPr id="48" name="Rectangle 292">
            <a:extLst>
              <a:ext uri="{FF2B5EF4-FFF2-40B4-BE49-F238E27FC236}">
                <a16:creationId xmlns:a16="http://schemas.microsoft.com/office/drawing/2014/main" id="{64003435-9681-4CF8-AEFD-6DB7E5C44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5113" y="3731937"/>
            <a:ext cx="2880605" cy="24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58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온</a:t>
            </a:r>
            <a:r>
              <a:rPr kumimoji="1"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/</a:t>
            </a:r>
            <a:r>
              <a:rPr kumimoji="1"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오프라인 프로모션</a:t>
            </a:r>
          </a:p>
        </p:txBody>
      </p:sp>
      <p:sp>
        <p:nvSpPr>
          <p:cNvPr id="49" name="Rectangle 222">
            <a:extLst>
              <a:ext uri="{FF2B5EF4-FFF2-40B4-BE49-F238E27FC236}">
                <a16:creationId xmlns:a16="http://schemas.microsoft.com/office/drawing/2014/main" id="{E0540661-D648-4D23-92DF-C5EDA567A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32" y="4109810"/>
            <a:ext cx="2880605" cy="1631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kumimoji="1"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제휴 및 직</a:t>
            </a:r>
            <a:r>
              <a:rPr kumimoji="1"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/</a:t>
            </a:r>
            <a:r>
              <a:rPr kumimoji="1" lang="ko-KR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간접 광고를 통한 기업홍보</a:t>
            </a:r>
            <a:endParaRPr kumimoji="1" lang="en-US" altLang="ko-KR" sz="1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굴림" pitchFamily="50" charset="-127"/>
            </a:endParaRPr>
          </a:p>
          <a:p>
            <a:pPr lvl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endParaRPr kumimoji="1" lang="ko-KR" altLang="en-US" sz="105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굴림" pitchFamily="50" charset="-127"/>
            </a:endParaRP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국내 여행상품 </a:t>
            </a:r>
            <a:r>
              <a:rPr kumimoji="1" lang="en-US" altLang="ko-K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90%</a:t>
            </a: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공격적</a:t>
            </a:r>
            <a:r>
              <a:rPr kumimoji="1" lang="en-US" altLang="ko-K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, </a:t>
            </a: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적극적인 영업 전략 실행</a:t>
            </a: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endParaRPr kumimoji="1" lang="en-US" altLang="ko-KR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굴림" pitchFamily="50" charset="-127"/>
            </a:endParaRP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포탈사이트 신규 제휴 사업 진행</a:t>
            </a:r>
          </a:p>
          <a:p>
            <a:pPr marL="108022" indent="-10802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제주</a:t>
            </a:r>
            <a:r>
              <a:rPr kumimoji="1" lang="en-US" altLang="ko-K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/</a:t>
            </a:r>
            <a:r>
              <a:rPr kumimoji="1" lang="ko-KR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강원도 등 문화관광 투어</a:t>
            </a:r>
            <a:endParaRPr kumimoji="1" lang="en-US" altLang="ko-KR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굴림" pitchFamily="50" charset="-127"/>
            </a:endParaRPr>
          </a:p>
        </p:txBody>
      </p:sp>
      <p:sp>
        <p:nvSpPr>
          <p:cNvPr id="50" name="Rectangle 292">
            <a:extLst>
              <a:ext uri="{FF2B5EF4-FFF2-40B4-BE49-F238E27FC236}">
                <a16:creationId xmlns:a16="http://schemas.microsoft.com/office/drawing/2014/main" id="{2F2C317E-4075-4736-A9A6-22EA8F6C3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32" y="3740778"/>
            <a:ext cx="2880605" cy="24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914583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신규 제휴사 및 </a:t>
            </a:r>
            <a:r>
              <a:rPr kumimoji="1"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PPL </a:t>
            </a:r>
            <a:r>
              <a:rPr kumimoji="1" lang="ko-KR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굴림" pitchFamily="50" charset="-127"/>
              </a:rPr>
              <a:t>광고</a:t>
            </a:r>
          </a:p>
        </p:txBody>
      </p:sp>
    </p:spTree>
    <p:extLst>
      <p:ext uri="{BB962C8B-B14F-4D97-AF65-F5344CB8AC3E}">
        <p14:creationId xmlns:p14="http://schemas.microsoft.com/office/powerpoint/2010/main" val="2697456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2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04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16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>
            <a:extLst>
              <a:ext uri="{FF2B5EF4-FFF2-40B4-BE49-F238E27FC236}">
                <a16:creationId xmlns:a16="http://schemas.microsoft.com/office/drawing/2014/main" id="{9E1D3BFA-EAE8-41E6-860B-7FE2392D413E}"/>
              </a:ext>
            </a:extLst>
          </p:cNvPr>
          <p:cNvSpPr/>
          <p:nvPr/>
        </p:nvSpPr>
        <p:spPr>
          <a:xfrm>
            <a:off x="874815" y="1180051"/>
            <a:ext cx="3826689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FFFF00"/>
                </a:solidFill>
                <a:latin typeface="+mn-ea"/>
              </a:rPr>
              <a:t>신년도 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추천서식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761AA1B-7A58-40D7-B62F-7A8BF3379CC5}"/>
              </a:ext>
            </a:extLst>
          </p:cNvPr>
          <p:cNvSpPr/>
          <p:nvPr/>
        </p:nvSpPr>
        <p:spPr>
          <a:xfrm>
            <a:off x="874815" y="897615"/>
            <a:ext cx="1984496" cy="3297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6A6FA9A-D549-4634-A086-7FBB4D80674E}"/>
              </a:ext>
            </a:extLst>
          </p:cNvPr>
          <p:cNvSpPr/>
          <p:nvPr/>
        </p:nvSpPr>
        <p:spPr>
          <a:xfrm>
            <a:off x="10004766" y="1278977"/>
            <a:ext cx="2432357" cy="26381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직사각형 26">
            <a:hlinkClick r:id="rId3"/>
            <a:extLst>
              <a:ext uri="{FF2B5EF4-FFF2-40B4-BE49-F238E27FC236}">
                <a16:creationId xmlns:a16="http://schemas.microsoft.com/office/drawing/2014/main" id="{379A3E5F-4BB5-4DBA-B46F-81AD925027F6}"/>
              </a:ext>
            </a:extLst>
          </p:cNvPr>
          <p:cNvSpPr>
            <a:spLocks/>
          </p:cNvSpPr>
          <p:nvPr/>
        </p:nvSpPr>
        <p:spPr>
          <a:xfrm>
            <a:off x="1005828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D407C307-302C-46E5-B448-B44C9AE954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9" y="2518873"/>
            <a:ext cx="2558990" cy="1439999"/>
          </a:xfrm>
          <a:prstGeom prst="rect">
            <a:avLst/>
          </a:prstGeom>
        </p:spPr>
      </p:pic>
      <p:sp>
        <p:nvSpPr>
          <p:cNvPr id="29" name="직사각형 28">
            <a:hlinkClick r:id="rId5"/>
            <a:extLst>
              <a:ext uri="{FF2B5EF4-FFF2-40B4-BE49-F238E27FC236}">
                <a16:creationId xmlns:a16="http://schemas.microsoft.com/office/drawing/2014/main" id="{E7D31F37-0A98-4591-8B6F-16A81553F933}"/>
              </a:ext>
            </a:extLst>
          </p:cNvPr>
          <p:cNvSpPr>
            <a:spLocks/>
          </p:cNvSpPr>
          <p:nvPr/>
        </p:nvSpPr>
        <p:spPr>
          <a:xfrm>
            <a:off x="3963262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6857FC3C-1938-4D89-ADC2-21C2327C85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3263" y="2518873"/>
            <a:ext cx="2558990" cy="1439999"/>
          </a:xfrm>
          <a:prstGeom prst="rect">
            <a:avLst/>
          </a:prstGeom>
        </p:spPr>
      </p:pic>
      <p:sp>
        <p:nvSpPr>
          <p:cNvPr id="31" name="직사각형 30">
            <a:hlinkClick r:id="rId7"/>
            <a:extLst>
              <a:ext uri="{FF2B5EF4-FFF2-40B4-BE49-F238E27FC236}">
                <a16:creationId xmlns:a16="http://schemas.microsoft.com/office/drawing/2014/main" id="{F814F91F-80CA-4ADE-BE43-26318CBA13E9}"/>
              </a:ext>
            </a:extLst>
          </p:cNvPr>
          <p:cNvSpPr>
            <a:spLocks/>
          </p:cNvSpPr>
          <p:nvPr/>
        </p:nvSpPr>
        <p:spPr>
          <a:xfrm>
            <a:off x="6920696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42DFC800-BF8D-46C1-8AB4-7B88FE4A1C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0697" y="2518873"/>
            <a:ext cx="2558990" cy="1439999"/>
          </a:xfrm>
          <a:prstGeom prst="rect">
            <a:avLst/>
          </a:prstGeom>
        </p:spPr>
      </p:pic>
      <p:sp>
        <p:nvSpPr>
          <p:cNvPr id="33" name="직사각형 32">
            <a:hlinkClick r:id="rId9"/>
            <a:extLst>
              <a:ext uri="{FF2B5EF4-FFF2-40B4-BE49-F238E27FC236}">
                <a16:creationId xmlns:a16="http://schemas.microsoft.com/office/drawing/2014/main" id="{73AE15EC-6EC3-4A25-808D-B9C1D43DFA5A}"/>
              </a:ext>
            </a:extLst>
          </p:cNvPr>
          <p:cNvSpPr>
            <a:spLocks/>
          </p:cNvSpPr>
          <p:nvPr/>
        </p:nvSpPr>
        <p:spPr>
          <a:xfrm>
            <a:off x="9878131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ECF9F48C-01EB-4BB6-8948-810E23FD4E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131" y="2519156"/>
            <a:ext cx="2558992" cy="143943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5" name="직사각형 34">
            <a:hlinkClick r:id="rId11"/>
            <a:extLst>
              <a:ext uri="{FF2B5EF4-FFF2-40B4-BE49-F238E27FC236}">
                <a16:creationId xmlns:a16="http://schemas.microsoft.com/office/drawing/2014/main" id="{A84ABB5F-FF95-489E-8E26-A9C5D7BD3036}"/>
              </a:ext>
            </a:extLst>
          </p:cNvPr>
          <p:cNvSpPr>
            <a:spLocks/>
          </p:cNvSpPr>
          <p:nvPr/>
        </p:nvSpPr>
        <p:spPr>
          <a:xfrm>
            <a:off x="1005828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B1D7B5A4-CB72-4662-853F-36BEDCCB88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8" y="4806360"/>
            <a:ext cx="2558992" cy="1439999"/>
          </a:xfrm>
          <a:prstGeom prst="rect">
            <a:avLst/>
          </a:prstGeom>
        </p:spPr>
      </p:pic>
      <p:sp>
        <p:nvSpPr>
          <p:cNvPr id="37" name="직사각형 36">
            <a:hlinkClick r:id="rId13"/>
            <a:extLst>
              <a:ext uri="{FF2B5EF4-FFF2-40B4-BE49-F238E27FC236}">
                <a16:creationId xmlns:a16="http://schemas.microsoft.com/office/drawing/2014/main" id="{8D8156C0-727E-42A0-9D20-CA314DD1CA06}"/>
              </a:ext>
            </a:extLst>
          </p:cNvPr>
          <p:cNvSpPr>
            <a:spLocks/>
          </p:cNvSpPr>
          <p:nvPr/>
        </p:nvSpPr>
        <p:spPr>
          <a:xfrm>
            <a:off x="3963262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06850041-BB05-458B-9870-4799ADCD61C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5" b="12485"/>
          <a:stretch/>
        </p:blipFill>
        <p:spPr>
          <a:xfrm>
            <a:off x="3963263" y="4806360"/>
            <a:ext cx="2558990" cy="1440000"/>
          </a:xfrm>
          <a:prstGeom prst="rect">
            <a:avLst/>
          </a:prstGeom>
        </p:spPr>
      </p:pic>
      <p:sp>
        <p:nvSpPr>
          <p:cNvPr id="39" name="직사각형 38">
            <a:hlinkClick r:id="rId15"/>
            <a:extLst>
              <a:ext uri="{FF2B5EF4-FFF2-40B4-BE49-F238E27FC236}">
                <a16:creationId xmlns:a16="http://schemas.microsoft.com/office/drawing/2014/main" id="{38F17CBA-FE6B-415D-AE60-D69EC1D81F7D}"/>
              </a:ext>
            </a:extLst>
          </p:cNvPr>
          <p:cNvSpPr>
            <a:spLocks/>
          </p:cNvSpPr>
          <p:nvPr/>
        </p:nvSpPr>
        <p:spPr>
          <a:xfrm>
            <a:off x="6920696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BFFF242E-945B-4F79-9121-7183E43A45E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20"/>
          <a:stretch/>
        </p:blipFill>
        <p:spPr>
          <a:xfrm>
            <a:off x="6920696" y="4806360"/>
            <a:ext cx="2558992" cy="1440000"/>
          </a:xfrm>
          <a:prstGeom prst="rect">
            <a:avLst/>
          </a:prstGeom>
          <a:ln>
            <a:noFill/>
          </a:ln>
        </p:spPr>
      </p:pic>
      <p:sp>
        <p:nvSpPr>
          <p:cNvPr id="44" name="직사각형 43">
            <a:hlinkClick r:id="rId17"/>
            <a:extLst>
              <a:ext uri="{FF2B5EF4-FFF2-40B4-BE49-F238E27FC236}">
                <a16:creationId xmlns:a16="http://schemas.microsoft.com/office/drawing/2014/main" id="{3ABA8DE7-5A9E-40AE-B117-7B39F32E8889}"/>
              </a:ext>
            </a:extLst>
          </p:cNvPr>
          <p:cNvSpPr>
            <a:spLocks/>
          </p:cNvSpPr>
          <p:nvPr/>
        </p:nvSpPr>
        <p:spPr>
          <a:xfrm>
            <a:off x="9878131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81A788F4-3260-481D-8FEF-A064AA5E7B1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131" y="4806643"/>
            <a:ext cx="2558992" cy="143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27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327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2022_신년도_여행사">
      <a:dk1>
        <a:sysClr val="windowText" lastClr="000000"/>
      </a:dk1>
      <a:lt1>
        <a:sysClr val="window" lastClr="FFFFFF"/>
      </a:lt1>
      <a:dk2>
        <a:srgbClr val="0B5394"/>
      </a:dk2>
      <a:lt2>
        <a:srgbClr val="DBF5F9"/>
      </a:lt2>
      <a:accent1>
        <a:srgbClr val="72B8F2"/>
      </a:accent1>
      <a:accent2>
        <a:srgbClr val="75C3C5"/>
      </a:accent2>
      <a:accent3>
        <a:srgbClr val="4F94DF"/>
      </a:accent3>
      <a:accent4>
        <a:srgbClr val="EDD337"/>
      </a:accent4>
      <a:accent5>
        <a:srgbClr val="B4DB68"/>
      </a:accent5>
      <a:accent6>
        <a:srgbClr val="C2CBCE"/>
      </a:accent6>
      <a:hlink>
        <a:srgbClr val="E2D700"/>
      </a:hlink>
      <a:folHlink>
        <a:srgbClr val="85DFD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4543</TotalTime>
  <Words>243</Words>
  <Application>Microsoft Office PowerPoint</Application>
  <PresentationFormat>사용자 지정</PresentationFormat>
  <Paragraphs>61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굴림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신년도 사업계획서</dc:title>
  <dc:creator>㈜비즈폼</dc:creator>
  <dc:description>무단 복제 배포시 법적 불이익을 받을 수 있습니다.</dc:description>
  <cp:lastModifiedBy>비즈폼친구4</cp:lastModifiedBy>
  <cp:revision>672</cp:revision>
  <dcterms:created xsi:type="dcterms:W3CDTF">2014-10-24T01:49:55Z</dcterms:created>
  <dcterms:modified xsi:type="dcterms:W3CDTF">2021-11-12T04:30:47Z</dcterms:modified>
  <cp:category>본 문서의 저작권은 비즈폼에 있습니다.</cp:category>
</cp:coreProperties>
</file>