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29" r:id="rId2"/>
    <p:sldId id="286" r:id="rId3"/>
    <p:sldId id="312" r:id="rId4"/>
    <p:sldId id="330" r:id="rId5"/>
    <p:sldId id="331" r:id="rId6"/>
    <p:sldId id="332" r:id="rId7"/>
    <p:sldId id="333" r:id="rId8"/>
    <p:sldId id="334" r:id="rId9"/>
    <p:sldId id="308" r:id="rId10"/>
  </p:sldIdLst>
  <p:sldSz cx="10693400" cy="7561263"/>
  <p:notesSz cx="6858000" cy="9144000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514"/>
    <a:srgbClr val="E99325"/>
    <a:srgbClr val="4B5763"/>
    <a:srgbClr val="CCDAE6"/>
    <a:srgbClr val="009F93"/>
    <a:srgbClr val="F24910"/>
    <a:srgbClr val="0081C0"/>
    <a:srgbClr val="00A8F7"/>
    <a:srgbClr val="004A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4622" autoAdjust="0"/>
  </p:normalViewPr>
  <p:slideViewPr>
    <p:cSldViewPr>
      <p:cViewPr varScale="1">
        <p:scale>
          <a:sx n="103" d="100"/>
          <a:sy n="103" d="100"/>
        </p:scale>
        <p:origin x="732" y="120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312685639726626E-2"/>
          <c:y val="7.5120254128142314E-2"/>
          <c:w val="0.84337437347988509"/>
          <c:h val="0.8497594917437174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5715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57150"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0-6080-47A6-A957-7D20E63373CE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57150"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6080-47A6-A957-7D20E63373CE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57150"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2-6080-47A6-A957-7D20E63373CE}"/>
              </c:ext>
            </c:extLst>
          </c:dPt>
          <c:cat>
            <c:strRef>
              <c:f>Sheet1!$A$2:$A$4</c:f>
              <c:strCache>
                <c:ptCount val="3"/>
                <c:pt idx="0">
                  <c:v>1분기</c:v>
                </c:pt>
                <c:pt idx="1">
                  <c:v>2분기</c:v>
                </c:pt>
                <c:pt idx="2">
                  <c:v>3분기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33.300000000000004</c:v>
                </c:pt>
                <c:pt idx="1">
                  <c:v>33.300000000000004</c:v>
                </c:pt>
                <c:pt idx="2">
                  <c:v>33.300000000000004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080-47A6-A957-7D20E6337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0"/>
        <c:holeSize val="59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C7838-1921-4FBB-BD39-0D157D0E0C7F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6072E-5F50-489B-A2A3-615447009C4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0086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11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4770636" y="3132559"/>
            <a:ext cx="5544616" cy="720080"/>
          </a:xfrm>
        </p:spPr>
        <p:txBody>
          <a:bodyPr>
            <a:noAutofit/>
          </a:bodyPr>
          <a:lstStyle>
            <a:lvl1pPr>
              <a:buNone/>
              <a:defRPr kumimoji="1" lang="ko-KR" altLang="en-US" sz="4000" b="1" i="0" u="none" strike="noStrike" kern="1200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1" hasCustomPrompt="1"/>
          </p:nvPr>
        </p:nvSpPr>
        <p:spPr>
          <a:xfrm>
            <a:off x="4770636" y="3852639"/>
            <a:ext cx="5544616" cy="360040"/>
          </a:xfrm>
        </p:spPr>
        <p:txBody>
          <a:bodyPr>
            <a:noAutofit/>
          </a:bodyPr>
          <a:lstStyle>
            <a:lvl1pPr>
              <a:buNone/>
              <a:defRPr lang="ko-KR" altLang="en-US" sz="2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2" hasCustomPrompt="1"/>
          </p:nvPr>
        </p:nvSpPr>
        <p:spPr>
          <a:xfrm>
            <a:off x="4770636" y="2773015"/>
            <a:ext cx="5544616" cy="431552"/>
          </a:xfrm>
        </p:spPr>
        <p:txBody>
          <a:bodyPr anchor="b">
            <a:noAutofit/>
          </a:bodyPr>
          <a:lstStyle>
            <a:lvl1pPr>
              <a:buNone/>
              <a:defRPr kumimoji="1" lang="ko-KR" altLang="en-US" sz="1200" b="0" i="0" u="none" strike="noStrike" kern="1200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13" hasCustomPrompt="1"/>
          </p:nvPr>
        </p:nvSpPr>
        <p:spPr>
          <a:xfrm>
            <a:off x="4770636" y="4716735"/>
            <a:ext cx="1728788" cy="351546"/>
          </a:xfrm>
        </p:spPr>
        <p:txBody>
          <a:bodyPr anchor="t">
            <a:spAutoFit/>
          </a:bodyPr>
          <a:lstStyle>
            <a:lvl1pPr algn="l"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02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111"/>
            <a:ext cx="10692000" cy="7560000"/>
          </a:xfrm>
          <a:prstGeom prst="rect">
            <a:avLst/>
          </a:prstGeom>
        </p:spPr>
      </p:pic>
      <p:sp>
        <p:nvSpPr>
          <p:cNvPr id="5" name="텍스트 개체 틀 17"/>
          <p:cNvSpPr>
            <a:spLocks noGrp="1"/>
          </p:cNvSpPr>
          <p:nvPr>
            <p:ph type="body" sz="quarter" idx="13" hasCustomPrompt="1"/>
          </p:nvPr>
        </p:nvSpPr>
        <p:spPr>
          <a:xfrm>
            <a:off x="8731076" y="6957676"/>
            <a:ext cx="1728788" cy="351546"/>
          </a:xfrm>
        </p:spPr>
        <p:txBody>
          <a:bodyPr anchor="b">
            <a:spAutoFit/>
          </a:bodyPr>
          <a:lstStyle>
            <a:lvl1pPr algn="r">
              <a:buNone/>
              <a:defRPr kumimoji="1" lang="ko-KR" altLang="en-US" sz="1600" kern="1200" dirty="0" smtClean="0"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11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2907665" y="3060551"/>
            <a:ext cx="1080691" cy="792162"/>
          </a:xfrm>
        </p:spPr>
        <p:txBody>
          <a:bodyPr>
            <a:noAutofit/>
          </a:bodyPr>
          <a:lstStyle>
            <a:lvl1pPr algn="l">
              <a:buNone/>
              <a:defRPr lang="ko-KR" altLang="en-US" sz="4500" b="1" kern="1200" dirty="0" smtClean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1" hasCustomPrompt="1"/>
          </p:nvPr>
        </p:nvSpPr>
        <p:spPr>
          <a:xfrm>
            <a:off x="4040444" y="3204567"/>
            <a:ext cx="4617749" cy="575493"/>
          </a:xfrm>
        </p:spPr>
        <p:txBody>
          <a:bodyPr>
            <a:noAutofit/>
          </a:bodyPr>
          <a:lstStyle>
            <a:lvl1pPr algn="l">
              <a:buNone/>
              <a:defRPr lang="ko-KR" altLang="en-US" sz="2800" b="1" kern="1200" dirty="0" smtClean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3" name="텍스트 개체 틀 10"/>
          <p:cNvSpPr>
            <a:spLocks noGrp="1"/>
          </p:cNvSpPr>
          <p:nvPr>
            <p:ph type="body" sz="quarter" idx="12" hasCustomPrompt="1"/>
          </p:nvPr>
        </p:nvSpPr>
        <p:spPr>
          <a:xfrm>
            <a:off x="4049681" y="3853210"/>
            <a:ext cx="4609387" cy="575493"/>
          </a:xfrm>
        </p:spPr>
        <p:txBody>
          <a:bodyPr>
            <a:noAutofit/>
          </a:bodyPr>
          <a:lstStyle>
            <a:lvl1pPr marL="0" indent="0" algn="l">
              <a:buNone/>
              <a:defRPr lang="ko-KR" altLang="en-US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41344-27FA-47FF-8594-E7EEB4A9E79D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667180" y="108223"/>
            <a:ext cx="766935" cy="402567"/>
          </a:xfrm>
        </p:spPr>
        <p:txBody>
          <a:bodyPr/>
          <a:lstStyle>
            <a:lvl1pPr>
              <a:defRPr sz="1000" b="0" u="sng"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083004" y="395933"/>
            <a:ext cx="2357792" cy="360362"/>
          </a:xfrm>
        </p:spPr>
        <p:txBody>
          <a:bodyPr anchor="t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306140" y="279947"/>
            <a:ext cx="7317356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 smtClean="0">
                <a:solidFill>
                  <a:schemeClr val="bg1">
                    <a:lumMod val="9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끝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3438-70B1-4CC2-ABC5-FB7A2092027D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11" name="그림 10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10" name="텍스트 개체 틀 17"/>
          <p:cNvSpPr>
            <a:spLocks noGrp="1"/>
          </p:cNvSpPr>
          <p:nvPr>
            <p:ph type="body" sz="quarter" idx="15" hasCustomPrompt="1"/>
          </p:nvPr>
        </p:nvSpPr>
        <p:spPr>
          <a:xfrm>
            <a:off x="4194572" y="5004767"/>
            <a:ext cx="1728788" cy="351546"/>
          </a:xfrm>
        </p:spPr>
        <p:txBody>
          <a:bodyPr anchor="t">
            <a:spAutoFit/>
          </a:bodyPr>
          <a:lstStyle>
            <a:lvl1pPr algn="l"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6" hasCustomPrompt="1"/>
          </p:nvPr>
        </p:nvSpPr>
        <p:spPr>
          <a:xfrm>
            <a:off x="4194572" y="2844527"/>
            <a:ext cx="5544616" cy="720080"/>
          </a:xfrm>
        </p:spPr>
        <p:txBody>
          <a:bodyPr>
            <a:noAutofit/>
          </a:bodyPr>
          <a:lstStyle>
            <a:lvl1pPr>
              <a:buNone/>
              <a:defRPr kumimoji="1" lang="ko-KR" altLang="en-US" sz="4600" b="1" i="0" u="none" strike="noStrike" kern="1200" cap="none" normalizeH="0" baseline="0" dirty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7" hasCustomPrompt="1"/>
          </p:nvPr>
        </p:nvSpPr>
        <p:spPr>
          <a:xfrm>
            <a:off x="4194572" y="3636615"/>
            <a:ext cx="5544616" cy="360040"/>
          </a:xfrm>
        </p:spPr>
        <p:txBody>
          <a:bodyPr>
            <a:noAutofit/>
          </a:bodyPr>
          <a:lstStyle>
            <a:lvl1pPr>
              <a:buNone/>
              <a:defRPr lang="ko-KR" altLang="en-US" sz="2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4" name="텍스트 개체 틀 14"/>
          <p:cNvSpPr>
            <a:spLocks noGrp="1"/>
          </p:cNvSpPr>
          <p:nvPr>
            <p:ph type="body" sz="quarter" idx="12" hasCustomPrompt="1"/>
          </p:nvPr>
        </p:nvSpPr>
        <p:spPr>
          <a:xfrm>
            <a:off x="4194572" y="4069159"/>
            <a:ext cx="5544616" cy="431552"/>
          </a:xfrm>
        </p:spPr>
        <p:txBody>
          <a:bodyPr anchor="t">
            <a:noAutofit/>
          </a:bodyPr>
          <a:lstStyle>
            <a:lvl1pPr>
              <a:buNone/>
              <a:defRPr kumimoji="1" lang="ko-KR" altLang="en-US" sz="1200" b="0" i="0" u="none" strike="noStrike" kern="1200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9ADF4-C809-4DD1-8863-3C475432AD4D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306140" y="27994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667180" y="108223"/>
            <a:ext cx="766935" cy="402567"/>
          </a:xfrm>
        </p:spPr>
        <p:txBody>
          <a:bodyPr/>
          <a:lstStyle>
            <a:lvl1pPr>
              <a:defRPr sz="1000" b="0" u="sng"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395933"/>
            <a:ext cx="2213776" cy="360362"/>
          </a:xfrm>
        </p:spPr>
        <p:txBody>
          <a:bodyPr anchor="t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8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A0506-8F47-4331-BF88-1B7D7B9237D2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04.jp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8F0AC-D14B-4EEB-A472-78928C5B64FD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lang="ko-KR" altLang="en-US" sz="1200" b="1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1" r:id="rId3"/>
    <p:sldLayoutId id="2147483650" r:id="rId4"/>
    <p:sldLayoutId id="2147483655" r:id="rId5"/>
    <p:sldLayoutId id="2147483654" r:id="rId6"/>
    <p:sldLayoutId id="2147483657" r:id="rId7"/>
  </p:sldLayoutIdLst>
  <p:hf hdr="0" ftr="0" dt="0"/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8496%26v_flag%3d0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3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30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7.jpg"/><Relationship Id="rId16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9.gif"/><Relationship Id="rId4" Type="http://schemas.openxmlformats.org/officeDocument/2006/relationships/image" Target="../media/image26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9F4FC45-9CAF-46FC-AF6D-6EA2503BC510}"/>
              </a:ext>
            </a:extLst>
          </p:cNvPr>
          <p:cNvSpPr/>
          <p:nvPr/>
        </p:nvSpPr>
        <p:spPr>
          <a:xfrm>
            <a:off x="0" y="-1"/>
            <a:ext cx="5095875" cy="7559675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CE3D3BDC-3E6A-41F9-99E2-ED9461E2D6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8" y="1009618"/>
            <a:ext cx="3838877" cy="271421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F1EA1F09-B359-4761-9D1B-83447D12E55C}"/>
              </a:ext>
            </a:extLst>
          </p:cNvPr>
          <p:cNvSpPr/>
          <p:nvPr/>
        </p:nvSpPr>
        <p:spPr>
          <a:xfrm>
            <a:off x="627710" y="4889137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10692301-08E3-4A2B-8F7E-FFCA06E0D44B}"/>
              </a:ext>
            </a:extLst>
          </p:cNvPr>
          <p:cNvSpPr/>
          <p:nvPr/>
        </p:nvSpPr>
        <p:spPr>
          <a:xfrm>
            <a:off x="621937" y="5580273"/>
            <a:ext cx="3852000" cy="385862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15150BE-0355-4C11-ADC1-56C9BC57DA61}"/>
              </a:ext>
            </a:extLst>
          </p:cNvPr>
          <p:cNvSpPr/>
          <p:nvPr/>
        </p:nvSpPr>
        <p:spPr>
          <a:xfrm>
            <a:off x="627710" y="6071949"/>
            <a:ext cx="383522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http://www.bizforms.co.kr/bms/check.asp?code=bs3217338750418&amp;go_url=http%3a%2f%2fpowerpoint.bizforms.co.kr%2fform_view%2fview.asp%3fnumber%3d108496%26v_flag%3d0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A88FB19-5CC4-4CCB-881B-F3EB1DF49AA8}"/>
              </a:ext>
            </a:extLst>
          </p:cNvPr>
          <p:cNvSpPr/>
          <p:nvPr/>
        </p:nvSpPr>
        <p:spPr>
          <a:xfrm>
            <a:off x="627710" y="4411212"/>
            <a:ext cx="346761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도소매업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)4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D642E94-42E7-4547-A7F3-5EB2E711603B}"/>
              </a:ext>
            </a:extLst>
          </p:cNvPr>
          <p:cNvSpPr/>
          <p:nvPr/>
        </p:nvSpPr>
        <p:spPr>
          <a:xfrm>
            <a:off x="627710" y="4001086"/>
            <a:ext cx="209038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41D68EFA-2EF7-42E4-8C48-68AE334AE2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081" y="972319"/>
            <a:ext cx="4517528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371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그림 72" descr="사각도트.png"/>
          <p:cNvPicPr>
            <a:picLocks noChangeAspect="1"/>
          </p:cNvPicPr>
          <p:nvPr/>
        </p:nvPicPr>
        <p:blipFill>
          <a:blip r:embed="rId2" cstate="print">
            <a:lum bright="55000"/>
          </a:blip>
          <a:srcRect t="8827"/>
          <a:stretch>
            <a:fillRect/>
          </a:stretch>
        </p:blipFill>
        <p:spPr>
          <a:xfrm>
            <a:off x="666180" y="1836415"/>
            <a:ext cx="4346089" cy="4462636"/>
          </a:xfrm>
          <a:prstGeom prst="rect">
            <a:avLst/>
          </a:prstGeom>
        </p:spPr>
      </p:pic>
      <p:sp>
        <p:nvSpPr>
          <p:cNvPr id="46" name="텍스트 개체 틀 4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BIZFORMS</a:t>
            </a:r>
          </a:p>
          <a:p>
            <a:r>
              <a:rPr lang="en-US" altLang="ko-KR" dirty="0"/>
              <a:t>2015</a:t>
            </a:r>
            <a:r>
              <a:rPr lang="ko-KR" altLang="en-US" dirty="0"/>
              <a:t>년 도소매업 사업계획서</a:t>
            </a:r>
            <a:endParaRPr lang="en-US" altLang="ko-KR" dirty="0"/>
          </a:p>
        </p:txBody>
      </p:sp>
      <p:sp>
        <p:nvSpPr>
          <p:cNvPr id="55" name="텍스트 개체 틀 5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lang="ko-KR" altLang="en-US" dirty="0"/>
              <a:t>회사개요</a:t>
            </a:r>
          </a:p>
        </p:txBody>
      </p:sp>
      <p:sp>
        <p:nvSpPr>
          <p:cNvPr id="47" name="슬라이드 번호 개체 틀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/>
              <a:pPr/>
              <a:t>2</a:t>
            </a:fld>
            <a:endParaRPr 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7" name="자유형 1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전체 개요에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aphicFrame>
        <p:nvGraphicFramePr>
          <p:cNvPr id="32" name="Group 4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393026"/>
              </p:ext>
            </p:extLst>
          </p:nvPr>
        </p:nvGraphicFramePr>
        <p:xfrm>
          <a:off x="5346700" y="1908426"/>
          <a:ext cx="4824536" cy="4464493"/>
        </p:xfrm>
        <a:graphic>
          <a:graphicData uri="http://schemas.openxmlformats.org/drawingml/2006/table">
            <a:tbl>
              <a:tblPr/>
              <a:tblGrid>
                <a:gridCol w="1872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회사명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㈜ 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인비 식품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업   종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종합 식품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대표이사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최준석 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자본금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200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억 원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주   소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경남 양산시 남부동 </a:t>
                      </a: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123-12 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직원 현황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115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명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사업자등록번호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134-86-489○○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법인등록번호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131411-02128○○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설립 일자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2009.06.09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매출실적</a:t>
                      </a:r>
                      <a:r>
                        <a:rPr kumimoji="1" lang="en-US" altLang="ko-KR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(‘14</a:t>
                      </a: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r>
                        <a:rPr kumimoji="1" lang="en-US" altLang="ko-KR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840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억 원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주요 사업 내용</a:t>
                      </a:r>
                    </a:p>
                  </a:txBody>
                  <a:tcPr marL="180000" marR="90000" marT="46800" marB="46800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제조</a:t>
                      </a: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유통</a:t>
                      </a:r>
                      <a:r>
                        <a:rPr kumimoji="1" lang="en-US" altLang="ko-KR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3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외식</a:t>
                      </a:r>
                    </a:p>
                  </a:txBody>
                  <a:tcPr marL="180000" marR="90000" marT="46800" marB="4680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70" name="그룹 69"/>
          <p:cNvGrpSpPr/>
          <p:nvPr/>
        </p:nvGrpSpPr>
        <p:grpSpPr>
          <a:xfrm>
            <a:off x="882204" y="2131647"/>
            <a:ext cx="3888432" cy="3953240"/>
            <a:chOff x="378148" y="1620391"/>
            <a:chExt cx="4320480" cy="4392488"/>
          </a:xfrm>
        </p:grpSpPr>
        <p:sp>
          <p:nvSpPr>
            <p:cNvPr id="67" name="이등변 삼각형 66"/>
            <p:cNvSpPr/>
            <p:nvPr/>
          </p:nvSpPr>
          <p:spPr>
            <a:xfrm>
              <a:off x="1368978" y="2808523"/>
              <a:ext cx="2338820" cy="2016224"/>
            </a:xfrm>
            <a:prstGeom prst="triangle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69" name="그룹 68"/>
            <p:cNvGrpSpPr/>
            <p:nvPr/>
          </p:nvGrpSpPr>
          <p:grpSpPr>
            <a:xfrm>
              <a:off x="378148" y="1620391"/>
              <a:ext cx="4320480" cy="4392488"/>
              <a:chOff x="378148" y="1620391"/>
              <a:chExt cx="4320480" cy="4392488"/>
            </a:xfrm>
          </p:grpSpPr>
          <p:grpSp>
            <p:nvGrpSpPr>
              <p:cNvPr id="34" name="그룹 40"/>
              <p:cNvGrpSpPr/>
              <p:nvPr/>
            </p:nvGrpSpPr>
            <p:grpSpPr>
              <a:xfrm>
                <a:off x="1530276" y="1620391"/>
                <a:ext cx="2016224" cy="2016224"/>
                <a:chOff x="4050556" y="2484487"/>
                <a:chExt cx="2592288" cy="2592288"/>
              </a:xfrm>
            </p:grpSpPr>
            <p:sp>
              <p:nvSpPr>
                <p:cNvPr id="45" name="타원 44"/>
                <p:cNvSpPr/>
                <p:nvPr/>
              </p:nvSpPr>
              <p:spPr>
                <a:xfrm>
                  <a:off x="4050556" y="2484487"/>
                  <a:ext cx="2592288" cy="2592288"/>
                </a:xfrm>
                <a:prstGeom prst="ellipse">
                  <a:avLst/>
                </a:prstGeom>
                <a:solidFill>
                  <a:schemeClr val="accent1">
                    <a:alpha val="14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48" name="타원 47"/>
                <p:cNvSpPr/>
                <p:nvPr/>
              </p:nvSpPr>
              <p:spPr>
                <a:xfrm>
                  <a:off x="4194572" y="2628503"/>
                  <a:ext cx="2304256" cy="2304256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r>
                    <a:rPr lang="en-US" altLang="ko-KR" sz="1200" b="1" dirty="0">
                      <a:solidFill>
                        <a:schemeClr val="bg1"/>
                      </a:solidFill>
                      <a:latin typeface="맑은 고딕" pitchFamily="50" charset="-127"/>
                      <a:ea typeface="맑은 고딕" pitchFamily="50" charset="-127"/>
                    </a:rPr>
                    <a:t>PLAN FOR MANUFACTURES </a:t>
                  </a:r>
                </a:p>
              </p:txBody>
            </p:sp>
          </p:grpSp>
          <p:grpSp>
            <p:nvGrpSpPr>
              <p:cNvPr id="68" name="그룹 67"/>
              <p:cNvGrpSpPr/>
              <p:nvPr/>
            </p:nvGrpSpPr>
            <p:grpSpPr>
              <a:xfrm>
                <a:off x="378148" y="3996655"/>
                <a:ext cx="4320480" cy="2016224"/>
                <a:chOff x="378148" y="3996655"/>
                <a:chExt cx="4320480" cy="2016224"/>
              </a:xfrm>
            </p:grpSpPr>
            <p:grpSp>
              <p:nvGrpSpPr>
                <p:cNvPr id="57" name="그룹 40"/>
                <p:cNvGrpSpPr/>
                <p:nvPr/>
              </p:nvGrpSpPr>
              <p:grpSpPr>
                <a:xfrm>
                  <a:off x="378148" y="3996655"/>
                  <a:ext cx="2016224" cy="2016224"/>
                  <a:chOff x="4050556" y="2484487"/>
                  <a:chExt cx="2592288" cy="2592288"/>
                </a:xfrm>
              </p:grpSpPr>
              <p:sp>
                <p:nvSpPr>
                  <p:cNvPr id="59" name="타원 58"/>
                  <p:cNvSpPr/>
                  <p:nvPr/>
                </p:nvSpPr>
                <p:spPr>
                  <a:xfrm>
                    <a:off x="4050556" y="2484487"/>
                    <a:ext cx="2592288" cy="2592288"/>
                  </a:xfrm>
                  <a:prstGeom prst="ellipse">
                    <a:avLst/>
                  </a:prstGeom>
                  <a:solidFill>
                    <a:schemeClr val="accent1">
                      <a:alpha val="14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/>
                  </a:p>
                </p:txBody>
              </p:sp>
              <p:sp>
                <p:nvSpPr>
                  <p:cNvPr id="60" name="타원 59"/>
                  <p:cNvSpPr/>
                  <p:nvPr/>
                </p:nvSpPr>
                <p:spPr>
                  <a:xfrm>
                    <a:off x="4194572" y="2628503"/>
                    <a:ext cx="2304256" cy="2304256"/>
                  </a:xfrm>
                  <a:prstGeom prst="ellipse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altLang="ko-KR" sz="12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rPr>
                      <a:t>RESEARCH AND DEVELOPMENT</a:t>
                    </a:r>
                  </a:p>
                </p:txBody>
              </p:sp>
            </p:grpSp>
            <p:grpSp>
              <p:nvGrpSpPr>
                <p:cNvPr id="62" name="그룹 40"/>
                <p:cNvGrpSpPr/>
                <p:nvPr/>
              </p:nvGrpSpPr>
              <p:grpSpPr>
                <a:xfrm>
                  <a:off x="2682404" y="3996655"/>
                  <a:ext cx="2016224" cy="2016224"/>
                  <a:chOff x="4050556" y="2484487"/>
                  <a:chExt cx="2592288" cy="2592288"/>
                </a:xfrm>
              </p:grpSpPr>
              <p:sp>
                <p:nvSpPr>
                  <p:cNvPr id="64" name="타원 63"/>
                  <p:cNvSpPr/>
                  <p:nvPr/>
                </p:nvSpPr>
                <p:spPr>
                  <a:xfrm>
                    <a:off x="4050556" y="2484487"/>
                    <a:ext cx="2592288" cy="2592288"/>
                  </a:xfrm>
                  <a:prstGeom prst="ellipse">
                    <a:avLst/>
                  </a:prstGeom>
                  <a:solidFill>
                    <a:schemeClr val="accent1">
                      <a:alpha val="14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/>
                  </a:p>
                </p:txBody>
              </p:sp>
              <p:sp>
                <p:nvSpPr>
                  <p:cNvPr id="65" name="타원 64"/>
                  <p:cNvSpPr/>
                  <p:nvPr/>
                </p:nvSpPr>
                <p:spPr>
                  <a:xfrm>
                    <a:off x="4194572" y="2628503"/>
                    <a:ext cx="2304256" cy="2304256"/>
                  </a:xfrm>
                  <a:prstGeom prst="ellipse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lIns="0" tIns="0" rIns="0" bIns="0" rtlCol="0" anchor="ctr"/>
                  <a:lstStyle/>
                  <a:p>
                    <a:pPr algn="ctr"/>
                    <a:r>
                      <a:rPr lang="en-US" altLang="ko-KR" sz="12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rPr>
                      <a:t>Cutting edge</a:t>
                    </a:r>
                  </a:p>
                </p:txBody>
              </p:sp>
            </p:grpSp>
          </p:grpSp>
        </p:grpSp>
        <p:pic>
          <p:nvPicPr>
            <p:cNvPr id="66" name="그림 65" descr="box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80869" y="3737746"/>
              <a:ext cx="515038" cy="598947"/>
            </a:xfrm>
            <a:prstGeom prst="rect">
              <a:avLst/>
            </a:prstGeom>
          </p:spPr>
        </p:pic>
      </p:grpSp>
      <p:pic>
        <p:nvPicPr>
          <p:cNvPr id="71" name="그림 70" descr="bo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52580" y="1260351"/>
            <a:ext cx="360040" cy="390253"/>
          </a:xfrm>
          <a:prstGeom prst="rect">
            <a:avLst/>
          </a:prstGeom>
        </p:spPr>
      </p:pic>
      <p:sp>
        <p:nvSpPr>
          <p:cNvPr id="75" name="Rectangle 5"/>
          <p:cNvSpPr>
            <a:spLocks noChangeArrowheads="1"/>
          </p:cNvSpPr>
          <p:nvPr/>
        </p:nvSpPr>
        <p:spPr bwMode="auto">
          <a:xfrm>
            <a:off x="5349716" y="1598573"/>
            <a:ext cx="19139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b="1" dirty="0">
                <a:solidFill>
                  <a:schemeClr val="accent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INBEE FOOD</a:t>
            </a:r>
            <a:endParaRPr kumimoji="1" lang="ko-KR" altLang="ko-KR" sz="2400" b="1" dirty="0">
              <a:solidFill>
                <a:schemeClr val="accent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Freeform 5"/>
          <p:cNvSpPr>
            <a:spLocks/>
          </p:cNvSpPr>
          <p:nvPr/>
        </p:nvSpPr>
        <p:spPr bwMode="auto">
          <a:xfrm>
            <a:off x="1602284" y="3509218"/>
            <a:ext cx="2381250" cy="1279525"/>
          </a:xfrm>
          <a:custGeom>
            <a:avLst/>
            <a:gdLst/>
            <a:ahLst/>
            <a:cxnLst>
              <a:cxn ang="0">
                <a:pos x="310" y="338"/>
              </a:cxn>
              <a:cxn ang="0">
                <a:pos x="310" y="338"/>
              </a:cxn>
              <a:cxn ang="0">
                <a:pos x="304" y="358"/>
              </a:cxn>
              <a:cxn ang="0">
                <a:pos x="290" y="412"/>
              </a:cxn>
              <a:cxn ang="0">
                <a:pos x="266" y="486"/>
              </a:cxn>
              <a:cxn ang="0">
                <a:pos x="250" y="528"/>
              </a:cxn>
              <a:cxn ang="0">
                <a:pos x="232" y="572"/>
              </a:cxn>
              <a:cxn ang="0">
                <a:pos x="212" y="616"/>
              </a:cxn>
              <a:cxn ang="0">
                <a:pos x="188" y="658"/>
              </a:cxn>
              <a:cxn ang="0">
                <a:pos x="164" y="696"/>
              </a:cxn>
              <a:cxn ang="0">
                <a:pos x="150" y="716"/>
              </a:cxn>
              <a:cxn ang="0">
                <a:pos x="136" y="732"/>
              </a:cxn>
              <a:cxn ang="0">
                <a:pos x="120" y="748"/>
              </a:cxn>
              <a:cxn ang="0">
                <a:pos x="106" y="762"/>
              </a:cxn>
              <a:cxn ang="0">
                <a:pos x="90" y="774"/>
              </a:cxn>
              <a:cxn ang="0">
                <a:pos x="74" y="786"/>
              </a:cxn>
              <a:cxn ang="0">
                <a:pos x="56" y="794"/>
              </a:cxn>
              <a:cxn ang="0">
                <a:pos x="38" y="800"/>
              </a:cxn>
              <a:cxn ang="0">
                <a:pos x="20" y="804"/>
              </a:cxn>
              <a:cxn ang="0">
                <a:pos x="0" y="806"/>
              </a:cxn>
              <a:cxn ang="0">
                <a:pos x="0" y="806"/>
              </a:cxn>
              <a:cxn ang="0">
                <a:pos x="1500" y="806"/>
              </a:cxn>
              <a:cxn ang="0">
                <a:pos x="1500" y="806"/>
              </a:cxn>
              <a:cxn ang="0">
                <a:pos x="1484" y="804"/>
              </a:cxn>
              <a:cxn ang="0">
                <a:pos x="1468" y="800"/>
              </a:cxn>
              <a:cxn ang="0">
                <a:pos x="1452" y="794"/>
              </a:cxn>
              <a:cxn ang="0">
                <a:pos x="1436" y="786"/>
              </a:cxn>
              <a:cxn ang="0">
                <a:pos x="1420" y="774"/>
              </a:cxn>
              <a:cxn ang="0">
                <a:pos x="1406" y="762"/>
              </a:cxn>
              <a:cxn ang="0">
                <a:pos x="1392" y="748"/>
              </a:cxn>
              <a:cxn ang="0">
                <a:pos x="1378" y="732"/>
              </a:cxn>
              <a:cxn ang="0">
                <a:pos x="1352" y="696"/>
              </a:cxn>
              <a:cxn ang="0">
                <a:pos x="1326" y="658"/>
              </a:cxn>
              <a:cxn ang="0">
                <a:pos x="1304" y="616"/>
              </a:cxn>
              <a:cxn ang="0">
                <a:pos x="1284" y="572"/>
              </a:cxn>
              <a:cxn ang="0">
                <a:pos x="1266" y="528"/>
              </a:cxn>
              <a:cxn ang="0">
                <a:pos x="1248" y="486"/>
              </a:cxn>
              <a:cxn ang="0">
                <a:pos x="1224" y="412"/>
              </a:cxn>
              <a:cxn ang="0">
                <a:pos x="1208" y="358"/>
              </a:cxn>
              <a:cxn ang="0">
                <a:pos x="1202" y="338"/>
              </a:cxn>
              <a:cxn ang="0">
                <a:pos x="1402" y="338"/>
              </a:cxn>
              <a:cxn ang="0">
                <a:pos x="756" y="0"/>
              </a:cxn>
              <a:cxn ang="0">
                <a:pos x="108" y="338"/>
              </a:cxn>
              <a:cxn ang="0">
                <a:pos x="310" y="338"/>
              </a:cxn>
            </a:cxnLst>
            <a:rect l="0" t="0" r="r" b="b"/>
            <a:pathLst>
              <a:path w="1500" h="806">
                <a:moveTo>
                  <a:pt x="310" y="338"/>
                </a:moveTo>
                <a:lnTo>
                  <a:pt x="310" y="338"/>
                </a:lnTo>
                <a:lnTo>
                  <a:pt x="304" y="358"/>
                </a:lnTo>
                <a:lnTo>
                  <a:pt x="290" y="412"/>
                </a:lnTo>
                <a:lnTo>
                  <a:pt x="266" y="486"/>
                </a:lnTo>
                <a:lnTo>
                  <a:pt x="250" y="528"/>
                </a:lnTo>
                <a:lnTo>
                  <a:pt x="232" y="572"/>
                </a:lnTo>
                <a:lnTo>
                  <a:pt x="212" y="616"/>
                </a:lnTo>
                <a:lnTo>
                  <a:pt x="188" y="658"/>
                </a:lnTo>
                <a:lnTo>
                  <a:pt x="164" y="696"/>
                </a:lnTo>
                <a:lnTo>
                  <a:pt x="150" y="716"/>
                </a:lnTo>
                <a:lnTo>
                  <a:pt x="136" y="732"/>
                </a:lnTo>
                <a:lnTo>
                  <a:pt x="120" y="748"/>
                </a:lnTo>
                <a:lnTo>
                  <a:pt x="106" y="762"/>
                </a:lnTo>
                <a:lnTo>
                  <a:pt x="90" y="774"/>
                </a:lnTo>
                <a:lnTo>
                  <a:pt x="74" y="786"/>
                </a:lnTo>
                <a:lnTo>
                  <a:pt x="56" y="794"/>
                </a:lnTo>
                <a:lnTo>
                  <a:pt x="38" y="800"/>
                </a:lnTo>
                <a:lnTo>
                  <a:pt x="20" y="804"/>
                </a:lnTo>
                <a:lnTo>
                  <a:pt x="0" y="806"/>
                </a:lnTo>
                <a:lnTo>
                  <a:pt x="0" y="806"/>
                </a:lnTo>
                <a:lnTo>
                  <a:pt x="1500" y="806"/>
                </a:lnTo>
                <a:lnTo>
                  <a:pt x="1500" y="806"/>
                </a:lnTo>
                <a:lnTo>
                  <a:pt x="1484" y="804"/>
                </a:lnTo>
                <a:lnTo>
                  <a:pt x="1468" y="800"/>
                </a:lnTo>
                <a:lnTo>
                  <a:pt x="1452" y="794"/>
                </a:lnTo>
                <a:lnTo>
                  <a:pt x="1436" y="786"/>
                </a:lnTo>
                <a:lnTo>
                  <a:pt x="1420" y="774"/>
                </a:lnTo>
                <a:lnTo>
                  <a:pt x="1406" y="762"/>
                </a:lnTo>
                <a:lnTo>
                  <a:pt x="1392" y="748"/>
                </a:lnTo>
                <a:lnTo>
                  <a:pt x="1378" y="732"/>
                </a:lnTo>
                <a:lnTo>
                  <a:pt x="1352" y="696"/>
                </a:lnTo>
                <a:lnTo>
                  <a:pt x="1326" y="658"/>
                </a:lnTo>
                <a:lnTo>
                  <a:pt x="1304" y="616"/>
                </a:lnTo>
                <a:lnTo>
                  <a:pt x="1284" y="572"/>
                </a:lnTo>
                <a:lnTo>
                  <a:pt x="1266" y="528"/>
                </a:lnTo>
                <a:lnTo>
                  <a:pt x="1248" y="486"/>
                </a:lnTo>
                <a:lnTo>
                  <a:pt x="1224" y="412"/>
                </a:lnTo>
                <a:lnTo>
                  <a:pt x="1208" y="358"/>
                </a:lnTo>
                <a:lnTo>
                  <a:pt x="1202" y="338"/>
                </a:lnTo>
                <a:lnTo>
                  <a:pt x="1402" y="338"/>
                </a:lnTo>
                <a:lnTo>
                  <a:pt x="756" y="0"/>
                </a:lnTo>
                <a:lnTo>
                  <a:pt x="108" y="338"/>
                </a:lnTo>
                <a:lnTo>
                  <a:pt x="310" y="33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/>
              <a:pPr/>
              <a:t>3</a:t>
            </a:fld>
            <a:endParaRPr 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BIZFORMS</a:t>
            </a:r>
          </a:p>
          <a:p>
            <a:r>
              <a:rPr lang="en-US" altLang="ko-KR" dirty="0"/>
              <a:t>2015</a:t>
            </a:r>
            <a:r>
              <a:rPr lang="ko-KR" altLang="en-US" dirty="0"/>
              <a:t>년 도소매업 사업계획서</a:t>
            </a:r>
            <a:endParaRPr lang="en-US" altLang="ko-KR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경쟁사 현황</a:t>
            </a:r>
          </a:p>
        </p:txBody>
      </p:sp>
      <p:grpSp>
        <p:nvGrpSpPr>
          <p:cNvPr id="5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6" name="자유형 1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40065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자사와 관련된 업종 및 진출하려는 분야에 이미 선점하고 있거나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성장가능성이 있는 기업을 분석</a:t>
              </a:r>
              <a:r>
                <a:rPr kumimoji="1" lang="ko-KR" altLang="en-US" sz="1050" spc="30" dirty="0">
                  <a:latin typeface="+mn-ea"/>
                </a:rPr>
                <a:t>하는 경쟁사 현황 부분입니다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당사와 경쟁사를 핵심 고객 가치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목표 고객, 매출액, 가격, 시장점유, 제품 수, 유통채널 측면에서 비교해 볼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ko-KR" altLang="en-US" sz="1050" spc="30" dirty="0">
                <a:latin typeface="+mn-ea"/>
              </a:endParaRPr>
            </a:p>
            <a:p>
              <a:pPr algn="just" fontAlgn="ctr">
                <a:lnSpc>
                  <a:spcPts val="1500"/>
                </a:lnSpc>
              </a:pPr>
              <a:endParaRPr kumimoji="1" lang="en-US" altLang="ko-KR" sz="1050" spc="30" dirty="0">
                <a:latin typeface="+mn-ea"/>
              </a:endParaRPr>
            </a:p>
          </p:txBody>
        </p:sp>
      </p:grpSp>
      <p:grpSp>
        <p:nvGrpSpPr>
          <p:cNvPr id="65" name="그룹 64"/>
          <p:cNvGrpSpPr/>
          <p:nvPr/>
        </p:nvGrpSpPr>
        <p:grpSpPr>
          <a:xfrm>
            <a:off x="1147656" y="3978343"/>
            <a:ext cx="3312368" cy="3287479"/>
            <a:chOff x="3387765" y="2762791"/>
            <a:chExt cx="3917871" cy="3888432"/>
          </a:xfrm>
        </p:grpSpPr>
        <p:graphicFrame>
          <p:nvGraphicFramePr>
            <p:cNvPr id="31" name="차트 30"/>
            <p:cNvGraphicFramePr/>
            <p:nvPr/>
          </p:nvGraphicFramePr>
          <p:xfrm>
            <a:off x="3387765" y="2762791"/>
            <a:ext cx="3917871" cy="38884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41" name="그룹 23"/>
            <p:cNvGrpSpPr/>
            <p:nvPr/>
          </p:nvGrpSpPr>
          <p:grpSpPr>
            <a:xfrm rot="3600000">
              <a:off x="3832655" y="3533610"/>
              <a:ext cx="2619854" cy="2547293"/>
              <a:chOff x="4133008" y="2601818"/>
              <a:chExt cx="2619854" cy="2547293"/>
            </a:xfrm>
          </p:grpSpPr>
          <p:sp>
            <p:nvSpPr>
              <p:cNvPr id="45" name="TextBox 44"/>
              <p:cNvSpPr txBox="1"/>
              <p:nvPr/>
            </p:nvSpPr>
            <p:spPr>
              <a:xfrm rot="18168160">
                <a:off x="3936959" y="2797867"/>
                <a:ext cx="737936" cy="3458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ko-KR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C</a:t>
                </a:r>
                <a:r>
                  <a:rPr kumimoji="1" lang="ko-KR" altLang="en-US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식품</a:t>
                </a: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 rot="14509916" flipH="1">
                <a:off x="6217612" y="2797867"/>
                <a:ext cx="724663" cy="3458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ko-KR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S</a:t>
                </a:r>
                <a:r>
                  <a:rPr kumimoji="1" lang="ko-KR" altLang="en-US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식품</a:t>
                </a:r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5044149" y="4803274"/>
                <a:ext cx="770168" cy="3458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ko-KR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N</a:t>
                </a:r>
                <a:r>
                  <a:rPr kumimoji="1" lang="ko-KR" altLang="en-US" sz="1300" b="1" dirty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식품</a:t>
                </a:r>
              </a:p>
            </p:txBody>
          </p:sp>
        </p:grpSp>
        <p:grpSp>
          <p:nvGrpSpPr>
            <p:cNvPr id="48" name="그룹 47"/>
            <p:cNvGrpSpPr/>
            <p:nvPr/>
          </p:nvGrpSpPr>
          <p:grpSpPr>
            <a:xfrm>
              <a:off x="4194572" y="3551468"/>
              <a:ext cx="2304256" cy="2304256"/>
              <a:chOff x="4194572" y="2709747"/>
              <a:chExt cx="2304256" cy="2304256"/>
            </a:xfrm>
          </p:grpSpPr>
          <p:sp>
            <p:nvSpPr>
              <p:cNvPr id="49" name="타원 48"/>
              <p:cNvSpPr/>
              <p:nvPr/>
            </p:nvSpPr>
            <p:spPr>
              <a:xfrm>
                <a:off x="4194572" y="2709747"/>
                <a:ext cx="2304256" cy="2304256"/>
              </a:xfrm>
              <a:prstGeom prst="ellipse">
                <a:avLst/>
              </a:pr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4590616" y="3538710"/>
                <a:ext cx="151216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itchFamily="50" charset="-127"/>
                    <a:ea typeface="맑은 고딕" pitchFamily="50" charset="-127"/>
                  </a:rPr>
                  <a:t>경재 </a:t>
                </a:r>
                <a:r>
                  <a:rPr lang="en-US" altLang="ko-KR" sz="1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itchFamily="50" charset="-127"/>
                    <a:ea typeface="맑은 고딕" pitchFamily="50" charset="-127"/>
                  </a:rPr>
                  <a:t>3</a:t>
                </a:r>
                <a:r>
                  <a:rPr lang="ko-KR" altLang="en-US" sz="1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itchFamily="50" charset="-127"/>
                    <a:ea typeface="맑은 고딕" pitchFamily="50" charset="-127"/>
                  </a:rPr>
                  <a:t>사</a:t>
                </a:r>
                <a:endParaRPr lang="en-US" altLang="ko-KR" sz="1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itchFamily="50" charset="-127"/>
                  <a:ea typeface="맑은 고딕" pitchFamily="50" charset="-127"/>
                </a:endParaRPr>
              </a:p>
              <a:p>
                <a:pPr algn="ctr"/>
                <a:r>
                  <a:rPr lang="ko-KR" altLang="en-US" sz="1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itchFamily="50" charset="-127"/>
                    <a:ea typeface="맑은 고딕" pitchFamily="50" charset="-127"/>
                  </a:rPr>
                  <a:t>분석</a:t>
                </a:r>
              </a:p>
            </p:txBody>
          </p:sp>
        </p:grpSp>
      </p:grpSp>
      <p:sp>
        <p:nvSpPr>
          <p:cNvPr id="76" name="AutoShape 11"/>
          <p:cNvSpPr>
            <a:spLocks noChangeArrowheads="1"/>
          </p:cNvSpPr>
          <p:nvPr/>
        </p:nvSpPr>
        <p:spPr bwMode="auto">
          <a:xfrm>
            <a:off x="5346700" y="1260351"/>
            <a:ext cx="4392488" cy="1800200"/>
          </a:xfrm>
          <a:prstGeom prst="roundRect">
            <a:avLst>
              <a:gd name="adj" fmla="val 840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endParaRPr lang="ko-KR" altLang="ko-KR" dirty="0">
              <a:solidFill>
                <a:schemeClr val="tx1"/>
              </a:solidFill>
            </a:endParaRPr>
          </a:p>
        </p:txBody>
      </p:sp>
      <p:sp>
        <p:nvSpPr>
          <p:cNvPr id="32" name="Freeform 4"/>
          <p:cNvSpPr>
            <a:spLocks/>
          </p:cNvSpPr>
          <p:nvPr/>
        </p:nvSpPr>
        <p:spPr bwMode="auto">
          <a:xfrm>
            <a:off x="5634732" y="1388863"/>
            <a:ext cx="1079840" cy="30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5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식품</a:t>
            </a:r>
            <a:endParaRPr lang="ko-KR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5634732" y="1723398"/>
            <a:ext cx="3816424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설립일</a:t>
            </a:r>
            <a:r>
              <a:rPr lang="ko-KR" altLang="en-US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1990.10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주요 품목</a:t>
            </a:r>
            <a:r>
              <a:rPr lang="ko-KR" altLang="en-US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제조, 유통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매출 규모(</a:t>
            </a: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‘14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약 1400억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기업현황</a:t>
            </a: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면류사업 대표 업체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기타 고려사항</a:t>
            </a: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지속적인 브랜드 개발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/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면류 식문화 창출</a:t>
            </a:r>
          </a:p>
        </p:txBody>
      </p:sp>
      <p:sp>
        <p:nvSpPr>
          <p:cNvPr id="84" name="AutoShape 11"/>
          <p:cNvSpPr>
            <a:spLocks noChangeArrowheads="1"/>
          </p:cNvSpPr>
          <p:nvPr/>
        </p:nvSpPr>
        <p:spPr bwMode="auto">
          <a:xfrm>
            <a:off x="5346700" y="3348583"/>
            <a:ext cx="4392488" cy="1800200"/>
          </a:xfrm>
          <a:prstGeom prst="roundRect">
            <a:avLst>
              <a:gd name="adj" fmla="val 840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endParaRPr lang="ko-KR" altLang="ko-KR" dirty="0">
              <a:solidFill>
                <a:schemeClr val="tx1"/>
              </a:solidFill>
            </a:endParaRPr>
          </a:p>
        </p:txBody>
      </p:sp>
      <p:sp>
        <p:nvSpPr>
          <p:cNvPr id="85" name="Freeform 4"/>
          <p:cNvSpPr>
            <a:spLocks/>
          </p:cNvSpPr>
          <p:nvPr/>
        </p:nvSpPr>
        <p:spPr bwMode="auto">
          <a:xfrm>
            <a:off x="5634732" y="3477095"/>
            <a:ext cx="1079840" cy="30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5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■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식품</a:t>
            </a:r>
            <a:endParaRPr lang="ko-KR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5634732" y="3811630"/>
            <a:ext cx="3816424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설립일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1991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11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주요 품목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제조, 유통 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매출 규모(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‘14</a:t>
            </a: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약 1300억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기업현황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가공식품 대표 업체</a:t>
            </a: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기타 고려사항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외식자재 유통사업 확대 준비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중</a:t>
            </a:r>
          </a:p>
        </p:txBody>
      </p:sp>
      <p:sp>
        <p:nvSpPr>
          <p:cNvPr id="89" name="AutoShape 11"/>
          <p:cNvSpPr>
            <a:spLocks noChangeArrowheads="1"/>
          </p:cNvSpPr>
          <p:nvPr/>
        </p:nvSpPr>
        <p:spPr bwMode="auto">
          <a:xfrm>
            <a:off x="5346700" y="5436815"/>
            <a:ext cx="4392488" cy="1800200"/>
          </a:xfrm>
          <a:prstGeom prst="roundRect">
            <a:avLst>
              <a:gd name="adj" fmla="val 8403"/>
            </a:avLst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endParaRPr lang="ko-KR" altLang="ko-KR" dirty="0">
              <a:solidFill>
                <a:schemeClr val="tx1"/>
              </a:solidFill>
            </a:endParaRPr>
          </a:p>
        </p:txBody>
      </p:sp>
      <p:sp>
        <p:nvSpPr>
          <p:cNvPr id="90" name="Freeform 4"/>
          <p:cNvSpPr>
            <a:spLocks/>
          </p:cNvSpPr>
          <p:nvPr/>
        </p:nvSpPr>
        <p:spPr bwMode="auto">
          <a:xfrm>
            <a:off x="5634732" y="5565327"/>
            <a:ext cx="1079840" cy="30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</a:t>
            </a:r>
            <a:r>
              <a:rPr kumimoji="1"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</a:t>
            </a: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식품</a:t>
            </a:r>
            <a:endParaRPr kumimoji="1" lang="ko-KR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5634732" y="5899862"/>
            <a:ext cx="38164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설립일</a:t>
            </a:r>
            <a:r>
              <a:rPr lang="ko-KR" altLang="en-US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06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주요 품목</a:t>
            </a:r>
            <a:r>
              <a:rPr lang="ko-KR" altLang="en-US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제조, 유통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외식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매출 규모(</a:t>
            </a: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‘14</a:t>
            </a: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약 1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00억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기업현황</a:t>
            </a:r>
            <a:r>
              <a:rPr lang="en-US" altLang="ko-KR" sz="1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소재식품 대표 업체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기타 고려사항</a:t>
            </a:r>
            <a:r>
              <a:rPr lang="en-US" altLang="ko-KR" sz="10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외식부문에서도 강세</a:t>
            </a: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endParaRPr lang="ko-KR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Text Box 88"/>
          <p:cNvSpPr txBox="1">
            <a:spLocks noChangeArrowheads="1"/>
          </p:cNvSpPr>
          <p:nvPr/>
        </p:nvSpPr>
        <p:spPr bwMode="auto">
          <a:xfrm>
            <a:off x="671166" y="1908423"/>
            <a:ext cx="4243486" cy="58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ct val="20000"/>
              </a:spcBef>
              <a:buClr>
                <a:srgbClr val="FF9E03"/>
              </a:buClr>
            </a:pPr>
            <a:r>
              <a:rPr lang="en-US" altLang="ko-KR" sz="1200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안정성에 대한 기준 강화 하여 </a:t>
            </a:r>
            <a:endParaRPr lang="en-US" altLang="ko-KR" sz="1200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30000"/>
              </a:lnSpc>
              <a:spcBef>
                <a:spcPct val="20000"/>
              </a:spcBef>
              <a:buClr>
                <a:srgbClr val="FF9E03"/>
              </a:buClr>
            </a:pPr>
            <a:r>
              <a:rPr lang="ko-KR" altLang="en-US" sz="1200" b="1" dirty="0">
                <a:solidFill>
                  <a:srgbClr val="EA5514"/>
                </a:solidFill>
                <a:latin typeface="맑은 고딕" pitchFamily="50" charset="-127"/>
                <a:ea typeface="맑은 고딕" pitchFamily="50" charset="-127"/>
              </a:rPr>
              <a:t>소비자의 신뢰도 확보 및 차별화된 고부가가치 상품 개발</a:t>
            </a:r>
            <a:r>
              <a:rPr lang="en-US" altLang="ko-KR" sz="1200" b="1" dirty="0">
                <a:solidFill>
                  <a:srgbClr val="EA5514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pic>
        <p:nvPicPr>
          <p:cNvPr id="95" name="그림 94" descr="box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30276" y="1692399"/>
            <a:ext cx="278796" cy="324218"/>
          </a:xfrm>
          <a:prstGeom prst="rect">
            <a:avLst/>
          </a:prstGeom>
        </p:spPr>
      </p:pic>
      <p:pic>
        <p:nvPicPr>
          <p:cNvPr id="96" name="그림 95" descr="box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196" y="2700511"/>
            <a:ext cx="278796" cy="324218"/>
          </a:xfrm>
          <a:prstGeom prst="rect">
            <a:avLst/>
          </a:prstGeom>
        </p:spPr>
      </p:pic>
      <p:sp>
        <p:nvSpPr>
          <p:cNvPr id="97" name="Text Box 88"/>
          <p:cNvSpPr txBox="1">
            <a:spLocks noChangeArrowheads="1"/>
          </p:cNvSpPr>
          <p:nvPr/>
        </p:nvSpPr>
        <p:spPr bwMode="auto">
          <a:xfrm>
            <a:off x="671166" y="2837675"/>
            <a:ext cx="4243486" cy="58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ct val="20000"/>
              </a:spcBef>
              <a:buClr>
                <a:srgbClr val="FF9E03"/>
              </a:buClr>
            </a:pPr>
            <a:r>
              <a:rPr lang="en-US" altLang="ko-KR" sz="1200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해외진출에 대한 전통음식 표준화 및 실태조사로 </a:t>
            </a:r>
            <a:endParaRPr lang="en-US" altLang="ko-KR" sz="1200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30000"/>
              </a:lnSpc>
              <a:spcBef>
                <a:spcPct val="20000"/>
              </a:spcBef>
              <a:buClr>
                <a:srgbClr val="FF9E03"/>
              </a:buClr>
            </a:pPr>
            <a:r>
              <a:rPr lang="ko-KR" altLang="en-US" sz="1200" b="1" dirty="0">
                <a:solidFill>
                  <a:srgbClr val="EA5514"/>
                </a:solidFill>
                <a:latin typeface="맑은 고딕" pitchFamily="50" charset="-127"/>
                <a:ea typeface="맑은 고딕" pitchFamily="50" charset="-127"/>
              </a:rPr>
              <a:t>기반조성 및 해외 마케팅 필요</a:t>
            </a:r>
            <a:r>
              <a:rPr lang="en-US" altLang="ko-KR" sz="1200" b="1" dirty="0">
                <a:solidFill>
                  <a:srgbClr val="EA5514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0727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52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62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EA48BFF-4796-4476-8F7C-B664A2D65833}"/>
              </a:ext>
            </a:extLst>
          </p:cNvPr>
          <p:cNvSpPr/>
          <p:nvPr/>
        </p:nvSpPr>
        <p:spPr>
          <a:xfrm>
            <a:off x="346673" y="603007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3617477-DD40-4C5C-A0CB-BE08339BD295}"/>
              </a:ext>
            </a:extLst>
          </p:cNvPr>
          <p:cNvSpPr/>
          <p:nvPr/>
        </p:nvSpPr>
        <p:spPr>
          <a:xfrm>
            <a:off x="346673" y="664191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29E4FD1-4173-434E-B181-1A123456C57D}"/>
              </a:ext>
            </a:extLst>
          </p:cNvPr>
          <p:cNvSpPr/>
          <p:nvPr/>
        </p:nvSpPr>
        <p:spPr>
          <a:xfrm>
            <a:off x="1378766" y="588421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152EF641-82DB-43A9-A74E-6CA33B723C70}"/>
              </a:ext>
            </a:extLst>
          </p:cNvPr>
          <p:cNvSpPr/>
          <p:nvPr/>
        </p:nvSpPr>
        <p:spPr>
          <a:xfrm>
            <a:off x="1248363" y="621044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534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4AA08DD-E4BD-4D5B-8D58-1AF909E5C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8F74108-FC8B-4963-8396-5245EF1BD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EB657B8-BA4D-4614-89C4-96099EA11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D893F14-68C2-422F-95D2-FCA51EE61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B8C322A-8207-439F-8350-4711F1F23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89BB6D8-F474-4469-980E-C3EC03245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7C9927D2-B84C-4364-AA64-833CA64D9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7183" y="482308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CDB1EF72-31C0-4D72-B4AE-1EC389BD7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3215" y="4838535"/>
            <a:ext cx="1953000" cy="14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6F28A4B-D2B4-4C08-9ADE-6B7FB193F449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C2D588D-2091-4D87-A514-587A247F09C1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A0697C8-0DF4-4DCE-A8F0-BAEF45101F5A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E7BF2F7-52B3-4CC0-8062-768C03E82731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CEFED8C-DF7B-4154-9C74-16DAEAB7D7B5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EC5B85A-BE50-493B-92AC-940FDC88788E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04E2EE2-AA5D-4228-8D52-FA57B8FEE0F0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4E812FF9-4DBF-4EBA-AF2F-54DE56C2D441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E15AEFD-2F00-43E7-9117-3C5E9C20BD59}"/>
              </a:ext>
            </a:extLst>
          </p:cNvPr>
          <p:cNvSpPr/>
          <p:nvPr/>
        </p:nvSpPr>
        <p:spPr>
          <a:xfrm>
            <a:off x="672841" y="1300922"/>
            <a:ext cx="4493538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44B1352-5EC8-425F-8B9B-8BCD1E2A81BB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6777D64-3B78-42E9-922B-837CC7C223CC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42080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3D1DFC5-F08A-4819-9B00-19EDC3A74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990A445-4930-49FB-A4B4-D4C7A3FE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776562A-BF12-48EC-91D9-DCB73F437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4047190-F9D8-446B-8485-083359ECC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28A2716-66DC-4B93-9561-B87CA5790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06FDB4B-2602-48BA-9C83-0C0FC6FA2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2A7F859E-4B92-426D-98CD-DF24FC728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0708" y="4823083"/>
            <a:ext cx="193135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C3F564D-C040-4E9F-A8E3-8B4B9E0E7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3215" y="4838535"/>
            <a:ext cx="1953000" cy="14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6B912DCD-C32D-4A92-B7A9-572FD9229A65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49D2B341-CBD3-4535-8546-FB0ACE5FC687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3E92BE9-742E-45DD-8B9A-A4598F95C2D3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41C26458-D652-4948-8838-9D86A8FC9D37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0938958-651E-499F-9D7E-8132AC6DC42F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0F240EB-2FFC-4F4F-A984-9F4E5284232E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2AF696A-E047-47C5-8A17-BDF15EF9F9A8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7DF992B-1A63-4515-8FDB-28A0B3ECCCF5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EE1DCC7-3A02-41C8-9B7E-C7F9D78F05AE}"/>
              </a:ext>
            </a:extLst>
          </p:cNvPr>
          <p:cNvSpPr/>
          <p:nvPr/>
        </p:nvSpPr>
        <p:spPr>
          <a:xfrm>
            <a:off x="672841" y="1300922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B2DBCFF-80CC-4D8C-976A-10B2E03D709E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A7F4939-54F6-4FDF-810C-6502EFB4A8FD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725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2015 도소매업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4A3E1"/>
      </a:accent1>
      <a:accent2>
        <a:srgbClr val="33BAC1"/>
      </a:accent2>
      <a:accent3>
        <a:srgbClr val="7BA2DD"/>
      </a:accent3>
      <a:accent4>
        <a:srgbClr val="1B68DA"/>
      </a:accent4>
      <a:accent5>
        <a:srgbClr val="0F2F73"/>
      </a:accent5>
      <a:accent6>
        <a:srgbClr val="A6BA44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513</Words>
  <Application>Microsoft Office PowerPoint</Application>
  <PresentationFormat>사용자 지정</PresentationFormat>
  <Paragraphs>107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</dc:title>
  <dc:creator>㈜ 인비닷컴</dc:creator>
  <dc:description>무단 복제 배포시 법적 불이익을 받을 수 있습니다.</dc:description>
  <cp:lastModifiedBy>pro</cp:lastModifiedBy>
  <cp:revision>476</cp:revision>
  <dcterms:created xsi:type="dcterms:W3CDTF">2014-10-24T01:49:55Z</dcterms:created>
  <dcterms:modified xsi:type="dcterms:W3CDTF">2019-05-02T04:14:56Z</dcterms:modified>
  <cp:category>본 문서의 저작권은 비즈폼에 있습니다.</cp:category>
</cp:coreProperties>
</file>